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61" r:id="rId6"/>
    <p:sldId id="262" r:id="rId7"/>
    <p:sldId id="260" r:id="rId8"/>
    <p:sldId id="259" r:id="rId9"/>
    <p:sldId id="265" r:id="rId10"/>
    <p:sldId id="263" r:id="rId11"/>
    <p:sldId id="264" r:id="rId12"/>
    <p:sldId id="266" r:id="rId13"/>
    <p:sldId id="267" r:id="rId14"/>
    <p:sldId id="268" r:id="rId15"/>
    <p:sldId id="302" r:id="rId16"/>
    <p:sldId id="303" r:id="rId17"/>
    <p:sldId id="274" r:id="rId18"/>
    <p:sldId id="281" r:id="rId19"/>
    <p:sldId id="269" r:id="rId20"/>
    <p:sldId id="270" r:id="rId21"/>
    <p:sldId id="271" r:id="rId22"/>
    <p:sldId id="282" r:id="rId23"/>
    <p:sldId id="275" r:id="rId24"/>
    <p:sldId id="299" r:id="rId25"/>
    <p:sldId id="298" r:id="rId26"/>
    <p:sldId id="300" r:id="rId27"/>
    <p:sldId id="272" r:id="rId28"/>
    <p:sldId id="283" r:id="rId29"/>
    <p:sldId id="290" r:id="rId30"/>
    <p:sldId id="276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7" r:id="rId39"/>
    <p:sldId id="293" r:id="rId40"/>
    <p:sldId id="294" r:id="rId41"/>
    <p:sldId id="295" r:id="rId42"/>
    <p:sldId id="277" r:id="rId43"/>
    <p:sldId id="304" r:id="rId44"/>
    <p:sldId id="305" r:id="rId45"/>
    <p:sldId id="306" r:id="rId46"/>
    <p:sldId id="307" r:id="rId47"/>
    <p:sldId id="279" r:id="rId48"/>
    <p:sldId id="309" r:id="rId49"/>
    <p:sldId id="308" r:id="rId50"/>
    <p:sldId id="301" r:id="rId51"/>
    <p:sldId id="280" r:id="rId52"/>
    <p:sldId id="284" r:id="rId53"/>
    <p:sldId id="29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98A7E57-4878-4507-9DF5-49DDA8E18A3E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E5454CC-6A25-40BE-B4DE-2729CC6164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&#1044;&#1086;&#1084;\Desktop\&#1087;&#1088;&#1080;&#1083;&#1086;&#1078;&#1077;&#1085;&#1080;&#1103;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&#1044;&#1086;&#1084;\Desktop\&#1087;&#1088;&#1080;&#1083;&#1086;&#1078;&#1077;&#1085;&#1080;&#1103;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476672"/>
            <a:ext cx="5758408" cy="1728192"/>
          </a:xfrm>
        </p:spPr>
        <p:txBody>
          <a:bodyPr>
            <a:normAutofit fontScale="90000"/>
          </a:bodyPr>
          <a:lstStyle/>
          <a:p>
            <a:r>
              <a:rPr lang="ru-RU" altLang="ru-RU" sz="6000" b="1" kern="0" dirty="0">
                <a:solidFill>
                  <a:srgbClr val="DBF5F9"/>
                </a:solidFill>
                <a:latin typeface="Times New Roman" pitchFamily="18" charset="0"/>
                <a:cs typeface="Times New Roman" pitchFamily="18" charset="0"/>
              </a:rPr>
              <a:t>Электронный портфолио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2564904"/>
            <a:ext cx="5328592" cy="280831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Учителя русского языка и литературы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МБОУ СОШ №9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Поповой (Кузнецовой) </a:t>
            </a:r>
            <a:r>
              <a:rPr lang="ru-RU" sz="2800" dirty="0" smtClean="0">
                <a:solidFill>
                  <a:srgbClr val="0070C0"/>
                </a:solidFill>
              </a:rPr>
              <a:t>Людмилы Николаевны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Picture 3" descr="C:\Users\1\Pictures\Рисуно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109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799"/>
            <a:ext cx="3555917" cy="4497363"/>
          </a:xfrm>
        </p:spPr>
        <p:txBody>
          <a:bodyPr/>
          <a:lstStyle/>
          <a:p>
            <a:r>
              <a:rPr lang="ru-RU" dirty="0" smtClean="0"/>
              <a:t>2013 год</a:t>
            </a:r>
          </a:p>
          <a:p>
            <a:r>
              <a:rPr lang="ru-RU" dirty="0" smtClean="0"/>
              <a:t>Благодарность администрации МБОУ СОШ №9 за отличную организацию работы пришкольного летнего лагеря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7"/>
            <a:ext cx="417646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02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988840"/>
            <a:ext cx="3456384" cy="4170776"/>
          </a:xfrm>
        </p:spPr>
        <p:txBody>
          <a:bodyPr/>
          <a:lstStyle/>
          <a:p>
            <a:r>
              <a:rPr lang="ru-RU" dirty="0" smtClean="0"/>
              <a:t>2010 год</a:t>
            </a:r>
          </a:p>
          <a:p>
            <a:r>
              <a:rPr lang="ru-RU" dirty="0" smtClean="0"/>
              <a:t>Похвальная грамота Администрации школы за подготовку и проведение интерактивной игры «Умники», посвящённой 65-летию Великой Победы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60593"/>
            <a:ext cx="3960440" cy="538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67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4"/>
            <a:ext cx="3123869" cy="3921299"/>
          </a:xfrm>
        </p:spPr>
        <p:txBody>
          <a:bodyPr/>
          <a:lstStyle/>
          <a:p>
            <a:r>
              <a:rPr lang="ru-RU" dirty="0" smtClean="0"/>
              <a:t>2012 год</a:t>
            </a:r>
          </a:p>
          <a:p>
            <a:r>
              <a:rPr lang="ru-RU" dirty="0" smtClean="0"/>
              <a:t>Благодарственное письмо Администрации школы за отличную организацию работы летней оздоровительной площадки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76008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194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65263681"/>
              </p:ext>
            </p:extLst>
          </p:nvPr>
        </p:nvGraphicFramePr>
        <p:xfrm>
          <a:off x="251520" y="1052736"/>
          <a:ext cx="8568952" cy="558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7581"/>
                <a:gridCol w="514137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Виды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Основные личные педагогические ценности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Оперативно воспринимать новое, наиболее актуальное в вопросах образования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Педагогические цели и задачи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Стремиться выявлять индивидуальные особенности учащихся,</a:t>
                      </a:r>
                      <a:r>
                        <a:rPr lang="ru-RU" baseline="0" dirty="0" smtClean="0"/>
                        <a:t> и</a:t>
                      </a:r>
                      <a:r>
                        <a:rPr lang="ru-RU" dirty="0" smtClean="0"/>
                        <a:t>х способность мыслить глубоко, оригинально, свободно и эмоционально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Практические цели и задачи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Применять такие технологии, которые формируют человека ищущего, стремящегося к самопознанию, самоопределению, самореализации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Используемые педагогические методики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Общие педагогические методики, методики преподавания русского языка и литературы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Используемые педагогические  технологии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Традиционная технология с элементами новых технологий: ИКТ, проблемного обучения, </a:t>
                      </a:r>
                      <a:r>
                        <a:rPr lang="ru-RU" dirty="0" err="1" smtClean="0"/>
                        <a:t>здоровьесбережения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Ожидаемые результаты педагогической деятельности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Через высокую мотивацию, привитие интереса, любви к предмету добиться успешной</a:t>
                      </a:r>
                      <a:r>
                        <a:rPr lang="ru-RU" baseline="0" dirty="0" smtClean="0"/>
                        <a:t> сдачи ОГЭ И ЕГЭ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Личное педагогическое кредо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0788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pPr lvl="0"/>
            <a:r>
              <a:rPr lang="ru-RU" sz="2800" b="1" i="1" dirty="0"/>
              <a:t>соответствовать современным требованиям преподавания учебного предмета;</a:t>
            </a:r>
          </a:p>
          <a:p>
            <a:pPr lvl="0"/>
            <a:r>
              <a:rPr lang="ru-RU" sz="2800" b="1" i="1" dirty="0"/>
              <a:t>овладевать новыми образовательными  технологиями; </a:t>
            </a:r>
          </a:p>
          <a:p>
            <a:pPr lvl="0"/>
            <a:r>
              <a:rPr lang="ru-RU" sz="2800" b="1" i="1" dirty="0"/>
              <a:t>повышать профессиональный уровень;</a:t>
            </a:r>
          </a:p>
          <a:p>
            <a:pPr lvl="0"/>
            <a:r>
              <a:rPr lang="ru-RU" sz="2800" b="1" i="1" dirty="0"/>
              <a:t>реализовывать творческий потенциал;</a:t>
            </a:r>
          </a:p>
          <a:p>
            <a:pPr lvl="0"/>
            <a:r>
              <a:rPr lang="ru-RU" sz="2800" b="1" i="1" dirty="0"/>
              <a:t>быть авторитетом для учеников.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dirty="0" smtClean="0"/>
              <a:t>Мои стремления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25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8976964"/>
              </p:ext>
            </p:extLst>
          </p:nvPr>
        </p:nvGraphicFramePr>
        <p:xfrm>
          <a:off x="323529" y="1916832"/>
          <a:ext cx="8632995" cy="4171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599"/>
                <a:gridCol w="1726599"/>
                <a:gridCol w="1726599"/>
                <a:gridCol w="1726599"/>
                <a:gridCol w="1726599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Статус (государственная, авторская)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Данные о программе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Классы, уровень (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углубл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коррекц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 базов.)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Русский язык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Программы по русскому языку для общеобразовательных учреждений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5-11 классы. Основной курс.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ФГОС основного общего образования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Автор-составитель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С.И.Львова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Москва, Мнемозина, 2009г.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7, 9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базовый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Русский язык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 по русскому языку в старших классах. Практический курс для 10-11 классов общеобразовательных учреждений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Федеральный компонент государственного стандарта полного (общего)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 по русскому языку под редакцией А.И.Власенкова, Л.М. Рыбченковой- М.: Просвещение, 2011 г.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базовый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1800" dirty="0"/>
              <a:t>Сведения об учебных программах, используемых учителем русского языка и литературы МБОУ СОШ №9 </a:t>
            </a:r>
            <a:r>
              <a:rPr lang="ru-RU" sz="1800" dirty="0" smtClean="0"/>
              <a:t>Поповой (Кузнецовой) </a:t>
            </a:r>
            <a:r>
              <a:rPr lang="ru-RU" sz="1800" dirty="0"/>
              <a:t>Л.Н.</a:t>
            </a:r>
          </a:p>
        </p:txBody>
      </p:sp>
    </p:spTree>
    <p:extLst>
      <p:ext uri="{BB962C8B-B14F-4D97-AF65-F5344CB8AC3E}">
        <p14:creationId xmlns:p14="http://schemas.microsoft.com/office/powerpoint/2010/main" xmlns="" val="5224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7033792"/>
              </p:ext>
            </p:extLst>
          </p:nvPr>
        </p:nvGraphicFramePr>
        <p:xfrm>
          <a:off x="251518" y="332657"/>
          <a:ext cx="8640960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1752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 по литературе для 5-9 классов общеобразовательных учреждений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ФГОС основного общего образования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Авторы-составители: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Г.С.Меркин,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С.А.Зинин, В.А.Чалмаев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Москва, Русское слово, 2011 год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 9 кл.,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базовый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16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 по литературе для 10-11 классов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Федеральный компонент государственного стандарта полного (общего) образования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Авторы-составители С.А.Зинин, В.А.Чалмаев.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Москва, Русское слово, 2009 год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 кл.,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базовый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79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Литература 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Программа по литературе для 5-9 классов общеобразовательных учреждений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ФГОС основного общего образования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Примерная  программа основного общего образования «Литература» под редакцией В.Я. Коровиной, 10-е издание, М. «Просвещение» 2008.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.,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базовый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280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052736"/>
            <a:ext cx="7408333" cy="4608513"/>
          </a:xfrm>
        </p:spPr>
        <p:txBody>
          <a:bodyPr>
            <a:normAutofit/>
          </a:bodyPr>
          <a:lstStyle/>
          <a:p>
            <a:pPr marL="0" lvl="0" indent="0" algn="ctr">
              <a:buClr>
                <a:srgbClr val="31B6FD"/>
              </a:buClr>
              <a:buNone/>
            </a:pPr>
            <a:r>
              <a:rPr lang="ru-RU" sz="4800" b="1" i="1" dirty="0">
                <a:solidFill>
                  <a:schemeClr val="bg1"/>
                </a:solidFill>
              </a:rPr>
              <a:t>Раздел 2</a:t>
            </a:r>
          </a:p>
          <a:p>
            <a:pPr marL="0" indent="0" algn="ctr">
              <a:buNone/>
            </a:pPr>
            <a:r>
              <a:rPr lang="ru-RU" sz="6000" b="1" dirty="0" smtClean="0"/>
              <a:t>Результаты педагогической деятельности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6835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47680086"/>
              </p:ext>
            </p:extLst>
          </p:nvPr>
        </p:nvGraphicFramePr>
        <p:xfrm>
          <a:off x="871538" y="2674938"/>
          <a:ext cx="740886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09"/>
                <a:gridCol w="1058409"/>
                <a:gridCol w="1058409"/>
                <a:gridCol w="1058409"/>
                <a:gridCol w="1058409"/>
                <a:gridCol w="1058409"/>
                <a:gridCol w="10584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балл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2009-2010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2010-2011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2011-2012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2012-2013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2013-2014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динамика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стабильная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Литература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стабильная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hlinkClick r:id="rId2" action="ppaction://hlinkfile"/>
              </a:rPr>
              <a:t>Достижения в освоении образовательных программ по итогам мониторингов, проводимых организацией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5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83673205"/>
              </p:ext>
            </p:extLst>
          </p:nvPr>
        </p:nvGraphicFramePr>
        <p:xfrm>
          <a:off x="323529" y="2060849"/>
          <a:ext cx="8568950" cy="3908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790"/>
                <a:gridCol w="1713790"/>
                <a:gridCol w="1713790"/>
                <a:gridCol w="1713790"/>
                <a:gridCol w="1713790"/>
              </a:tblGrid>
              <a:tr h="78169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Уровень </a:t>
                      </a:r>
                      <a:r>
                        <a:rPr lang="ru-RU" dirty="0" err="1" smtClean="0"/>
                        <a:t>обученности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Качество </a:t>
                      </a:r>
                      <a:r>
                        <a:rPr lang="ru-RU" dirty="0" err="1" smtClean="0"/>
                        <a:t>обученности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78169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области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школе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 области</a:t>
                      </a:r>
                      <a:endParaRPr lang="ru-RU" dirty="0"/>
                    </a:p>
                  </a:txBody>
                  <a:tcPr/>
                </a:tc>
              </a:tr>
              <a:tr h="78169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77,5%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42,7%</a:t>
                      </a:r>
                      <a:endParaRPr lang="ru-RU" dirty="0"/>
                    </a:p>
                  </a:txBody>
                  <a:tcPr/>
                </a:tc>
              </a:tr>
              <a:tr h="78169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42,8%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38,8%</a:t>
                      </a:r>
                      <a:endParaRPr lang="ru-RU" dirty="0"/>
                    </a:p>
                  </a:txBody>
                  <a:tcPr/>
                </a:tc>
              </a:tr>
              <a:tr h="781690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88,5%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45,5%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</a:rPr>
              <a:t>Тестирование РЦОИ (2010 год)</a:t>
            </a:r>
            <a:endParaRPr lang="ru-RU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6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Общие сведения об учителе</a:t>
            </a:r>
            <a:endParaRPr lang="ru-RU" sz="4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656184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Раздел 1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28428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59842435"/>
              </p:ext>
            </p:extLst>
          </p:nvPr>
        </p:nvGraphicFramePr>
        <p:xfrm>
          <a:off x="323528" y="2204862"/>
          <a:ext cx="8568951" cy="425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1064950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2010</a:t>
                      </a:r>
                      <a:r>
                        <a:rPr lang="ru-RU" sz="2400" baseline="0" dirty="0" smtClean="0"/>
                        <a:t> год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2014 год</a:t>
                      </a:r>
                      <a:endParaRPr lang="ru-RU" sz="2400" dirty="0"/>
                    </a:p>
                  </a:txBody>
                  <a:tcPr/>
                </a:tc>
              </a:tr>
              <a:tr h="106495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Уровень </a:t>
                      </a:r>
                      <a:r>
                        <a:rPr lang="ru-RU" sz="2400" dirty="0" err="1" smtClean="0"/>
                        <a:t>обученности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100 %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100 %</a:t>
                      </a:r>
                      <a:endParaRPr lang="ru-RU" sz="2400" dirty="0"/>
                    </a:p>
                  </a:txBody>
                  <a:tcPr/>
                </a:tc>
              </a:tr>
              <a:tr h="106495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Качество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aseline="0" dirty="0" err="1" smtClean="0"/>
                        <a:t>обученности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42 %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70 %</a:t>
                      </a:r>
                      <a:endParaRPr lang="ru-RU" sz="2400" dirty="0"/>
                    </a:p>
                  </a:txBody>
                  <a:tcPr/>
                </a:tc>
              </a:tr>
              <a:tr h="106495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Средний балл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62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ГИА 9 (ОГЭ) по русскому языку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9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93549047"/>
              </p:ext>
            </p:extLst>
          </p:nvPr>
        </p:nvGraphicFramePr>
        <p:xfrm>
          <a:off x="251519" y="2132860"/>
          <a:ext cx="8640960" cy="439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416805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2010 год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2012 год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Русский язык</a:t>
                      </a:r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74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Уровень </a:t>
                      </a:r>
                      <a:r>
                        <a:rPr lang="ru-RU" sz="2000" dirty="0" err="1" smtClean="0"/>
                        <a:t>обученности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92 %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100 %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Качество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baseline="0" dirty="0" err="1" smtClean="0"/>
                        <a:t>обученности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83 %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72 %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Средний балл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59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Литература</a:t>
                      </a:r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3742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Уровень </a:t>
                      </a:r>
                      <a:r>
                        <a:rPr lang="ru-RU" sz="2000" dirty="0" err="1" smtClean="0"/>
                        <a:t>обученности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100 %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100 %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Качество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baseline="0" dirty="0" err="1" smtClean="0"/>
                        <a:t>обученности</a:t>
                      </a:r>
                      <a:endParaRPr lang="ru-RU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100 %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100 %</a:t>
                      </a:r>
                      <a:endParaRPr lang="ru-RU" sz="2000" dirty="0"/>
                    </a:p>
                  </a:txBody>
                  <a:tcPr/>
                </a:tc>
              </a:tr>
              <a:tr h="416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Средний балл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62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Результаты ЕГЭ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по русскому языку и литературе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xmlns="" val="39499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 smtClean="0"/>
              <a:t>2012 год: </a:t>
            </a:r>
          </a:p>
          <a:p>
            <a:pPr marL="0" indent="0" algn="ctr">
              <a:buNone/>
            </a:pPr>
            <a:r>
              <a:rPr lang="ru-RU" sz="3200" dirty="0" smtClean="0"/>
              <a:t>Учащиеся Наталья Петрова и Александр Уваров окончили школу с Золотой медалью.</a:t>
            </a:r>
          </a:p>
          <a:p>
            <a:pPr fontAlgn="t"/>
            <a:r>
              <a:rPr lang="ru-RU" sz="3200" b="1" dirty="0"/>
              <a:t>Уваров Саша </a:t>
            </a:r>
            <a:r>
              <a:rPr lang="ru-RU" sz="3200" dirty="0" smtClean="0"/>
              <a:t>- </a:t>
            </a:r>
            <a:r>
              <a:rPr lang="ru-RU" sz="3200" b="1" dirty="0" smtClean="0"/>
              <a:t>84 </a:t>
            </a:r>
            <a:r>
              <a:rPr lang="ru-RU" sz="3200" b="1" dirty="0"/>
              <a:t>балла ЕГЭ по русскому языку</a:t>
            </a:r>
            <a:endParaRPr lang="ru-RU" sz="3200" dirty="0"/>
          </a:p>
          <a:p>
            <a:pPr fontAlgn="t"/>
            <a:r>
              <a:rPr lang="ru-RU" sz="3200" b="1" dirty="0"/>
              <a:t>Петрова Наташа </a:t>
            </a:r>
            <a:r>
              <a:rPr lang="ru-RU" sz="3200" b="1" dirty="0" smtClean="0"/>
              <a:t>- 62 </a:t>
            </a:r>
            <a:r>
              <a:rPr lang="ru-RU" sz="3200" b="1" dirty="0"/>
              <a:t>балла ЕГЭ по литературе, 82 русский язык</a:t>
            </a:r>
            <a:endParaRPr lang="ru-RU" sz="3200" dirty="0"/>
          </a:p>
          <a:p>
            <a:pPr marL="0" indent="0" algn="ctr">
              <a:buNone/>
            </a:pP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учеников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94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3777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/>
              <a:t>Научно-методическая </a:t>
            </a:r>
            <a:r>
              <a:rPr lang="ru-RU" sz="6000" b="1" dirty="0"/>
              <a:t>деятельность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4800" b="1" i="1" dirty="0">
                <a:solidFill>
                  <a:schemeClr val="bg1"/>
                </a:solidFill>
              </a:rPr>
              <a:t>Раздел </a:t>
            </a:r>
            <a:r>
              <a:rPr lang="ru-RU" sz="4800" b="1" i="1" dirty="0" smtClean="0">
                <a:solidFill>
                  <a:schemeClr val="bg1"/>
                </a:solidFill>
              </a:rPr>
              <a:t>3 </a:t>
            </a:r>
            <a:endParaRPr lang="ru-RU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1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9207104"/>
              </p:ext>
            </p:extLst>
          </p:nvPr>
        </p:nvGraphicFramePr>
        <p:xfrm>
          <a:off x="251520" y="1196752"/>
          <a:ext cx="8640960" cy="518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1473607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2009 - 2010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2010 - 2011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2011 - 2012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2012 - 2013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2013 - 2014</a:t>
                      </a:r>
                      <a:endParaRPr lang="ru-RU" dirty="0"/>
                    </a:p>
                  </a:txBody>
                  <a:tcPr/>
                </a:tc>
              </a:tr>
              <a:tr h="3710968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Тема самообразования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Развитие речи учащихся как механизм повышения орфографической  грамотности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Формирование практической грамотности и культуры речи учащихся. 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Сбор тестовых материалов для подготовки к итоговой аттестации обучающихся 11-го класса.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«Использование информационных технологий на уроках русского языка для повышения мотивации учащихся».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Сбор тестовых материалов для подготовки к итоговой аттестации обучающихся 9-го класса. </a:t>
                      </a:r>
                    </a:p>
                    <a:p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Методическая работа по предмету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399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85372282"/>
              </p:ext>
            </p:extLst>
          </p:nvPr>
        </p:nvGraphicFramePr>
        <p:xfrm>
          <a:off x="251520" y="1556791"/>
          <a:ext cx="8640960" cy="4619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731"/>
                <a:gridCol w="3737229"/>
              </a:tblGrid>
              <a:tr h="475838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</a:tr>
              <a:tr h="1396371">
                <a:tc>
                  <a:txBody>
                    <a:bodyPr/>
                    <a:lstStyle/>
                    <a:p>
                      <a:r>
                        <a:rPr lang="ru-RU" dirty="0" smtClean="0"/>
                        <a:t>25.04.2011 г Протокол №  6 «        Анализ методической недели «Учебное занятие в рамках инновационной       деятельности как средство повышения качества УВП»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 </a:t>
                      </a:r>
                      <a:r>
                        <a:rPr lang="ru-RU" dirty="0" err="1" smtClean="0"/>
                        <a:t>Здоровьесберегающие</a:t>
                      </a:r>
                      <a:r>
                        <a:rPr lang="ru-RU" dirty="0" smtClean="0"/>
                        <a:t> технологии» </a:t>
                      </a:r>
                      <a:endParaRPr lang="ru-RU" dirty="0"/>
                    </a:p>
                  </a:txBody>
                  <a:tcPr/>
                </a:tc>
              </a:tr>
              <a:tr h="1173297">
                <a:tc>
                  <a:txBody>
                    <a:bodyPr/>
                    <a:lstStyle/>
                    <a:p>
                      <a:r>
                        <a:rPr lang="ru-RU" dirty="0" smtClean="0"/>
                        <a:t>10.12.2012 г Протокол № 4 Современные новейшие воспитательные технологии и концепции в современной школе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 педагогической поддержки.</a:t>
                      </a:r>
                      <a:endParaRPr lang="ru-RU" dirty="0"/>
                    </a:p>
                  </a:txBody>
                  <a:tcPr/>
                </a:tc>
              </a:tr>
              <a:tr h="1574157">
                <a:tc>
                  <a:txBody>
                    <a:bodyPr/>
                    <a:lstStyle/>
                    <a:p>
                      <a:r>
                        <a:rPr lang="ru-RU" dirty="0" smtClean="0"/>
                        <a:t>17.03.2014 г Протокол №  5  «Новейшие </a:t>
                      </a:r>
                      <a:r>
                        <a:rPr lang="ru-RU" smtClean="0"/>
                        <a:t>технологии в образовательном </a:t>
                      </a:r>
                      <a:r>
                        <a:rPr lang="ru-RU" dirty="0" smtClean="0"/>
                        <a:t>процессе. Мотивация основная составляющая развития личности»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«Использование информационных технологий на уроках русского языка для повышения мотивации учащихся».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Выступления </a:t>
            </a:r>
            <a:r>
              <a:rPr lang="ru-RU" sz="2800" dirty="0"/>
              <a:t>на </a:t>
            </a:r>
            <a:r>
              <a:rPr lang="ru-RU" sz="2800" dirty="0" smtClean="0"/>
              <a:t>педагогических советах МБОУ </a:t>
            </a:r>
            <a:r>
              <a:rPr lang="ru-RU" sz="2800" dirty="0"/>
              <a:t>СОШ № 9 </a:t>
            </a:r>
          </a:p>
        </p:txBody>
      </p:sp>
    </p:spTree>
    <p:extLst>
      <p:ext uri="{BB962C8B-B14F-4D97-AF65-F5344CB8AC3E}">
        <p14:creationId xmlns:p14="http://schemas.microsoft.com/office/powerpoint/2010/main" xmlns="" val="35707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32301864"/>
              </p:ext>
            </p:extLst>
          </p:nvPr>
        </p:nvGraphicFramePr>
        <p:xfrm>
          <a:off x="871538" y="2674938"/>
          <a:ext cx="740886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810"/>
                <a:gridCol w="1234810"/>
                <a:gridCol w="1234810"/>
                <a:gridCol w="1234810"/>
                <a:gridCol w="1234810"/>
                <a:gridCol w="123481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2009 - 2010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2010 - 2011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2011 - 2012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2012 - 2013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2013 - 2014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Тема выступления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Развитие речи: на пути к практической грамотности (привлекательность учебника Львовых)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Отчет по самообразованию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Использование ИКТ и компьютерных программ на уроках русского языка и литературы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Развитие ключевых компетенций в проектном обучении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Мировые и Российские тенденции в области образования.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Выступления на заседаниях МО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344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2011 году в рамках аттестации школы были даны открытые уроки:</a:t>
            </a:r>
          </a:p>
          <a:p>
            <a:pPr marL="0" indent="0">
              <a:buNone/>
            </a:pPr>
            <a:r>
              <a:rPr lang="ru-RU" dirty="0" smtClean="0"/>
              <a:t>В 6 классе – </a:t>
            </a:r>
            <a:r>
              <a:rPr lang="ru-RU" dirty="0" smtClean="0">
                <a:hlinkClick r:id="rId2" action="ppaction://hlinkfile"/>
              </a:rPr>
              <a:t>«Роль причастия в художественном описании»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2012 году рамках </a:t>
            </a:r>
            <a:r>
              <a:rPr lang="ru-RU" dirty="0" err="1" smtClean="0"/>
              <a:t>взаимопосещения</a:t>
            </a:r>
            <a:r>
              <a:rPr lang="ru-RU" dirty="0" smtClean="0"/>
              <a:t> уроков был дан урок в </a:t>
            </a:r>
            <a:r>
              <a:rPr lang="ru-RU" dirty="0"/>
              <a:t>5 классе на тему: Творческий проект по литературе  «Сказка – ложь, да в ней намёк…».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000" b="1" kern="0" dirty="0" smtClean="0">
                <a:solidFill>
                  <a:srgbClr val="DBF5F9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altLang="ru-RU" sz="4000" b="1" kern="0" dirty="0">
                <a:solidFill>
                  <a:srgbClr val="DBF5F9"/>
                </a:solidFill>
                <a:latin typeface="Times New Roman" pitchFamily="18" charset="0"/>
                <a:cs typeface="Times New Roman" pitchFamily="18" charset="0"/>
              </a:rPr>
              <a:t>открытых уроков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9860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скан\2015_04_21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5209"/>
            <a:ext cx="4096630" cy="57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ертификат Кузнецова Людмила Николаев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930" y="453682"/>
            <a:ext cx="4044542" cy="57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6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Свидетельство Сочинение на тему- «Нравственная сила русского человека %28по рассказу М. Шолохова «Судьба человека»%29.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7169"/>
            <a:ext cx="4176464" cy="59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Свидетельство Классный час 1 сентября в 6 классе на тему  «Здоровые дети в здоровой семье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5734" y="476672"/>
            <a:ext cx="4134738" cy="59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06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2132856"/>
            <a:ext cx="5328592" cy="4026760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>
                <a:solidFill>
                  <a:srgbClr val="002060"/>
                </a:solidFill>
              </a:rPr>
              <a:t>Дата рождения</a:t>
            </a:r>
            <a:r>
              <a:rPr lang="ru-RU" sz="2200" dirty="0" smtClean="0"/>
              <a:t>: </a:t>
            </a:r>
            <a:r>
              <a:rPr lang="ru-RU" sz="2200" dirty="0" smtClean="0">
                <a:solidFill>
                  <a:srgbClr val="00B0F0"/>
                </a:solidFill>
              </a:rPr>
              <a:t>22.02.1967 г</a:t>
            </a:r>
          </a:p>
          <a:p>
            <a:r>
              <a:rPr lang="ru-RU" sz="2200" dirty="0" smtClean="0"/>
              <a:t>Образование: </a:t>
            </a:r>
            <a:r>
              <a:rPr lang="ru-RU" sz="2200" dirty="0" smtClean="0">
                <a:solidFill>
                  <a:srgbClr val="00B0F0"/>
                </a:solidFill>
              </a:rPr>
              <a:t>высшее</a:t>
            </a:r>
          </a:p>
          <a:p>
            <a:r>
              <a:rPr lang="ru-RU" sz="2200" dirty="0" smtClean="0">
                <a:solidFill>
                  <a:srgbClr val="00B0F0"/>
                </a:solidFill>
              </a:rPr>
              <a:t>1990 г – РИНХ, бухгалтерский учет, контроль и анализ хозяйственной деятельности; </a:t>
            </a:r>
          </a:p>
          <a:p>
            <a:r>
              <a:rPr lang="ru-RU" sz="2200" dirty="0" smtClean="0">
                <a:solidFill>
                  <a:srgbClr val="00B0F0"/>
                </a:solidFill>
              </a:rPr>
              <a:t>2008 г - ЮФУ, квалификация - учитель русского языка и литературы по специальности «Русский язык и литература».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Общий стаж работы </a:t>
            </a:r>
            <a:r>
              <a:rPr lang="ru-RU" sz="2200" dirty="0" smtClean="0">
                <a:solidFill>
                  <a:srgbClr val="00B0F0"/>
                </a:solidFill>
              </a:rPr>
              <a:t>– 25 лет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Педагогический стаж </a:t>
            </a:r>
            <a:r>
              <a:rPr lang="ru-RU" sz="2200" dirty="0" smtClean="0">
                <a:solidFill>
                  <a:srgbClr val="00B0F0"/>
                </a:solidFill>
              </a:rPr>
              <a:t>– 13 лет.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В данном учреждении </a:t>
            </a:r>
            <a:r>
              <a:rPr lang="ru-RU" sz="2200" dirty="0" smtClean="0">
                <a:solidFill>
                  <a:srgbClr val="00B0F0"/>
                </a:solidFill>
              </a:rPr>
              <a:t>– 13 лет.</a:t>
            </a:r>
          </a:p>
          <a:p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Autofit/>
          </a:bodyPr>
          <a:lstStyle/>
          <a:p>
            <a:r>
              <a:rPr lang="ru-RU" dirty="0" smtClean="0"/>
              <a:t>Попова (Кузнецова) </a:t>
            </a:r>
            <a:r>
              <a:rPr lang="ru-RU" dirty="0" smtClean="0"/>
              <a:t>Людмила Николаевна</a:t>
            </a:r>
            <a:endParaRPr lang="ru-RU" dirty="0"/>
          </a:p>
        </p:txBody>
      </p:sp>
      <p:pic>
        <p:nvPicPr>
          <p:cNvPr id="1026" name="Picture 2" descr="C:\Users\Дом\Desktop\Новое изображение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520950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39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5"/>
            <a:ext cx="7408333" cy="3456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latin typeface="Calibri"/>
                <a:ea typeface="Calibri"/>
                <a:cs typeface="Times New Roman"/>
              </a:rPr>
              <a:t>Внеурочная деятельность по предмету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prstClr val="white"/>
                </a:solidFill>
              </a:rPr>
              <a:t>Раздел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77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скан\2015_04_21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2694"/>
            <a:ext cx="4336338" cy="61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скан\2015_04_21\IMG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42216"/>
            <a:ext cx="4297078" cy="60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9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скан\2015_04_21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182651" cy="59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\Desktop\скан\2015_04_21\IMG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960440" cy="559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14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скан\2015_04_21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33659"/>
            <a:ext cx="2728590" cy="38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Desktop\скан\2015_04_21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996" y="1556792"/>
            <a:ext cx="2808312" cy="397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ом\Desktop\скан\2015_04_21\IMG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976104" cy="420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0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Desktop\скан\2015_04_21\IMG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015" y="2060848"/>
            <a:ext cx="2728590" cy="38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скан\2015_04_21\IMG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925175" cy="41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ом\Desktop\скан\2015_04_21\IMG_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935615" cy="41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309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Дом\Desktop\скан\2015_04_21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85769"/>
            <a:ext cx="2592288" cy="36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м\Desktop\скан\2015_04_21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009" y="1079754"/>
            <a:ext cx="2809199" cy="39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ом\Desktop\скан\2015_04_21\IMG_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612" y="332335"/>
            <a:ext cx="3098398" cy="43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185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806373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2 февраля в рамках III Всероссийского конкурса юных чтецов «Живая классика» 2014 стартовал школьный этап конкурса. В нём решили принять участие ученицы 6-го класса </a:t>
            </a:r>
            <a:r>
              <a:rPr lang="ru-RU" sz="2000" dirty="0" err="1"/>
              <a:t>Бокоч</a:t>
            </a:r>
            <a:r>
              <a:rPr lang="ru-RU" sz="2000" dirty="0"/>
              <a:t> Юлия, Бакуменко Оксана и Толстопятова Екатерина. Были выбраны отрывки из рассказа Ивана Сергеевича Тургенева «</a:t>
            </a:r>
            <a:r>
              <a:rPr lang="ru-RU" sz="2000" dirty="0" err="1"/>
              <a:t>Бежин</a:t>
            </a:r>
            <a:r>
              <a:rPr lang="ru-RU" sz="2000" dirty="0"/>
              <a:t> луг». Победителем, по мнению жюри, стало литературное чтение, представленное Катей Толстопятовой. </a:t>
            </a:r>
          </a:p>
        </p:txBody>
      </p:sp>
      <p:pic>
        <p:nvPicPr>
          <p:cNvPr id="1026" name="Picture 2" descr="F:\Живая классика\DSC_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45156"/>
            <a:ext cx="2800473" cy="22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Живая классика\DSC_0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44701"/>
            <a:ext cx="2880320" cy="22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Живая классика\DSC_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783473" cy="25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09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сентябре 2015 года в рамках подготовки к проведению выборов Губернатора прошёл конкурс аудио-выступлений «Мой голос – решающий» для учащихся 9 – 11 классов. В нем приняли участие Ярослав Тропов и Людмила Иванкова.</a:t>
            </a:r>
            <a:endParaRPr lang="ru-RU" sz="2400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8767"/>
            <a:ext cx="2953773" cy="393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079" y="2661940"/>
            <a:ext cx="3024113" cy="402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638" y="2780928"/>
            <a:ext cx="2680203" cy="356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551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феврале 2014 года учащиеся Антонова Катя и Ремизов Алексей под моим руководством выступили перед воинами-афганцами на Вечере памяти в СОШ №7 пос. Шолоховский.</a:t>
            </a:r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50376"/>
            <a:ext cx="3816424" cy="517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17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2869104"/>
              </p:ext>
            </p:extLst>
          </p:nvPr>
        </p:nvGraphicFramePr>
        <p:xfrm>
          <a:off x="395536" y="1772815"/>
          <a:ext cx="8424940" cy="4866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5"/>
                <a:gridCol w="2106235"/>
                <a:gridCol w="2106235"/>
                <a:gridCol w="2106235"/>
              </a:tblGrid>
              <a:tr h="384043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2009 -- 2010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2010 - 2011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Ф.И. ученика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Ф.И. ученика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</a:tr>
              <a:tr h="960106"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Нихаенко</a:t>
                      </a:r>
                      <a:r>
                        <a:rPr lang="ru-RU" sz="1600" dirty="0" smtClean="0"/>
                        <a:t> Кристина (5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.)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</a:t>
                      </a:r>
                      <a:r>
                        <a:rPr lang="ru-RU" sz="1600" baseline="0" dirty="0" smtClean="0"/>
                        <a:t> школьной олимпиады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Ремизов Алексей ( 5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школьной олимпиады</a:t>
                      </a:r>
                      <a:endParaRPr lang="ru-RU" sz="16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Ковалевская Анна (9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конкурса чтецов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Нихаенко</a:t>
                      </a:r>
                      <a:r>
                        <a:rPr lang="ru-RU" sz="1600" dirty="0" smtClean="0"/>
                        <a:t> Кристина (6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школьной олимпиады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</a:tr>
              <a:tr h="124813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Уваров Александр (9 </a:t>
                      </a:r>
                      <a:r>
                        <a:rPr lang="ru-RU" sz="1600" b="1" dirty="0" err="1" smtClean="0"/>
                        <a:t>кл</a:t>
                      </a:r>
                      <a:r>
                        <a:rPr lang="ru-RU" sz="1600" b="1" dirty="0" smtClean="0"/>
                        <a:t>.)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Победитель районной олимпиады </a:t>
                      </a:r>
                      <a:r>
                        <a:rPr lang="en-US" sz="1600" b="1" dirty="0" smtClean="0"/>
                        <a:t>(I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ru-RU" sz="1600" b="1" baseline="0" dirty="0" smtClean="0"/>
                        <a:t>место)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Антонова</a:t>
                      </a:r>
                      <a:r>
                        <a:rPr lang="ru-RU" sz="1600" baseline="0" dirty="0" smtClean="0"/>
                        <a:t> Катя (6 </a:t>
                      </a:r>
                      <a:r>
                        <a:rPr lang="ru-RU" sz="1600" baseline="0" dirty="0" err="1" smtClean="0"/>
                        <a:t>кл</a:t>
                      </a:r>
                      <a:r>
                        <a:rPr lang="ru-RU" sz="1600" baseline="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конкурса чтецов</a:t>
                      </a:r>
                      <a:endParaRPr lang="ru-RU" sz="1600" dirty="0"/>
                    </a:p>
                  </a:txBody>
                  <a:tcPr/>
                </a:tc>
              </a:tr>
              <a:tr h="67207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Касьянова Оксана ( 11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.)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Участник районной олимпиады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Уваров Александр (10 </a:t>
                      </a:r>
                      <a:r>
                        <a:rPr lang="ru-RU" sz="1600" dirty="0" err="1" smtClean="0"/>
                        <a:t>кл</a:t>
                      </a:r>
                      <a:r>
                        <a:rPr lang="ru-RU" sz="1600" dirty="0" smtClean="0"/>
                        <a:t>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Победитель школьной олимпиады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Работа с одарёнными детьми</a:t>
            </a:r>
            <a:br>
              <a:rPr lang="ru-RU" sz="2800" dirty="0" smtClean="0"/>
            </a:br>
            <a:r>
              <a:rPr lang="ru-RU" sz="2000" dirty="0" smtClean="0"/>
              <a:t>Банк одаренных детей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0953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Документы об образовании</a:t>
            </a:r>
            <a:endParaRPr lang="ru-RU" dirty="0"/>
          </a:p>
        </p:txBody>
      </p:sp>
      <p:pic>
        <p:nvPicPr>
          <p:cNvPr id="5" name="Рисунок 4" descr="2015_04_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56776" y="1700808"/>
            <a:ext cx="7973538" cy="5715798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12976"/>
            <a:ext cx="4674179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5501035" cy="390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099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47560994"/>
              </p:ext>
            </p:extLst>
          </p:nvPr>
        </p:nvGraphicFramePr>
        <p:xfrm>
          <a:off x="323528" y="1412776"/>
          <a:ext cx="8568952" cy="484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51281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2011 - 2012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2012 - 2013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12815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Ф.И. ученика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Ф.И. ученика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</a:tr>
              <a:tr h="1011579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Ремизов Алексей (6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Победитель школьной олимпиады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Толстопятова Катя (5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Победитель конкурса  чтецов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85132">
                <a:tc>
                  <a:txBody>
                    <a:bodyPr/>
                    <a:lstStyle/>
                    <a:p>
                      <a:r>
                        <a:rPr lang="ru-RU" dirty="0" smtClean="0"/>
                        <a:t>Антонова Катя (7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Победитель конкурса  чтецов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Ремизов Алексей (7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Победитель школьной олимпиады</a:t>
                      </a:r>
                      <a:endParaRPr lang="ru-RU" dirty="0"/>
                    </a:p>
                  </a:txBody>
                  <a:tcPr/>
                </a:tc>
              </a:tr>
              <a:tr h="885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Уваров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dirty="0" smtClean="0"/>
                        <a:t>Саша (11 </a:t>
                      </a:r>
                      <a:r>
                        <a:rPr lang="ru-RU" b="1" dirty="0" err="1" smtClean="0"/>
                        <a:t>кл</a:t>
                      </a:r>
                      <a:r>
                        <a:rPr lang="ru-RU" b="1" dirty="0" smtClean="0"/>
                        <a:t>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84</a:t>
                      </a:r>
                      <a:r>
                        <a:rPr lang="ru-RU" sz="1400" b="1" baseline="0" dirty="0" smtClean="0"/>
                        <a:t> балла ЕГЭ по русскому языку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Тропов Ярослав (7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1-й</a:t>
                      </a:r>
                      <a:r>
                        <a:rPr lang="ru-RU" baseline="0" dirty="0" smtClean="0"/>
                        <a:t> выпуск стихов в рамках школы</a:t>
                      </a:r>
                      <a:endParaRPr lang="ru-RU" dirty="0"/>
                    </a:p>
                  </a:txBody>
                  <a:tcPr/>
                </a:tc>
              </a:tr>
              <a:tr h="101157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Петрова Наташа (11 </a:t>
                      </a:r>
                      <a:r>
                        <a:rPr lang="ru-RU" b="1" dirty="0" err="1" smtClean="0"/>
                        <a:t>кл</a:t>
                      </a:r>
                      <a:r>
                        <a:rPr lang="ru-RU" b="1" dirty="0" smtClean="0"/>
                        <a:t>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62 балла ЕГЭ</a:t>
                      </a:r>
                      <a:r>
                        <a:rPr lang="ru-RU" sz="1400" b="1" baseline="0" dirty="0" smtClean="0"/>
                        <a:t> по литературе, 82 русский язык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Антонова Катя (8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Победитель конкурса  чтецов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000" dirty="0"/>
              <a:t>Банк одаренных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3690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73651411"/>
              </p:ext>
            </p:extLst>
          </p:nvPr>
        </p:nvGraphicFramePr>
        <p:xfrm>
          <a:off x="323527" y="1340768"/>
          <a:ext cx="8560992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664"/>
                <a:gridCol w="2853664"/>
                <a:gridCol w="285366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2013 - 2014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Ф.И. ученика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Толстопятова Катя (6 класс)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Участие в конкурсе «Живая классика»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Ремизов Алексей (8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Чтение</a:t>
                      </a:r>
                      <a:r>
                        <a:rPr lang="ru-RU" baseline="0" dirty="0" smtClean="0"/>
                        <a:t> стихотворения на Вечере памяти Воинов-Афганцев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Тропов Ярослав (8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Победитель конкурса чтецов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Антонова Катя  (9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Участие в районной олимпиаде.</a:t>
                      </a:r>
                      <a:r>
                        <a:rPr lang="ru-RU" baseline="0" dirty="0" smtClean="0"/>
                        <a:t> Чтение стихотворения на Вечере памяти Воинов-Афганцев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Князев Саша (9 </a:t>
                      </a:r>
                      <a:r>
                        <a:rPr lang="ru-RU" dirty="0" err="1" smtClean="0"/>
                        <a:t>кл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Участие в районной олимпиаде. Чтение стихотворения на Вечере памяти Воинов-Афганцев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sz="2000" dirty="0"/>
              <a:t>Банк одаренных 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721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420889"/>
            <a:ext cx="7408333" cy="2952328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000" b="1" dirty="0">
                <a:latin typeface="Calibri"/>
                <a:ea typeface="Calibri"/>
                <a:cs typeface="Times New Roman"/>
              </a:rPr>
              <a:t>Учебно-материальная база</a:t>
            </a:r>
            <a:endParaRPr lang="ru-RU" sz="6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prstClr val="white"/>
                </a:solidFill>
              </a:rPr>
              <a:t>Раздел </a:t>
            </a:r>
            <a:r>
              <a:rPr lang="ru-RU" sz="4800" b="1" i="1" dirty="0" smtClean="0">
                <a:solidFill>
                  <a:prstClr val="white"/>
                </a:solidFill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70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Н</a:t>
            </a:r>
            <a:r>
              <a:rPr lang="ru-RU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аличие 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текстов  художественных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произведений, включенных в инвариант  и 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вариатив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  содержания литературного образования,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Нормативные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документы по преподаванию литературы,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П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ортреты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и фотографии писателей,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Н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астенные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таблицы, представляющие термины и понятия  теории литературы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, русского языка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И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нтерпретация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литературных произведений в других видах искусства,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М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атериалы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для заочных экскурсий в литературные и литературно-мемориальные  музеи и заповедники, 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 Электронные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библиотеки,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Демонстрационные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пособия на бумажных и электронных носителях,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Перечень музеев-квартир авторов русской классики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Примерное тематическое планирование с разделами: основное содержание по темам, характеристика основных видов деятельности учащихся( на уровне учебных </a:t>
            </a: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действий</a:t>
            </a:r>
          </a:p>
          <a:p>
            <a:pPr marL="342900" lvl="0" indent="-342900">
              <a:buClrTx/>
              <a:buSzTx/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Calibri"/>
              </a:rPr>
              <a:t>Словари, справочники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rmAutofit/>
          </a:bodyPr>
          <a:lstStyle/>
          <a:p>
            <a:r>
              <a:rPr lang="ru-RU" sz="3200" dirty="0"/>
              <a:t>ОБОРУДОВАНИЕ УЧЕБНОГО  КАБИНЕТА</a:t>
            </a:r>
          </a:p>
        </p:txBody>
      </p:sp>
    </p:spTree>
    <p:extLst>
      <p:ext uri="{BB962C8B-B14F-4D97-AF65-F5344CB8AC3E}">
        <p14:creationId xmlns:p14="http://schemas.microsoft.com/office/powerpoint/2010/main" xmlns="" val="5242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268760"/>
            <a:ext cx="8640960" cy="518457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Русский язык:</a:t>
            </a:r>
          </a:p>
          <a:p>
            <a:r>
              <a:rPr lang="ru-RU" dirty="0"/>
              <a:t>1.	Презентации к урокам.</a:t>
            </a:r>
          </a:p>
          <a:p>
            <a:r>
              <a:rPr lang="ru-RU" dirty="0"/>
              <a:t>2.	Электронное учебное пособие, 5 класс, Просвещение Медиа.</a:t>
            </a:r>
          </a:p>
          <a:p>
            <a:r>
              <a:rPr lang="ru-RU" dirty="0"/>
              <a:t>3.	Дидактический и раздаточный материал, 5 – 7 классы, издательство Учитель.</a:t>
            </a:r>
          </a:p>
          <a:p>
            <a:r>
              <a:rPr lang="ru-RU" dirty="0"/>
              <a:t>4.	Тестовый контроль, 10 – 11 классы, издательство Учитель.</a:t>
            </a:r>
          </a:p>
          <a:p>
            <a:r>
              <a:rPr lang="ru-RU" dirty="0"/>
              <a:t>5.	1 С: Репетитор, ГИА 9 класс.</a:t>
            </a:r>
          </a:p>
          <a:p>
            <a:r>
              <a:rPr lang="ru-RU" dirty="0"/>
              <a:t>6.	1 С: Репетитор, сдаем ЕГЭ.</a:t>
            </a:r>
          </a:p>
          <a:p>
            <a:r>
              <a:rPr lang="ru-RU" dirty="0"/>
              <a:t>7.	Интерактивный курс подготовки к ЕГЭ, </a:t>
            </a:r>
            <a:r>
              <a:rPr lang="ru-RU" dirty="0" err="1"/>
              <a:t>МедиаХаус</a:t>
            </a:r>
            <a:r>
              <a:rPr lang="ru-RU" dirty="0"/>
              <a:t>.</a:t>
            </a:r>
          </a:p>
          <a:p>
            <a:r>
              <a:rPr lang="ru-RU" dirty="0"/>
              <a:t>8.	1 С: Репетитор, Русский язык (весь школьный курс).</a:t>
            </a:r>
          </a:p>
          <a:p>
            <a:r>
              <a:rPr lang="ru-RU" dirty="0"/>
              <a:t>9.	 1 С: Репетитор, тесты по пунктуации 9 – 11 </a:t>
            </a:r>
            <a:r>
              <a:rPr lang="ru-RU" dirty="0" err="1"/>
              <a:t>кл</a:t>
            </a:r>
            <a:r>
              <a:rPr lang="ru-RU" dirty="0"/>
              <a:t>.</a:t>
            </a:r>
          </a:p>
          <a:p>
            <a:r>
              <a:rPr lang="ru-RU" dirty="0"/>
              <a:t>10.	Элективные курсы, русский язык, издательство Учитель.</a:t>
            </a:r>
          </a:p>
          <a:p>
            <a:r>
              <a:rPr lang="ru-RU" dirty="0"/>
              <a:t>11.	Виртуальная школа Кирилла и </a:t>
            </a:r>
            <a:r>
              <a:rPr lang="ru-RU" dirty="0" err="1"/>
              <a:t>Мефодия</a:t>
            </a:r>
            <a:r>
              <a:rPr lang="ru-RU" dirty="0"/>
              <a:t>, уроки русского языка, 5 – 9 классы.</a:t>
            </a:r>
          </a:p>
          <a:p>
            <a:r>
              <a:rPr lang="ru-RU" dirty="0"/>
              <a:t>12.	Диски издательского дома 1september.ru</a:t>
            </a:r>
          </a:p>
          <a:p>
            <a:r>
              <a:rPr lang="ru-RU" dirty="0"/>
              <a:t>13.	1С: русский язык 5 класс</a:t>
            </a:r>
          </a:p>
          <a:p>
            <a:r>
              <a:rPr lang="ru-RU" dirty="0"/>
              <a:t>14.	1С: русский язык 6 класс</a:t>
            </a:r>
          </a:p>
          <a:p>
            <a:r>
              <a:rPr lang="ru-RU" dirty="0"/>
              <a:t>15.	1С: академия речевого этикета</a:t>
            </a:r>
          </a:p>
          <a:p>
            <a:r>
              <a:rPr lang="ru-RU" dirty="0"/>
              <a:t>16.	1с.	1С: русский язык: морфология, орфография (5 – 6 </a:t>
            </a:r>
            <a:r>
              <a:rPr lang="ru-RU" dirty="0" err="1"/>
              <a:t>кл</a:t>
            </a:r>
            <a:r>
              <a:rPr lang="ru-RU" dirty="0"/>
              <a:t>.)</a:t>
            </a:r>
          </a:p>
          <a:p>
            <a:r>
              <a:rPr lang="ru-RU" dirty="0"/>
              <a:t>17.	1С: русский язык 9 класс</a:t>
            </a:r>
          </a:p>
          <a:p>
            <a:r>
              <a:rPr lang="ru-RU" dirty="0"/>
              <a:t>18.	1С: русский язык 8 класс</a:t>
            </a:r>
          </a:p>
          <a:p>
            <a:r>
              <a:rPr lang="ru-RU" dirty="0"/>
              <a:t>19.	1С: русский язык 7 класс</a:t>
            </a:r>
          </a:p>
          <a:p>
            <a:r>
              <a:rPr lang="ru-RU" dirty="0"/>
              <a:t>20.	1 С: Репетитор: тесты по орфографии</a:t>
            </a:r>
          </a:p>
          <a:p>
            <a:r>
              <a:rPr lang="ru-RU" dirty="0"/>
              <a:t>21.	1С: привет, причастие!</a:t>
            </a:r>
          </a:p>
          <a:p>
            <a:r>
              <a:rPr lang="ru-RU" dirty="0"/>
              <a:t>22.	1С: русский язык 5 – 6 </a:t>
            </a:r>
            <a:r>
              <a:rPr lang="ru-RU" dirty="0" err="1"/>
              <a:t>кл</a:t>
            </a:r>
            <a:r>
              <a:rPr lang="ru-RU" dirty="0"/>
              <a:t>. </a:t>
            </a:r>
            <a:r>
              <a:rPr lang="ru-RU" dirty="0" err="1"/>
              <a:t>морфемика</a:t>
            </a:r>
            <a:r>
              <a:rPr lang="ru-RU" dirty="0"/>
              <a:t>, словообразование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800" dirty="0"/>
              <a:t>ИКТ и </a:t>
            </a:r>
            <a:r>
              <a:rPr lang="ru-RU" sz="2800" dirty="0" smtClean="0"/>
              <a:t>компьютерные программы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66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548680"/>
            <a:ext cx="8640960" cy="5577483"/>
          </a:xfrm>
        </p:spPr>
        <p:txBody>
          <a:bodyPr>
            <a:normAutofit fontScale="92500"/>
          </a:bodyPr>
          <a:lstStyle/>
          <a:p>
            <a:r>
              <a:rPr lang="ru-RU" dirty="0"/>
              <a:t>Литература:</a:t>
            </a:r>
          </a:p>
          <a:p>
            <a:r>
              <a:rPr lang="ru-RU" dirty="0"/>
              <a:t>1.	Хрестоматия по русской литературе, электронное издательство «</a:t>
            </a:r>
            <a:r>
              <a:rPr lang="ru-RU" dirty="0" err="1"/>
              <a:t>ДиректМедиа</a:t>
            </a:r>
            <a:r>
              <a:rPr lang="ru-RU" dirty="0"/>
              <a:t>» и «Кирилл и Мефодий».</a:t>
            </a:r>
          </a:p>
          <a:p>
            <a:r>
              <a:rPr lang="ru-RU" dirty="0"/>
              <a:t>2.	Экспресс-подготовка к экзамену по литературе, Новая школа.</a:t>
            </a:r>
          </a:p>
          <a:p>
            <a:r>
              <a:rPr lang="ru-RU" dirty="0"/>
              <a:t>3.	Элективные курсы по литературе, издательство Учитель.</a:t>
            </a:r>
          </a:p>
          <a:p>
            <a:r>
              <a:rPr lang="ru-RU" dirty="0"/>
              <a:t>4.	Большая детская энциклопедия, ИДДК.</a:t>
            </a:r>
          </a:p>
          <a:p>
            <a:r>
              <a:rPr lang="ru-RU" dirty="0"/>
              <a:t>5.	Электронное приложение «Повторение и контроль знаний по литературе», 5 класс., издательство «Глобус».</a:t>
            </a:r>
          </a:p>
          <a:p>
            <a:r>
              <a:rPr lang="ru-RU" dirty="0"/>
              <a:t>6.	Презентации к урокам.</a:t>
            </a:r>
          </a:p>
          <a:p>
            <a:r>
              <a:rPr lang="ru-RU" dirty="0"/>
              <a:t>7.	Диски издательского дома 1september.ru</a:t>
            </a:r>
          </a:p>
          <a:p>
            <a:r>
              <a:rPr lang="ru-RU" dirty="0"/>
              <a:t>8.	Фонохрестоматия к учебнику «Литература. 5 класс» // В.Я</a:t>
            </a:r>
            <a:r>
              <a:rPr lang="ru-RU" dirty="0" smtClean="0"/>
              <a:t>. Коровина</a:t>
            </a:r>
            <a:r>
              <a:rPr lang="ru-RU" dirty="0"/>
              <a:t>.</a:t>
            </a:r>
          </a:p>
          <a:p>
            <a:r>
              <a:rPr lang="ru-RU" dirty="0"/>
              <a:t>9.	Повторение и контроль знаний по литературе 5 класс.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332656"/>
            <a:ext cx="8640960" cy="612068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Фильмотека:</a:t>
            </a:r>
          </a:p>
          <a:p>
            <a:r>
              <a:rPr lang="ru-RU" dirty="0"/>
              <a:t>1.	Серия «Театр на экране»: «Ревизор», «Вишневый сад», «Мертвые души», «Капитанская дочка».</a:t>
            </a:r>
          </a:p>
          <a:p>
            <a:r>
              <a:rPr lang="ru-RU" dirty="0"/>
              <a:t>2.	Коллекционное издание – Михаил Шолохов: «Судьба человека», «Поднятая целина», «Тихий дон», «Донская повесть», «они сражались за Родину»,</a:t>
            </a:r>
          </a:p>
          <a:p>
            <a:r>
              <a:rPr lang="ru-RU" dirty="0"/>
              <a:t>3.	Шедевры мастера: «Война и мир», «Преступление и наказание», «Мёртвые души»</a:t>
            </a:r>
          </a:p>
          <a:p>
            <a:r>
              <a:rPr lang="ru-RU" dirty="0"/>
              <a:t>4.	«Снежная королева».</a:t>
            </a:r>
          </a:p>
          <a:p>
            <a:r>
              <a:rPr lang="ru-RU" dirty="0"/>
              <a:t>5.	Коллекция «Творчество Булгакова»: «Мастер и Маргарита», «Собачье сердце», «Дни </a:t>
            </a:r>
            <a:r>
              <a:rPr lang="ru-RU" dirty="0" err="1"/>
              <a:t>Турбиных</a:t>
            </a:r>
            <a:r>
              <a:rPr lang="ru-RU" dirty="0"/>
              <a:t>», «Бег», «Роковые яйца»</a:t>
            </a:r>
          </a:p>
          <a:p>
            <a:endParaRPr lang="ru-RU" dirty="0"/>
          </a:p>
          <a:p>
            <a:r>
              <a:rPr lang="ru-RU" dirty="0"/>
              <a:t>Аудиотека:</a:t>
            </a:r>
          </a:p>
          <a:p>
            <a:r>
              <a:rPr lang="ru-RU" dirty="0"/>
              <a:t>1.	Волшебная серия классики: </a:t>
            </a:r>
            <a:r>
              <a:rPr lang="ru-RU" dirty="0" err="1"/>
              <a:t>П.И.Чайковский</a:t>
            </a:r>
            <a:r>
              <a:rPr lang="ru-RU" dirty="0"/>
              <a:t>, «Щелкунчик».</a:t>
            </a:r>
          </a:p>
          <a:p>
            <a:r>
              <a:rPr lang="ru-RU" dirty="0"/>
              <a:t>2.	Шедевры инструментальной музыки.</a:t>
            </a:r>
          </a:p>
          <a:p>
            <a:r>
              <a:rPr lang="ru-RU" dirty="0"/>
              <a:t>МХК:</a:t>
            </a:r>
          </a:p>
          <a:p>
            <a:r>
              <a:rPr lang="ru-RU" dirty="0"/>
              <a:t>1.	Третьяковская галерея.</a:t>
            </a:r>
          </a:p>
          <a:p>
            <a:r>
              <a:rPr lang="ru-RU" dirty="0"/>
              <a:t>2.	Москва. Кремль, музеи, монастыри.</a:t>
            </a:r>
          </a:p>
          <a:p>
            <a:r>
              <a:rPr lang="ru-RU" dirty="0"/>
              <a:t>Современная универсальная Российская энциклопедия «Кирилл и Мефодий»: аудио-, видео- приложения, архивы, словари, </a:t>
            </a:r>
            <a:r>
              <a:rPr lang="ru-RU" dirty="0" smtClean="0"/>
              <a:t>медиа-мозаика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64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1"/>
            <a:ext cx="7408333" cy="381642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000" b="1" dirty="0">
                <a:latin typeface="Calibri"/>
                <a:ea typeface="Calibri"/>
                <a:cs typeface="Times New Roman"/>
              </a:rPr>
              <a:t>Выполнение функции классного руководителя</a:t>
            </a:r>
            <a:endParaRPr lang="ru-RU" sz="6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prstClr val="white"/>
                </a:solidFill>
              </a:rPr>
              <a:t>Раздел </a:t>
            </a:r>
            <a:r>
              <a:rPr lang="ru-RU" sz="4800" b="1" i="1" dirty="0" smtClean="0">
                <a:solidFill>
                  <a:prstClr val="white"/>
                </a:solidFill>
              </a:rPr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51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6069627"/>
              </p:ext>
            </p:extLst>
          </p:nvPr>
        </p:nvGraphicFramePr>
        <p:xfrm>
          <a:off x="323528" y="1844824"/>
          <a:ext cx="8568950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790"/>
                <a:gridCol w="1713790"/>
                <a:gridCol w="1713790"/>
                <a:gridCol w="1713790"/>
                <a:gridCol w="1713790"/>
              </a:tblGrid>
              <a:tr h="1121959">
                <a:tc>
                  <a:txBody>
                    <a:bodyPr/>
                    <a:lstStyle/>
                    <a:p>
                      <a:r>
                        <a:rPr lang="ru-RU" dirty="0" smtClean="0"/>
                        <a:t>2009 - 2010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2010 - 2011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2011 - 2012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2012 - 2013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2013 - 2014</a:t>
                      </a:r>
                      <a:endParaRPr lang="ru-RU" dirty="0"/>
                    </a:p>
                  </a:txBody>
                  <a:tcPr/>
                </a:tc>
              </a:tr>
              <a:tr h="2766473"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Классный руководитель 11 класса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Классный руководитель 5 класса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Классный руководитель 6 класса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2010 год – мой первый выпуск. Итоги: 6 учащихся поступили в ВУЗы, 6 – в техникумы и колледжи.  Две ученицы поступили в Педагогические колледжи.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5957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1" y="692696"/>
            <a:ext cx="8640960" cy="5433467"/>
          </a:xfrm>
        </p:spPr>
        <p:txBody>
          <a:bodyPr/>
          <a:lstStyle/>
          <a:p>
            <a:r>
              <a:rPr lang="ru-RU" sz="3200" dirty="0" smtClean="0"/>
              <a:t>Самые удачные классные мероприятия:</a:t>
            </a:r>
          </a:p>
          <a:p>
            <a:endParaRPr lang="ru-RU" sz="3200" dirty="0" smtClean="0"/>
          </a:p>
          <a:p>
            <a:r>
              <a:rPr lang="ru-RU" dirty="0" smtClean="0"/>
              <a:t>2010 год – Викторина ко Дню Победы</a:t>
            </a:r>
          </a:p>
          <a:p>
            <a:r>
              <a:rPr lang="ru-RU" dirty="0" smtClean="0"/>
              <a:t>2012 год – Праздник первого звонка – «Школа здравствуй»</a:t>
            </a:r>
          </a:p>
          <a:p>
            <a:endParaRPr lang="ru-RU" dirty="0" smtClean="0"/>
          </a:p>
          <a:p>
            <a:r>
              <a:rPr lang="ru-RU" dirty="0" smtClean="0"/>
              <a:t>Освобождение Белой Калитвы от немецко-фашистских захватчиков</a:t>
            </a:r>
          </a:p>
          <a:p>
            <a:endParaRPr lang="ru-RU" dirty="0" smtClean="0"/>
          </a:p>
          <a:p>
            <a:r>
              <a:rPr lang="ru-RU" dirty="0" smtClean="0"/>
              <a:t>2013 гол – классный час к юбилею </a:t>
            </a:r>
            <a:r>
              <a:rPr lang="ru-RU" dirty="0" err="1" smtClean="0"/>
              <a:t>М.А.Шолохова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2014 год – встреча с воином-афганцем </a:t>
            </a:r>
            <a:r>
              <a:rPr lang="ru-RU" dirty="0" err="1" smtClean="0"/>
              <a:t>Кучеровым</a:t>
            </a:r>
            <a:r>
              <a:rPr lang="ru-RU" dirty="0" smtClean="0"/>
              <a:t> А.М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11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484785"/>
            <a:ext cx="8640960" cy="79208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2015 г: Системно-</a:t>
            </a:r>
            <a:r>
              <a:rPr lang="ru-RU" dirty="0" err="1" smtClean="0"/>
              <a:t>деятельностный</a:t>
            </a:r>
            <a:r>
              <a:rPr lang="ru-RU" dirty="0" smtClean="0"/>
              <a:t> подход в обучении русскому языку и литературе в контексте ФГОС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90692"/>
            <a:ext cx="6480720" cy="416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68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Викторина «День Победы»</a:t>
            </a:r>
          </a:p>
          <a:p>
            <a:r>
              <a:rPr lang="ru-RU" dirty="0" smtClean="0"/>
              <a:t>Освобождение Белой </a:t>
            </a:r>
            <a:r>
              <a:rPr lang="ru-RU" dirty="0" err="1" smtClean="0"/>
              <a:t>калитвы</a:t>
            </a:r>
            <a:r>
              <a:rPr lang="ru-RU" dirty="0" smtClean="0"/>
              <a:t> </a:t>
            </a:r>
          </a:p>
          <a:p>
            <a:r>
              <a:rPr lang="ru-RU" dirty="0" smtClean="0"/>
              <a:t>Жизнь и творчество </a:t>
            </a:r>
            <a:r>
              <a:rPr lang="ru-RU" dirty="0" err="1" smtClean="0"/>
              <a:t>М.А.Шолохова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Уходили парни из </a:t>
            </a:r>
            <a:r>
              <a:rPr lang="ru-RU" dirty="0" err="1" smtClean="0"/>
              <a:t>Афгана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Презентации к классным мероприятиям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25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6000" b="1" dirty="0" smtClean="0">
                <a:latin typeface="Calibri"/>
                <a:ea typeface="Calibri"/>
                <a:cs typeface="Times New Roman"/>
              </a:rPr>
              <a:t>Публикации</a:t>
            </a:r>
            <a:r>
              <a:rPr lang="ru-RU" sz="6000" b="1" dirty="0">
                <a:latin typeface="Calibri"/>
                <a:ea typeface="Calibri"/>
                <a:cs typeface="Times New Roman"/>
              </a:rPr>
              <a:t>, отзывы</a:t>
            </a:r>
            <a:endParaRPr lang="ru-RU" sz="6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prstClr val="white"/>
                </a:solidFill>
              </a:rPr>
              <a:t>Раздел 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28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скан\2015_04_21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6545"/>
            <a:ext cx="4164985" cy="5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4"/>
            <a:ext cx="4290873" cy="59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25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665"/>
            <a:ext cx="47525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46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412777"/>
            <a:ext cx="8640960" cy="936104"/>
          </a:xfrm>
        </p:spPr>
        <p:txBody>
          <a:bodyPr/>
          <a:lstStyle/>
          <a:p>
            <a:r>
              <a:rPr lang="ru-RU" dirty="0" smtClean="0"/>
              <a:t>2012 г: Инновационная педагогическая деятельность учителя русского языка и литературы в условиях ФГОС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5544616" cy="36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24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412776"/>
            <a:ext cx="8640960" cy="864096"/>
          </a:xfrm>
        </p:spPr>
        <p:txBody>
          <a:bodyPr/>
          <a:lstStyle/>
          <a:p>
            <a:r>
              <a:rPr lang="ru-RU" dirty="0" smtClean="0"/>
              <a:t>2004 г: Интернет-технологии для учителя предметника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480720" cy="403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237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3600399" cy="4248472"/>
          </a:xfrm>
        </p:spPr>
        <p:txBody>
          <a:bodyPr>
            <a:normAutofit/>
          </a:bodyPr>
          <a:lstStyle/>
          <a:p>
            <a:r>
              <a:rPr lang="ru-RU" dirty="0" smtClean="0"/>
              <a:t>2013 год Благодарственное письмо Министерства общего и профессионального образования Ростовской области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439248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668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3195877" cy="4137323"/>
          </a:xfrm>
        </p:spPr>
        <p:txBody>
          <a:bodyPr/>
          <a:lstStyle/>
          <a:p>
            <a:r>
              <a:rPr lang="ru-RU" dirty="0" smtClean="0"/>
              <a:t>2012 год</a:t>
            </a:r>
          </a:p>
          <a:p>
            <a:r>
              <a:rPr lang="ru-RU" dirty="0" smtClean="0"/>
              <a:t>Почетная грамота Отдела образования Администрации </a:t>
            </a:r>
            <a:r>
              <a:rPr lang="ru-RU" dirty="0" err="1" smtClean="0"/>
              <a:t>Белокалитвинского</a:t>
            </a:r>
            <a:r>
              <a:rPr lang="ru-RU" dirty="0" smtClean="0"/>
              <a:t> района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/>
              <a:t>Награды и поощрения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8243"/>
            <a:ext cx="3888432" cy="543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412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9F9F9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975</TotalTime>
  <Words>1724</Words>
  <Application>Microsoft Office PowerPoint</Application>
  <PresentationFormat>Экран (4:3)</PresentationFormat>
  <Paragraphs>389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Волна</vt:lpstr>
      <vt:lpstr>Электронный портфолио</vt:lpstr>
      <vt:lpstr>Раздел 1</vt:lpstr>
      <vt:lpstr>Попова (Кузнецова) Людмила Николаевна</vt:lpstr>
      <vt:lpstr>Документы об образовании</vt:lpstr>
      <vt:lpstr>Повышение квалификации</vt:lpstr>
      <vt:lpstr>Повышение квалификации</vt:lpstr>
      <vt:lpstr>Повышение квалификации</vt:lpstr>
      <vt:lpstr>Награды и поощрения</vt:lpstr>
      <vt:lpstr>Награды и поощрения</vt:lpstr>
      <vt:lpstr>Награды и поощрения</vt:lpstr>
      <vt:lpstr>Награды и поощрения</vt:lpstr>
      <vt:lpstr>Награды и поощрения</vt:lpstr>
      <vt:lpstr>Личное педагогическое кредо</vt:lpstr>
      <vt:lpstr>Мои стремления</vt:lpstr>
      <vt:lpstr>Сведения об учебных программах, используемых учителем русского языка и литературы МБОУ СОШ №9 Поповой (Кузнецовой) Л.Н.</vt:lpstr>
      <vt:lpstr>Слайд 16</vt:lpstr>
      <vt:lpstr>Слайд 17</vt:lpstr>
      <vt:lpstr>Достижения в освоении образовательных программ по итогам мониторингов, проводимых организацией.</vt:lpstr>
      <vt:lpstr>Тестирование РЦОИ (2010 год)</vt:lpstr>
      <vt:lpstr>Результаты ГИА 9 (ОГЭ) по русскому языку</vt:lpstr>
      <vt:lpstr>Результаты ЕГЭ  по русскому языку и литературе</vt:lpstr>
      <vt:lpstr>Достижения учеников</vt:lpstr>
      <vt:lpstr>Раздел 3 </vt:lpstr>
      <vt:lpstr>Методическая работа по предмету</vt:lpstr>
      <vt:lpstr>Выступления на педагогических советах МБОУ СОШ № 9 </vt:lpstr>
      <vt:lpstr>Выступления на заседаниях МО</vt:lpstr>
      <vt:lpstr>Проведение открытых уроков</vt:lpstr>
      <vt:lpstr>Слайд 28</vt:lpstr>
      <vt:lpstr>Слайд 29</vt:lpstr>
      <vt:lpstr>Раздел 4</vt:lpstr>
      <vt:lpstr>Слайд 31</vt:lpstr>
      <vt:lpstr>Слайд 32</vt:lpstr>
      <vt:lpstr>Слайд 33</vt:lpstr>
      <vt:lpstr>Слайд 34</vt:lpstr>
      <vt:lpstr>Слайд 35</vt:lpstr>
      <vt:lpstr>2 февраля в рамках III Всероссийского конкурса юных чтецов «Живая классика» 2014 стартовал школьный этап конкурса. В нём решили принять участие ученицы 6-го класса Бокоч Юлия, Бакуменко Оксана и Толстопятова Екатерина. Были выбраны отрывки из рассказа Ивана Сергеевича Тургенева «Бежин луг». Победителем, по мнению жюри, стало литературное чтение, представленное Катей Толстопятовой. </vt:lpstr>
      <vt:lpstr>В сентябре 2015 года в рамках подготовки к проведению выборов Губернатора прошёл конкурс аудио-выступлений «Мой голос – решающий» для учащихся 9 – 11 классов. В нем приняли участие Ярослав Тропов и Людмила Иванкова.</vt:lpstr>
      <vt:lpstr>В феврале 2014 года учащиеся Антонова Катя и Ремизов Алексей под моим руководством выступили перед воинами-афганцами на Вечере памяти в СОШ №7 пос. Шолоховский.</vt:lpstr>
      <vt:lpstr>Работа с одарёнными детьми Банк одаренных детей</vt:lpstr>
      <vt:lpstr>Банк одаренных детей</vt:lpstr>
      <vt:lpstr>Банк одаренных детей</vt:lpstr>
      <vt:lpstr>Раздел 5</vt:lpstr>
      <vt:lpstr>ОБОРУДОВАНИЕ УЧЕБНОГО  КАБИНЕТА</vt:lpstr>
      <vt:lpstr>ИКТ и компьютерные программы </vt:lpstr>
      <vt:lpstr>Слайд 45</vt:lpstr>
      <vt:lpstr>Слайд 46</vt:lpstr>
      <vt:lpstr>Раздел 6</vt:lpstr>
      <vt:lpstr>2010 год – мой первый выпуск. Итоги: 6 учащихся поступили в ВУЗы, 6 – в техникумы и колледжи.  Две ученицы поступили в Педагогические колледжи.</vt:lpstr>
      <vt:lpstr>Слайд 49</vt:lpstr>
      <vt:lpstr>Презентации к классным мероприятиям</vt:lpstr>
      <vt:lpstr>Раздел 7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Электронный портфолио</dc:title>
  <dc:creator>Дом</dc:creator>
  <cp:lastModifiedBy>Дом</cp:lastModifiedBy>
  <cp:revision>67</cp:revision>
  <dcterms:created xsi:type="dcterms:W3CDTF">2015-04-20T18:40:24Z</dcterms:created>
  <dcterms:modified xsi:type="dcterms:W3CDTF">2016-01-11T16:43:52Z</dcterms:modified>
</cp:coreProperties>
</file>