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7" r:id="rId7"/>
    <p:sldId id="278" r:id="rId8"/>
    <p:sldId id="279" r:id="rId9"/>
    <p:sldId id="280" r:id="rId10"/>
    <p:sldId id="283" r:id="rId11"/>
    <p:sldId id="276" r:id="rId12"/>
    <p:sldId id="281" r:id="rId13"/>
    <p:sldId id="260" r:id="rId14"/>
    <p:sldId id="282" r:id="rId15"/>
    <p:sldId id="284" r:id="rId16"/>
    <p:sldId id="28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01.07.2016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prstClr val="white">
                    <a:lumMod val="65000"/>
                  </a:prst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prstClr val="white">
                  <a:lumMod val="6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000100" y="142852"/>
            <a:ext cx="8001056" cy="65722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2" name="Рисунок 11" descr="0_75db3_c809b474_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14282" y="214290"/>
            <a:ext cx="1524003" cy="972314"/>
          </a:xfrm>
          <a:prstGeom prst="rect">
            <a:avLst/>
          </a:prstGeom>
        </p:spPr>
      </p:pic>
      <p:pic>
        <p:nvPicPr>
          <p:cNvPr id="13" name="Рисунок 12" descr="0_75db3_c809b474_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14282" y="1500174"/>
            <a:ext cx="1524003" cy="972314"/>
          </a:xfrm>
          <a:prstGeom prst="rect">
            <a:avLst/>
          </a:prstGeom>
        </p:spPr>
      </p:pic>
      <p:pic>
        <p:nvPicPr>
          <p:cNvPr id="19" name="Рисунок 18" descr="0_75db3_c809b474_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14282" y="2857496"/>
            <a:ext cx="1524003" cy="972314"/>
          </a:xfrm>
          <a:prstGeom prst="rect">
            <a:avLst/>
          </a:prstGeom>
        </p:spPr>
      </p:pic>
      <p:pic>
        <p:nvPicPr>
          <p:cNvPr id="20" name="Рисунок 19" descr="0_75db3_c809b474_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14282" y="4286256"/>
            <a:ext cx="1524003" cy="972314"/>
          </a:xfrm>
          <a:prstGeom prst="rect">
            <a:avLst/>
          </a:prstGeom>
        </p:spPr>
      </p:pic>
      <p:pic>
        <p:nvPicPr>
          <p:cNvPr id="21" name="Рисунок 20" descr="0_75db3_c809b474_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14282" y="5715016"/>
            <a:ext cx="1524003" cy="9723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268760"/>
            <a:ext cx="6851104" cy="4857403"/>
          </a:xfrm>
        </p:spPr>
        <p:txBody>
          <a:bodyPr/>
          <a:lstStyle/>
          <a:p>
            <a:pPr algn="ctr">
              <a:buNone/>
            </a:pPr>
            <a:r>
              <a:rPr lang="en-US" sz="5400" dirty="0" smtClean="0">
                <a:solidFill>
                  <a:srgbClr val="002060"/>
                </a:solidFill>
                <a:latin typeface="Apple Chancery" pitchFamily="66" charset="0"/>
              </a:rPr>
              <a:t>Degrees of comparison of adjectives</a:t>
            </a:r>
            <a:endParaRPr lang="ru-RU" sz="54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6.degreeof adjectivesI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3619500" cy="2333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79712" y="3933056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dark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99992" y="3933056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darker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60232" y="3933056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darkest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superlative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58008"/>
          <a:stretch>
            <a:fillRect/>
          </a:stretch>
        </p:blipFill>
        <p:spPr>
          <a:xfrm>
            <a:off x="1907704" y="1484784"/>
            <a:ext cx="6696744" cy="216024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07704" y="4509120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good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67944" y="4509120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better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4509120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best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10" name="Содержимое 9" descr="syllables of the word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50112"/>
          <a:stretch>
            <a:fillRect/>
          </a:stretch>
        </p:blipFill>
        <p:spPr>
          <a:xfrm>
            <a:off x="1691680" y="1484784"/>
            <a:ext cx="7244747" cy="28803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143000"/>
          </a:xfrm>
        </p:spPr>
        <p:txBody>
          <a:bodyPr/>
          <a:lstStyle/>
          <a:p>
            <a:r>
              <a:rPr lang="ru-RU" sz="2800" b="1" i="1" dirty="0" smtClean="0"/>
              <a:t>Образуйте степени сравнения следующих прилагательных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/>
          <a:lstStyle/>
          <a:p>
            <a:pPr lvl="0">
              <a:buNone/>
            </a:pPr>
            <a:r>
              <a:rPr lang="en-US" sz="2000" dirty="0" smtClean="0"/>
              <a:t>easy_______________________________________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short______________________________________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nice_______________________________________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big________________________________________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small______________________________________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tall________________________________________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long_______________________________________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hot________________________________________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strong______________________________________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early_______________________________________</a:t>
            </a:r>
            <a:endParaRPr lang="ru-RU" sz="2000" dirty="0" smtClean="0"/>
          </a:p>
          <a:p>
            <a:pPr lvl="0">
              <a:buNone/>
            </a:pPr>
            <a:r>
              <a:rPr lang="en-US" sz="2000" dirty="0" smtClean="0"/>
              <a:t>thick_______________________________________</a:t>
            </a:r>
            <a:endParaRPr lang="ru-RU" sz="2000" dirty="0" smtClean="0"/>
          </a:p>
          <a:p>
            <a:pPr>
              <a:buNone/>
            </a:pPr>
            <a:r>
              <a:rPr lang="en-US" sz="2000" dirty="0" smtClean="0"/>
              <a:t>wise________________________________________</a:t>
            </a:r>
            <a:endParaRPr lang="ru-RU" sz="2000" dirty="0"/>
          </a:p>
        </p:txBody>
      </p:sp>
      <p:pic>
        <p:nvPicPr>
          <p:cNvPr id="5" name="Содержимое 3" descr="bigstock-feedback-icon-Testimonials-an-53156401.jpg"/>
          <p:cNvPicPr>
            <a:picLocks noChangeAspect="1"/>
          </p:cNvPicPr>
          <p:nvPr/>
        </p:nvPicPr>
        <p:blipFill>
          <a:blip r:embed="rId2" cstate="print"/>
          <a:srcRect l="9546" t="14319" r="6131" b="14086"/>
          <a:stretch>
            <a:fillRect/>
          </a:stretch>
        </p:blipFill>
        <p:spPr>
          <a:xfrm rot="632609">
            <a:off x="6742441" y="1008840"/>
            <a:ext cx="1187332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en-US" b="1" dirty="0" smtClean="0"/>
              <a:t>Open the brackets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600200"/>
            <a:ext cx="6851104" cy="452596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1) Two heads are _____________ than one.(good)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2) Mike is ____________ than Nick. (tall)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3) This is ___________ hotel in our city. (cheap)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4) My ______________ brother is five years. (old)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5) Winter is _____________season of the year. (cold)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6) Which is _______________day of the year? (long)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7)  In spring the days are ____________than in winter. (long)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8) Your English  is ___________now. (good)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9) It is _________today than it was yesterday. (cold)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4" name="Содержимое 3" descr="bigstock-feedback-icon-Testimonials-an-53156401.jpg"/>
          <p:cNvPicPr>
            <a:picLocks noChangeAspect="1"/>
          </p:cNvPicPr>
          <p:nvPr/>
        </p:nvPicPr>
        <p:blipFill>
          <a:blip r:embed="rId2" cstate="print"/>
          <a:srcRect l="9546" t="14319" r="6131" b="14086"/>
          <a:stretch>
            <a:fillRect/>
          </a:stretch>
        </p:blipFill>
        <p:spPr>
          <a:xfrm rot="632609">
            <a:off x="5950353" y="648800"/>
            <a:ext cx="1187332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427984" y="1556792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better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9872" y="1988840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taller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31840" y="2492896"/>
            <a:ext cx="1584176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cheapest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31840" y="2924944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elder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35896" y="3356992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coldest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63888" y="3861048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longest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20072" y="4293096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longer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1960" y="5085184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better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99792" y="5517232"/>
            <a:ext cx="136815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colder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en-US" b="1" dirty="0" smtClean="0"/>
              <a:t>Open the brackets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908720"/>
            <a:ext cx="7056784" cy="5832648"/>
          </a:xfrm>
        </p:spPr>
        <p:txBody>
          <a:bodyPr/>
          <a:lstStyle/>
          <a:p>
            <a:pPr lvl="0">
              <a:lnSpc>
                <a:spcPct val="150000"/>
              </a:lnSpc>
              <a:buAutoNum type="alphaLcParenR"/>
            </a:pPr>
            <a:r>
              <a:rPr lang="en-US" sz="1800" dirty="0" smtClean="0"/>
              <a:t>1. Dogs are _______________________ than cats ( clever ).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1800" dirty="0" smtClean="0"/>
              <a:t>       2. Monkeys are the _____________________ animals (funny ).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1800" dirty="0" smtClean="0"/>
              <a:t>       3. Giraffes have the____________________ necks. (long)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1800" dirty="0" smtClean="0"/>
              <a:t>       4. Giraffes are big but elephants are ____________________.(big) They are </a:t>
            </a:r>
            <a:r>
              <a:rPr lang="en-US" sz="1800" dirty="0" err="1" smtClean="0"/>
              <a:t>the_______________animals</a:t>
            </a:r>
            <a:r>
              <a:rPr lang="en-US" sz="1800" dirty="0" smtClean="0"/>
              <a:t> at the Zoo. (big)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1800" dirty="0" smtClean="0"/>
              <a:t>      5. My sister likes cats, but I think that dogs are the___________(nice).  </a:t>
            </a:r>
            <a:endParaRPr lang="ru-RU" sz="1800" dirty="0" smtClean="0"/>
          </a:p>
          <a:p>
            <a:pPr lvl="0">
              <a:lnSpc>
                <a:spcPct val="150000"/>
              </a:lnSpc>
              <a:buNone/>
            </a:pPr>
            <a:r>
              <a:rPr lang="en-US" sz="1800" dirty="0" smtClean="0"/>
              <a:t>b) </a:t>
            </a:r>
            <a:r>
              <a:rPr lang="en-US" sz="1800" b="1" dirty="0" smtClean="0"/>
              <a:t>Ann: </a:t>
            </a:r>
            <a:r>
              <a:rPr lang="en-US" sz="1800" dirty="0" smtClean="0"/>
              <a:t>Kate, this is my dress. Your dress is ___________________(short).</a:t>
            </a:r>
            <a:endParaRPr lang="ru-RU" sz="1800" dirty="0" smtClean="0"/>
          </a:p>
          <a:p>
            <a:pPr>
              <a:lnSpc>
                <a:spcPct val="150000"/>
              </a:lnSpc>
              <a:buNone/>
            </a:pPr>
            <a:r>
              <a:rPr lang="en-US" sz="1800" b="1" dirty="0" smtClean="0"/>
              <a:t>    Kate: </a:t>
            </a:r>
            <a:r>
              <a:rPr lang="en-US" sz="1800" dirty="0" smtClean="0"/>
              <a:t>No, I think this is my dress. It is the ________________of all my dresses. (long)</a:t>
            </a:r>
            <a:endParaRPr lang="ru-RU" sz="1800" dirty="0" smtClean="0"/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    </a:t>
            </a:r>
            <a:r>
              <a:rPr lang="en-US" sz="1800" b="1" dirty="0" smtClean="0"/>
              <a:t>Ann: </a:t>
            </a:r>
            <a:r>
              <a:rPr lang="en-US" sz="1800" dirty="0" smtClean="0"/>
              <a:t>But you look funny in it.  It is too big. You are_________ than I am. (small) And these are my shoes. They are _________________than your shoes. (big)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     </a:t>
            </a:r>
            <a:r>
              <a:rPr lang="en-US" sz="1800" b="1" dirty="0" smtClean="0"/>
              <a:t>Kate: </a:t>
            </a:r>
            <a:r>
              <a:rPr lang="en-US" sz="1800" dirty="0" smtClean="0"/>
              <a:t>Sorry, Ann.</a:t>
            </a: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79912" y="980728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cleverer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1412776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funniest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1844824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longest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84168" y="2348880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bigger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91880" y="2780928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biggest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76256" y="3212976"/>
            <a:ext cx="1152128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nicer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84168" y="3645024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short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84168" y="4149080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shortest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04248" y="5013176"/>
            <a:ext cx="108012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smaller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00192" y="5445224"/>
            <a:ext cx="14401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bigger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706090"/>
          </a:xfrm>
        </p:spPr>
        <p:txBody>
          <a:bodyPr/>
          <a:lstStyle/>
          <a:p>
            <a:r>
              <a:rPr lang="ru-RU" sz="3200" b="1" i="1" dirty="0" smtClean="0"/>
              <a:t>Многосложные прилагательные</a:t>
            </a:r>
            <a:endParaRPr lang="ru-RU" sz="32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835150" y="1196975"/>
          <a:ext cx="7057329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443"/>
                <a:gridCol w="2352443"/>
                <a:gridCol w="23524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Положительная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Сравнительная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Превосходная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прилагательное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More </a:t>
                      </a:r>
                      <a:r>
                        <a:rPr lang="en-US" dirty="0" smtClean="0"/>
                        <a:t>+</a:t>
                      </a:r>
                      <a:r>
                        <a:rPr lang="ru-RU" dirty="0" smtClean="0"/>
                        <a:t> прилагательное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The most </a:t>
                      </a:r>
                      <a:r>
                        <a:rPr lang="en-US" dirty="0" smtClean="0"/>
                        <a:t>+</a:t>
                      </a:r>
                      <a:r>
                        <a:rPr lang="ru-RU" dirty="0" smtClean="0"/>
                        <a:t> прилагательное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2123728" y="3573016"/>
            <a:ext cx="1800200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Красивый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5976" y="3645024"/>
            <a:ext cx="1800200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Красивее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588224" y="3645024"/>
            <a:ext cx="1800200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красивейший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95736" y="2348880"/>
            <a:ext cx="1512168" cy="3600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beautiful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5004048" y="2780928"/>
            <a:ext cx="216024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2699792" y="2924944"/>
            <a:ext cx="216024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7236296" y="2708920"/>
            <a:ext cx="288032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4355976" y="2348880"/>
            <a:ext cx="2016224" cy="3600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beautiful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660232" y="2348880"/>
            <a:ext cx="2016224" cy="3600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most beautiful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sz="3200" b="1" i="1" dirty="0" smtClean="0"/>
              <a:t>Образуйте степени сравнения прилагательных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412776"/>
            <a:ext cx="7128792" cy="4997152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sz="2400" dirty="0" smtClean="0"/>
              <a:t>wonderful</a:t>
            </a:r>
            <a:endParaRPr lang="ru-RU" sz="2400" dirty="0" smtClean="0"/>
          </a:p>
          <a:p>
            <a:pPr marL="514350" indent="-514350">
              <a:buAutoNum type="arabicParenR" startAt="2"/>
            </a:pPr>
            <a:r>
              <a:rPr lang="en-US" sz="2400" dirty="0" smtClean="0"/>
              <a:t>necessary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interesting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comfortable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popular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active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famous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pleasant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 beautiful</a:t>
            </a:r>
            <a:endParaRPr lang="ru-RU" sz="2400" dirty="0" smtClean="0"/>
          </a:p>
          <a:p>
            <a:pPr marL="514350" indent="-514350">
              <a:buAutoNum type="arabicParenR" startAt="2"/>
            </a:pPr>
            <a:r>
              <a:rPr lang="en-US" sz="2400" dirty="0" smtClean="0"/>
              <a:t>light-minded</a:t>
            </a:r>
          </a:p>
          <a:p>
            <a:pPr marL="514350" indent="-514350">
              <a:buAutoNum type="arabicParenR" startAt="2"/>
            </a:pPr>
            <a:r>
              <a:rPr lang="en-US" sz="2400" dirty="0" smtClean="0"/>
              <a:t>well-read</a:t>
            </a:r>
            <a:endParaRPr lang="ru-RU" sz="2400" dirty="0" smtClean="0"/>
          </a:p>
          <a:p>
            <a:pPr marL="514350" indent="-514350">
              <a:buAutoNum type="arabicParenR" startAt="2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pic>
        <p:nvPicPr>
          <p:cNvPr id="4" name="Содержимое 3" descr="full_56394_degrees_of_comparisons_adjectives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1528" t="9016" r="7577" b="74430"/>
          <a:stretch>
            <a:fillRect/>
          </a:stretch>
        </p:blipFill>
        <p:spPr>
          <a:xfrm>
            <a:off x="1979712" y="1556792"/>
            <a:ext cx="6768752" cy="3240360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2123728" y="479715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big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479715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bigger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32240" y="4797152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the biggest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23728" y="479715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small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479715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smaller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32240" y="4797152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smallest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full_56394_degrees_of_comparisons_adjectives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989" t="29270" r="18493" b="54820"/>
          <a:stretch>
            <a:fillRect/>
          </a:stretch>
        </p:blipFill>
        <p:spPr>
          <a:xfrm>
            <a:off x="2051720" y="1484784"/>
            <a:ext cx="6552728" cy="302433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696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fast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5976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faster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4365104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fastest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10" name="Содержимое 9" descr="full_56394_degrees_of_comparisons_adjectives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7285" t="54257" r="15748" b="29970"/>
          <a:stretch>
            <a:fillRect/>
          </a:stretch>
        </p:blipFill>
        <p:spPr>
          <a:xfrm>
            <a:off x="1763688" y="1340768"/>
            <a:ext cx="6804248" cy="295232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79712" y="5229200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long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5976" y="5229200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longer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5229200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longest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superlative_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3780" t="10268" b="15372"/>
          <a:stretch>
            <a:fillRect/>
          </a:stretch>
        </p:blipFill>
        <p:spPr>
          <a:xfrm>
            <a:off x="1979712" y="1196752"/>
            <a:ext cx="6768752" cy="367240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172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loud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1196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louder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4365104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loudest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adjective-degrees-of-comparis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6451" t="16542" r="5857" b="70730"/>
          <a:stretch>
            <a:fillRect/>
          </a:stretch>
        </p:blipFill>
        <p:spPr>
          <a:xfrm>
            <a:off x="1907704" y="1772816"/>
            <a:ext cx="6552728" cy="244827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172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young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1196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younger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4365104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youngest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10" name="Содержимое 9" descr="adjective-degrees-of-comparis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8217" t="32452" r="12920" b="53229"/>
          <a:stretch>
            <a:fillRect/>
          </a:stretch>
        </p:blipFill>
        <p:spPr>
          <a:xfrm>
            <a:off x="1979712" y="1484784"/>
            <a:ext cx="6840760" cy="266429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696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high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1196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higher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32240" y="4365104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highest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worksh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0853" t="6996" r="12914" b="72321"/>
          <a:stretch>
            <a:fillRect/>
          </a:stretch>
        </p:blipFill>
        <p:spPr>
          <a:xfrm>
            <a:off x="1763688" y="1628800"/>
            <a:ext cx="6696744" cy="24910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/>
              <a:t>Compare: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79712" y="4293096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hot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4365104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hotter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32240" y="4365104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the hottest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10" name="Содержимое 9" descr="worksh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8793" t="40407" r="8793" b="43683"/>
          <a:stretch>
            <a:fillRect/>
          </a:stretch>
        </p:blipFill>
        <p:spPr>
          <a:xfrm>
            <a:off x="1907704" y="1268760"/>
            <a:ext cx="6984776" cy="28803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Другая 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B0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445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1_Тема Office</vt:lpstr>
      <vt:lpstr>Презентация PowerPoint</vt:lpstr>
      <vt:lpstr>Compare:</vt:lpstr>
      <vt:lpstr>Compare:</vt:lpstr>
      <vt:lpstr>Compare:</vt:lpstr>
      <vt:lpstr>Compare:</vt:lpstr>
      <vt:lpstr>Compare:</vt:lpstr>
      <vt:lpstr>Compare:</vt:lpstr>
      <vt:lpstr>Compare:</vt:lpstr>
      <vt:lpstr>Compare:</vt:lpstr>
      <vt:lpstr>Compare:</vt:lpstr>
      <vt:lpstr>Compare:</vt:lpstr>
      <vt:lpstr>Образуйте степени сравнения следующих прилагательных</vt:lpstr>
      <vt:lpstr>Open the brackets </vt:lpstr>
      <vt:lpstr>Open the brackets </vt:lpstr>
      <vt:lpstr>Многосложные прилагательные</vt:lpstr>
      <vt:lpstr>Образуйте степени сравнения прилагательных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Valia</cp:lastModifiedBy>
  <cp:revision>26</cp:revision>
  <dcterms:created xsi:type="dcterms:W3CDTF">2014-05-31T12:02:14Z</dcterms:created>
  <dcterms:modified xsi:type="dcterms:W3CDTF">2016-07-01T13:19:07Z</dcterms:modified>
</cp:coreProperties>
</file>