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315" r:id="rId3"/>
    <p:sldId id="316" r:id="rId4"/>
    <p:sldId id="337" r:id="rId5"/>
    <p:sldId id="376" r:id="rId6"/>
    <p:sldId id="282" r:id="rId7"/>
    <p:sldId id="380" r:id="rId8"/>
    <p:sldId id="284" r:id="rId9"/>
    <p:sldId id="368" r:id="rId10"/>
    <p:sldId id="404" r:id="rId11"/>
    <p:sldId id="388" r:id="rId12"/>
    <p:sldId id="398" r:id="rId13"/>
    <p:sldId id="378" r:id="rId14"/>
    <p:sldId id="377" r:id="rId15"/>
    <p:sldId id="406" r:id="rId16"/>
    <p:sldId id="382" r:id="rId17"/>
    <p:sldId id="383" r:id="rId18"/>
    <p:sldId id="384" r:id="rId19"/>
    <p:sldId id="407" r:id="rId20"/>
    <p:sldId id="408" r:id="rId21"/>
    <p:sldId id="386" r:id="rId22"/>
    <p:sldId id="3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5A3990B-3D8F-4CA6-B3EC-810239C0FCB0}">
          <p14:sldIdLst>
            <p14:sldId id="256"/>
            <p14:sldId id="315"/>
            <p14:sldId id="316"/>
            <p14:sldId id="337"/>
            <p14:sldId id="376"/>
            <p14:sldId id="282"/>
            <p14:sldId id="380"/>
            <p14:sldId id="284"/>
            <p14:sldId id="368"/>
            <p14:sldId id="404"/>
            <p14:sldId id="388"/>
            <p14:sldId id="398"/>
          </p14:sldIdLst>
        </p14:section>
        <p14:section name="Раздел без заголовка" id="{B7CDA6E9-30DA-40F9-931C-8734D0353477}">
          <p14:sldIdLst>
            <p14:sldId id="378"/>
            <p14:sldId id="377"/>
            <p14:sldId id="406"/>
            <p14:sldId id="382"/>
            <p14:sldId id="383"/>
            <p14:sldId id="384"/>
            <p14:sldId id="407"/>
            <p14:sldId id="408"/>
            <p14:sldId id="386"/>
            <p14:sldId id="3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4D3"/>
    <a:srgbClr val="F3A097"/>
    <a:srgbClr val="DA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90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AFC06F-47FB-4BA5-B284-331D5F002E3D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D7ADE1-49E0-47A5-826A-97BAC9787CA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8.wdp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0.wdp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3672408" cy="3096344"/>
          </a:xfrm>
          <a:prstGeom prst="plaqu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Конструирование  в  образовательной  области  «Художественно-эстетическое развитие »</a:t>
            </a:r>
            <a:endParaRPr lang="ru-RU" sz="27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609600" y="3861048"/>
            <a:ext cx="3242320" cy="2448272"/>
          </a:xfrm>
          <a:prstGeom prst="flowChartOnlineStorag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b="1" dirty="0" smtClean="0">
              <a:ln w="50800"/>
            </a:endParaRPr>
          </a:p>
          <a:p>
            <a:pPr algn="ctr"/>
            <a:r>
              <a:rPr lang="ru-RU" b="1" dirty="0" smtClean="0">
                <a:ln w="50800"/>
              </a:rPr>
              <a:t>Муниципальное </a:t>
            </a:r>
            <a:r>
              <a:rPr lang="ru-RU" b="1" dirty="0" smtClean="0">
                <a:ln w="50800"/>
              </a:rPr>
              <a:t>бюджетное дошкольное образовательное учреждение №</a:t>
            </a:r>
            <a:r>
              <a:rPr lang="en-US" b="1" dirty="0" smtClean="0">
                <a:ln w="50800"/>
              </a:rPr>
              <a:t> 1</a:t>
            </a:r>
            <a:r>
              <a:rPr lang="ru-RU" b="1" dirty="0" smtClean="0">
                <a:ln w="50800"/>
              </a:rPr>
              <a:t>1</a:t>
            </a:r>
            <a:r>
              <a:rPr lang="en-US" b="1" dirty="0" smtClean="0">
                <a:ln w="50800"/>
              </a:rPr>
              <a:t> </a:t>
            </a:r>
            <a:r>
              <a:rPr lang="ru-RU" b="1" dirty="0" smtClean="0">
                <a:ln w="50800"/>
              </a:rPr>
              <a:t>«Детский сад общеразвивающего вида с приоритетным осуществлением деятельности по художественно-эстетическому направлению  развития воспитанников»  </a:t>
            </a:r>
          </a:p>
          <a:p>
            <a:r>
              <a:rPr lang="ru-RU" sz="1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endParaRPr lang="ru-RU" sz="14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6" name="Picture 2" descr="http://www.exoforce.ru/image/cache/products/9217.7.big-700x52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r="7067"/>
          <a:stretch>
            <a:fillRect/>
          </a:stretch>
        </p:blipFill>
        <p:spPr bwMode="auto">
          <a:xfrm rot="395602">
            <a:off x="3978275" y="1577975"/>
            <a:ext cx="4102100" cy="35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amaclub.ua/photos_orig/mamaclub/materials/0/30/3047/3047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7599" y="3645024"/>
            <a:ext cx="354279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x-torg.com/efiles/katalog/Konstruktory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33672"/>
            <a:ext cx="4248473" cy="27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oroka-beloboka.ru/soroka/i/t/242c47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1846"/>
            <a:ext cx="3024336" cy="334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ico-rantis.ru/upload/iblock/904/904caf7efe610900f092eefd4be5424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04" y="548681"/>
            <a:ext cx="37660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98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tranamasterov.ru/img/i1002/podelki_012_0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068960"/>
            <a:ext cx="3970784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http://fb.ru/misc/i/gallery/14505/289804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067590"/>
            <a:ext cx="4038600" cy="214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Детские работы, выполненные путем сгибания треугольник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4973538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57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jsulib.ru/Lib/Articles/972/139/index.files/image0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636912"/>
            <a:ext cx="407085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s3.livemaster.ru/zhurnalfoto/3/4/1/1312211135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248472" cy="252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44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  <a:prstGeom prst="flowChartPunchedTape">
            <a:avLst/>
          </a:prstGeom>
          <a:gradFill flip="none" rotWithShape="1">
            <a:gsLst>
              <a:gs pos="0">
                <a:srgbClr val="F1D4D3">
                  <a:shade val="30000"/>
                  <a:satMod val="115000"/>
                </a:srgbClr>
              </a:gs>
              <a:gs pos="50000">
                <a:srgbClr val="F1D4D3">
                  <a:shade val="67500"/>
                  <a:satMod val="115000"/>
                </a:srgbClr>
              </a:gs>
              <a:gs pos="100000">
                <a:srgbClr val="F1D4D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DA8C8A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Старшая  </a:t>
            </a:r>
            <a:r>
              <a:rPr lang="ru-RU" sz="4800" b="1" dirty="0"/>
              <a:t>группа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ru-RU" sz="2000" b="1" dirty="0" smtClean="0"/>
              <a:t>Продолжать развивать умение детей создавать разнообразные постройки и конструкции.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2000" b="1" dirty="0" smtClean="0"/>
              <a:t>Учить выделять основные части и характерные детали конструкций.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2000" b="1" dirty="0" smtClean="0"/>
              <a:t>Помогать анализировать сделанные воспитателем поделки и постройки.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2000" b="1" dirty="0" smtClean="0"/>
              <a:t>Знакомить с новыми деталями: разнообразными по форме и величине пластинами, брусками, цилиндрами, конусами. Учить заменять одни детали другими.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2000" b="1" dirty="0" smtClean="0"/>
              <a:t>Формировать умение создавать различные по величине и конструкции постройки одного и того же объекта.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2000" b="1" dirty="0" smtClean="0"/>
              <a:t>Учить строить по рисунку, самостоятельно подбирать необходимый строительный материал.</a:t>
            </a:r>
            <a:endParaRPr lang="ru-RU" sz="2000" b="1" dirty="0"/>
          </a:p>
          <a:p>
            <a:pPr marL="379476" indent="-342900">
              <a:buClrTx/>
              <a:buFont typeface="Wingdings" pitchFamily="2" charset="2"/>
              <a:buChar char="v"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302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detectivebooks.ru/img/d/?src=33460806&amp;i=6&amp;ext=jpg"/>
          <p:cNvPicPr>
            <a:picLocks noGrp="1"/>
          </p:cNvPicPr>
          <p:nvPr>
            <p:ph sz="half"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196752"/>
            <a:ext cx="3600400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3A09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 descr="http://photodomik.ru/photo/79/795817bb770bb2afa29e009e0694964e.jpg"/>
          <p:cNvPicPr>
            <a:picLocks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5"/>
            <a:ext cx="3744416" cy="367240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4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maginarium.ie/photo/small-pin-construction-pieces_45857_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96" y="2958320"/>
            <a:ext cx="3599556" cy="35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atveyrybka.ucoz.ru/_nw/10/596473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132856"/>
            <a:ext cx="4202549" cy="311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mdata.yandex.net/i?path=b0705004235_img_id61190108125035982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95" y="172156"/>
            <a:ext cx="3599557" cy="321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79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  <a:prstGeom prst="flowChartPunchedTape">
            <a:avLst/>
          </a:prstGeom>
          <a:gradFill flip="none" rotWithShape="1">
            <a:gsLst>
              <a:gs pos="0">
                <a:srgbClr val="F1D4D3">
                  <a:shade val="30000"/>
                  <a:satMod val="115000"/>
                </a:srgbClr>
              </a:gs>
              <a:gs pos="50000">
                <a:srgbClr val="F1D4D3">
                  <a:shade val="67500"/>
                  <a:satMod val="115000"/>
                </a:srgbClr>
              </a:gs>
              <a:gs pos="100000">
                <a:srgbClr val="F1D4D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3A097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Подготовительная  группа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184576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ru-RU" sz="1900" b="1" dirty="0" smtClean="0"/>
              <a:t>Учить видеть конструкцию объекта и анализировать ее основные части, их функциональное назначение.</a:t>
            </a:r>
          </a:p>
          <a:p>
            <a:pPr marL="0" indent="0">
              <a:buClrTx/>
              <a:buNone/>
            </a:pPr>
            <a:r>
              <a:rPr lang="ru-RU" sz="1900" b="1" i="1" u="sng" dirty="0" smtClean="0"/>
              <a:t>Конструирование из строительного материала</a:t>
            </a:r>
            <a:r>
              <a:rPr lang="ru-RU" sz="1900" b="1" i="1" dirty="0" smtClean="0"/>
              <a:t>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1900" b="1" dirty="0" smtClean="0"/>
              <a:t>Учить детей сооружать различные конструкции одного и того же объекта в соответствии с их назначением. Определять, какие детали более всего подходят для постройки, как их целесообразнее скомбинировать; продолжать развивать умение планировать процесс возведения постройки.</a:t>
            </a:r>
          </a:p>
          <a:p>
            <a:pPr marL="0" indent="0">
              <a:buClrTx/>
              <a:buNone/>
            </a:pPr>
            <a:r>
              <a:rPr lang="ru-RU" sz="1900" b="1" i="1" u="sng" dirty="0" smtClean="0"/>
              <a:t>Конструирование из деталей конструкторов.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1900" b="1" dirty="0" smtClean="0"/>
              <a:t>Познакомить с разнообразными пластмассовыми конструкторами.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1900" b="1" dirty="0" smtClean="0"/>
              <a:t>Учить создавать различные модели по рисунку, по словесной инструкции воспитателя, по собственному замыслу.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1900" b="1" dirty="0" smtClean="0"/>
              <a:t>Познакомить детей с деревянным конструктором, детали которого крепятся штифтами.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1900" b="1" dirty="0" smtClean="0"/>
              <a:t>Учить создавать различные конструкции по рисунку и по словесной инструкции воспитателя.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1900" b="1" dirty="0" smtClean="0"/>
              <a:t>Учить создавать конструкции, объединенные общей темой.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1900" b="1" dirty="0" smtClean="0"/>
              <a:t>Учить разбирать конструкции при помощи скобы и киянки.</a:t>
            </a:r>
            <a:endParaRPr lang="ru-RU" sz="1900" b="1" dirty="0" smtClean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81960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lib.rus.ec/i/62/460362/Autogen_eBook_id12"/>
          <p:cNvPicPr>
            <a:picLocks noGrp="1"/>
          </p:cNvPicPr>
          <p:nvPr>
            <p:ph sz="half"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5" y="1052736"/>
            <a:ext cx="3882690" cy="5302027"/>
          </a:xfrm>
          <a:prstGeom prst="rect">
            <a:avLst/>
          </a:prstGeom>
          <a:ln w="57150">
            <a:solidFill>
              <a:schemeClr val="bg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Объект 3" descr="http://profilib.com/reader/57/88/b148857/011.jpg"/>
          <p:cNvPicPr>
            <a:picLocks noGrp="1"/>
          </p:cNvPicPr>
          <p:nvPr>
            <p:ph sz="half" idx="2"/>
          </p:nvPr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3970784" cy="5328592"/>
          </a:xfrm>
          <a:prstGeom prst="rect">
            <a:avLst/>
          </a:prstGeom>
          <a:ln w="127000" cap="sq">
            <a:solidFill>
              <a:srgbClr val="DA8C8A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003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g.labirint.ru/images/comments_pic/1243/08lab4k1f1350881374.jpg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07" y="549275"/>
            <a:ext cx="7241786" cy="5775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60236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zacaz.ru/images/cms/data/import_files/de/fleksika_konsruktor_gorod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36" y="3203481"/>
            <a:ext cx="4536608" cy="30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apitalplus62.ru/netcat_files/450/572/h_6eb4cd18df2b9901965777a8fcb457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940"/>
            <a:ext cx="3528392" cy="30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mitoy.ru/upload/iblock/293/293fbe86347eeaad8066dbaceab4ecd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6" y="3221161"/>
            <a:ext cx="3831930" cy="31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karapuz-spb.ru/products_pictures/11074_en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97" y="234940"/>
            <a:ext cx="3442969" cy="283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1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C:\Users\связной\Desktop\конструи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95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0.i.aliimg.com/wsphoto/v0/662980102/Free-shipping-Multifunctional-nut-combination-assembling-assemble-toys-yakuchinone-nut-combination-toy-removable-screw-car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708918"/>
            <a:ext cx="3816425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ilimili.com.ua/sites/default/files/konstruktor-metallicheskii-8-modelei-voennaya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3501005"/>
            <a:ext cx="4032451" cy="30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lonik-72.ru/d/707768/d/8_1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385" y="296088"/>
            <a:ext cx="4006056" cy="298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okupanto.ru/images/product_images/popup_images/1564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99" y="273413"/>
            <a:ext cx="3725469" cy="252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68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Литература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 descr="http://www.booksiti.net.ru/books/42548175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2276872"/>
            <a:ext cx="2853507" cy="368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://actuall.ru/images/cover_large/88000085566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4" y="2204864"/>
            <a:ext cx="2623517" cy="3652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442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 descr="http://s5.goods.ozstatic.by/1000/339/126/10/10126339_0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060848"/>
            <a:ext cx="2793876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http://www.ukazka.ru/img/b/uk135904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4" y="2060848"/>
            <a:ext cx="2911549" cy="3796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26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C:\Users\связной\Desktop\констр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373879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4624"/>
            <a:ext cx="8391876" cy="936104"/>
          </a:xfrm>
          <a:prstGeom prst="wave">
            <a:avLst/>
          </a:prstGeom>
          <a:gradFill flip="none" rotWithShape="1">
            <a:gsLst>
              <a:gs pos="0">
                <a:srgbClr val="F3A097">
                  <a:tint val="66000"/>
                  <a:satMod val="160000"/>
                </a:srgbClr>
              </a:gs>
              <a:gs pos="50000">
                <a:srgbClr val="F3A097">
                  <a:tint val="44500"/>
                  <a:satMod val="160000"/>
                </a:srgbClr>
              </a:gs>
              <a:gs pos="100000">
                <a:srgbClr val="F3A097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dirty="0"/>
              <a:t> </a:t>
            </a:r>
            <a:r>
              <a:rPr lang="ru-RU" sz="3600" dirty="0" smtClean="0"/>
              <a:t>  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Младшая  группа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5688632"/>
          </a:xfrm>
          <a:prstGeom prst="snip2Diag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ru-RU" sz="1800" b="1" dirty="0" smtClean="0"/>
              <a:t>Подводить  детей  к  простейшему  анализу  созданных построек.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1800" b="1" dirty="0" smtClean="0"/>
              <a:t>Совершенствовать  конструктивные  умения, учить различать, называть  и  использовать  основные строительные  детали, сооружать  новые  постройки, используя  полученные  ранее умения, использовать  в постройках  детали  разного  цвета.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1800" b="1" dirty="0" smtClean="0"/>
              <a:t>Учить  располагать  кирпичики, пластины  вертикально, ставить  их  плотно  друг  к  другу, на  определенном расстоянии. Побуждать  детей  к  созданию  вариантов конструкций, добавляя  другие  детали.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1800" b="1" dirty="0" smtClean="0"/>
              <a:t>Изменять  постройки  двумя  способами: заменяя  одни детали  другими  или  надстраивая  их  в  высоту, длину.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1800" b="1" dirty="0" smtClean="0"/>
              <a:t>Развивать  желание  сооружать  постройки  по  собственному замыслу.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1800" b="1" dirty="0" smtClean="0"/>
              <a:t>Приучать  детей  аккуратно  складывать  детали  в  коробки.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4" name="Рисунок 3" descr="http://lib2.podelise.ru/tw_files2/urls_168/30/d-29901/7z-docs/1_html_2fc7490d.png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744416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Объект 7" descr="http://www.litres.ru/static/bookimages/08/26/21/08262129.bin.dir/h/_01.png"/>
          <p:cNvPicPr>
            <a:picLocks noGrp="1"/>
          </p:cNvPicPr>
          <p:nvPr>
            <p:ph sz="half" idx="2"/>
          </p:nvPr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42792" cy="4320480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967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vorit-opt.ru/data2/ludi/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28" y="1484784"/>
            <a:ext cx="408248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ja-zdorov.ru/wp-content/uploads/2013/12/konstruktor-leg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50" y="909406"/>
            <a:ext cx="3781514" cy="566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  <a:prstGeom prst="flowChartPunchedTape">
            <a:avLst/>
          </a:prstGeom>
          <a:gradFill flip="none" rotWithShape="1">
            <a:gsLst>
              <a:gs pos="0">
                <a:srgbClr val="F3A097">
                  <a:tint val="66000"/>
                  <a:satMod val="160000"/>
                </a:srgbClr>
              </a:gs>
              <a:gs pos="50000">
                <a:srgbClr val="F3A097">
                  <a:tint val="44500"/>
                  <a:satMod val="160000"/>
                </a:srgbClr>
              </a:gs>
              <a:gs pos="100000">
                <a:srgbClr val="F3A09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DA8C8A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>Средняя  группа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147248" cy="5688632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ru-RU" sz="1600" b="1" dirty="0" smtClean="0"/>
              <a:t>Продолжать развивать у детей способность различать и называть строительные детали; учить использовать их с учетом конструктивных свойств.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1600" b="1" dirty="0" smtClean="0"/>
              <a:t>Учить анализировать образец постройки: выделять основные части, различать и соотносить их по величине и форме, устанавливать пространственное расположение этих частей относительно друг друга.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1600" b="1" dirty="0" smtClean="0"/>
              <a:t>Учить самостоятельно измерять постройки, соблюдать заданный воспитателем принцип конструкции.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1600" b="1" dirty="0" smtClean="0"/>
              <a:t>Учить сооружать постройки из крупного и мелкого строительного материала, использовать детали разного цвета для создания и украшения построек.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1600" b="1" dirty="0" smtClean="0"/>
              <a:t>Обучать конструированию из бумаги: сгибать прямоугольный лист бумаги пополам, совмещая стороны и углы, приклеивать к основной форме детали.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1600" b="1" dirty="0" smtClean="0"/>
              <a:t>Приобщать детей к изготовлению поделок из природного материала: коры, веток, </a:t>
            </a:r>
            <a:r>
              <a:rPr lang="ru-RU" sz="1600" b="1" dirty="0"/>
              <a:t>л</a:t>
            </a:r>
            <a:r>
              <a:rPr lang="ru-RU" sz="1600" b="1" dirty="0" smtClean="0"/>
              <a:t>истьев, шишек, каштанов, ореховой скорлупы, соломы. Учить использовать для закрепления частей клей, пластилин; применять в поделках катушки, коробки разной величины.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0682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iknigi.net/books_files/online_html/73080/_06.png"/>
          <p:cNvPicPr>
            <a:picLocks noGrp="1"/>
          </p:cNvPicPr>
          <p:nvPr>
            <p:ph sz="half"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412776"/>
            <a:ext cx="4316288" cy="4024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2" descr="http://images.mreadz.com/290/289927/5.jpg"/>
          <p:cNvPicPr>
            <a:picLocks noGrp="1"/>
          </p:cNvPicPr>
          <p:nvPr>
            <p:ph sz="half" idx="2"/>
          </p:nvPr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888432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DA8C8A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tatic2.insales.ru/files/1/4917/389941/original/%D0%9C%D0%BE%D1%81%D1%82.jpg"/>
          <p:cNvPicPr>
            <a:picLocks noGrp="1"/>
          </p:cNvPicPr>
          <p:nvPr>
            <p:ph sz="half"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412776"/>
            <a:ext cx="4244280" cy="4236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2" descr="http://thelib.ru/books/00/15/88/00158800/_06.png"/>
          <p:cNvPicPr>
            <a:picLocks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4032448" cy="5472608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7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1687</TotalTime>
  <Words>486</Words>
  <Application>Microsoft Office PowerPoint</Application>
  <PresentationFormat>Экран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Конструирование  в  образовательной  области  «Художественно-эстетическое развитие »</vt:lpstr>
      <vt:lpstr>Презентация PowerPoint</vt:lpstr>
      <vt:lpstr>Презентация PowerPoint</vt:lpstr>
      <vt:lpstr>    Младшая  группа</vt:lpstr>
      <vt:lpstr>Презентация PowerPoint</vt:lpstr>
      <vt:lpstr>Презентация PowerPoint</vt:lpstr>
      <vt:lpstr>Средняя  группа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Старшая  группа</vt:lpstr>
      <vt:lpstr>Презентация PowerPoint</vt:lpstr>
      <vt:lpstr>Презентация PowerPoint</vt:lpstr>
      <vt:lpstr>Подготовительная  группа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образовательная программа дошкольного образования</dc:title>
  <dc:creator>www.PHILka.RU</dc:creator>
  <cp:lastModifiedBy>Ольга</cp:lastModifiedBy>
  <cp:revision>178</cp:revision>
  <dcterms:created xsi:type="dcterms:W3CDTF">2013-12-23T05:33:58Z</dcterms:created>
  <dcterms:modified xsi:type="dcterms:W3CDTF">2016-04-25T15:48:18Z</dcterms:modified>
</cp:coreProperties>
</file>