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80" r:id="rId1"/>
  </p:sld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85" r:id="rId9"/>
    <p:sldId id="265" r:id="rId10"/>
    <p:sldId id="266" r:id="rId11"/>
    <p:sldId id="267" r:id="rId12"/>
    <p:sldId id="268" r:id="rId13"/>
    <p:sldId id="269" r:id="rId14"/>
    <p:sldId id="286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929F9F4-4A8F-4326-A1B4-22849713DDAB}" styleName="Темный стиль 1 - акцент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07" autoAdjust="0"/>
    <p:restoredTop sz="92280" autoAdjust="0"/>
  </p:normalViewPr>
  <p:slideViewPr>
    <p:cSldViewPr>
      <p:cViewPr varScale="1">
        <p:scale>
          <a:sx n="68" d="100"/>
          <a:sy n="68" d="100"/>
        </p:scale>
        <p:origin x="-148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28.06.2016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28.06.2016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28.06.2016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28.06.2016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28.06.2016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28.06.2016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28.06.2016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28.06.2016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28.06.2016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28.06.2016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28.06.2016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000082"/>
            </a:gs>
            <a:gs pos="13000">
              <a:srgbClr val="0047FF"/>
            </a:gs>
            <a:gs pos="28000">
              <a:srgbClr val="000082"/>
            </a:gs>
            <a:gs pos="42999">
              <a:srgbClr val="0047FF"/>
            </a:gs>
            <a:gs pos="100000">
              <a:srgbClr val="000082"/>
            </a:gs>
            <a:gs pos="97000">
              <a:srgbClr val="0047FF"/>
            </a:gs>
            <a:gs pos="87000">
              <a:srgbClr val="000082"/>
            </a:gs>
            <a:gs pos="100000">
              <a:srgbClr val="0047FF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28.06.2016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81" r:id="rId1"/>
    <p:sldLayoutId id="2147484082" r:id="rId2"/>
    <p:sldLayoutId id="2147484083" r:id="rId3"/>
    <p:sldLayoutId id="2147484084" r:id="rId4"/>
    <p:sldLayoutId id="2147484085" r:id="rId5"/>
    <p:sldLayoutId id="2147484086" r:id="rId6"/>
    <p:sldLayoutId id="2147484087" r:id="rId7"/>
    <p:sldLayoutId id="2147484088" r:id="rId8"/>
    <p:sldLayoutId id="2147484089" r:id="rId9"/>
    <p:sldLayoutId id="2147484090" r:id="rId10"/>
    <p:sldLayoutId id="214748409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slide" Target="slide16.xml"/><Relationship Id="rId18" Type="http://schemas.openxmlformats.org/officeDocument/2006/relationships/slide" Target="slide21.xml"/><Relationship Id="rId26" Type="http://schemas.openxmlformats.org/officeDocument/2006/relationships/slide" Target="slide29.xml"/><Relationship Id="rId3" Type="http://schemas.openxmlformats.org/officeDocument/2006/relationships/slide" Target="slide4.xml"/><Relationship Id="rId21" Type="http://schemas.openxmlformats.org/officeDocument/2006/relationships/slide" Target="slide24.xml"/><Relationship Id="rId7" Type="http://schemas.openxmlformats.org/officeDocument/2006/relationships/slide" Target="slide9.xml"/><Relationship Id="rId12" Type="http://schemas.openxmlformats.org/officeDocument/2006/relationships/slide" Target="slide15.xml"/><Relationship Id="rId17" Type="http://schemas.openxmlformats.org/officeDocument/2006/relationships/slide" Target="slide20.xml"/><Relationship Id="rId25" Type="http://schemas.openxmlformats.org/officeDocument/2006/relationships/slide" Target="slide28.xml"/><Relationship Id="rId2" Type="http://schemas.openxmlformats.org/officeDocument/2006/relationships/slide" Target="slide3.xml"/><Relationship Id="rId16" Type="http://schemas.openxmlformats.org/officeDocument/2006/relationships/slide" Target="slide19.xml"/><Relationship Id="rId20" Type="http://schemas.openxmlformats.org/officeDocument/2006/relationships/slide" Target="slide2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11" Type="http://schemas.openxmlformats.org/officeDocument/2006/relationships/slide" Target="slide13.xml"/><Relationship Id="rId24" Type="http://schemas.openxmlformats.org/officeDocument/2006/relationships/slide" Target="slide27.xml"/><Relationship Id="rId5" Type="http://schemas.openxmlformats.org/officeDocument/2006/relationships/slide" Target="slide6.xml"/><Relationship Id="rId15" Type="http://schemas.openxmlformats.org/officeDocument/2006/relationships/slide" Target="slide18.xml"/><Relationship Id="rId23" Type="http://schemas.openxmlformats.org/officeDocument/2006/relationships/slide" Target="slide26.xml"/><Relationship Id="rId10" Type="http://schemas.openxmlformats.org/officeDocument/2006/relationships/slide" Target="slide12.xml"/><Relationship Id="rId19" Type="http://schemas.openxmlformats.org/officeDocument/2006/relationships/slide" Target="slide22.xml"/><Relationship Id="rId4" Type="http://schemas.openxmlformats.org/officeDocument/2006/relationships/slide" Target="slide5.xml"/><Relationship Id="rId9" Type="http://schemas.openxmlformats.org/officeDocument/2006/relationships/slide" Target="slide11.xml"/><Relationship Id="rId14" Type="http://schemas.openxmlformats.org/officeDocument/2006/relationships/slide" Target="slide17.xml"/><Relationship Id="rId22" Type="http://schemas.openxmlformats.org/officeDocument/2006/relationships/slide" Target="slide2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6.png"/><Relationship Id="rId4" Type="http://schemas.openxmlformats.org/officeDocument/2006/relationships/slide" Target="slide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" Target="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" Target="slide8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дминистратор\Downloads\IMG_8729.jpg"/>
          <p:cNvPicPr>
            <a:picLocks noChangeAspect="1" noChangeArrowheads="1"/>
          </p:cNvPicPr>
          <p:nvPr/>
        </p:nvPicPr>
        <p:blipFill>
          <a:blip r:embed="rId2"/>
          <a:srcRect l="-44" r="2344"/>
          <a:stretch>
            <a:fillRect/>
          </a:stretch>
        </p:blipFill>
        <p:spPr bwMode="auto">
          <a:xfrm>
            <a:off x="0" y="-24"/>
            <a:ext cx="9144000" cy="6858024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251520" y="4725144"/>
            <a:ext cx="5040560" cy="178510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1000" b="1" i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Финал</a:t>
            </a:r>
            <a:endParaRPr lang="ru-RU" sz="11000" b="1" i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dirty="0" smtClean="0">
                <a:solidFill>
                  <a:srgbClr val="FFFF00"/>
                </a:solidFill>
              </a:rPr>
              <a:t>Космос - 200</a:t>
            </a:r>
            <a:endParaRPr lang="ru-RU" dirty="0"/>
          </a:p>
        </p:txBody>
      </p:sp>
      <p:sp>
        <p:nvSpPr>
          <p:cNvPr id="5" name="Стрелка вправо 4">
            <a:hlinkClick r:id="rId2" action="ppaction://hlinksldjump"/>
          </p:cNvPr>
          <p:cNvSpPr/>
          <p:nvPr/>
        </p:nvSpPr>
        <p:spPr>
          <a:xfrm>
            <a:off x="7358082" y="5857892"/>
            <a:ext cx="1000132" cy="6429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4939055" y="1772816"/>
            <a:ext cx="338437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FFFF00"/>
                </a:solidFill>
              </a:rPr>
              <a:t>Именно на </a:t>
            </a:r>
            <a:r>
              <a:rPr lang="ru-RU" sz="3200" dirty="0">
                <a:solidFill>
                  <a:srgbClr val="FFFF00"/>
                </a:solidFill>
              </a:rPr>
              <a:t>Л</a:t>
            </a:r>
            <a:r>
              <a:rPr lang="ru-RU" sz="3200" dirty="0" smtClean="0">
                <a:solidFill>
                  <a:srgbClr val="FFFF00"/>
                </a:solidFill>
              </a:rPr>
              <a:t>уне эта сила меньше в 6 раз, чем на Земле. Какая это сила?</a:t>
            </a:r>
            <a:endParaRPr lang="ru-RU" sz="3200" dirty="0">
              <a:solidFill>
                <a:srgbClr val="FFFF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549533"/>
            <a:ext cx="4176464" cy="41764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dirty="0">
                <a:solidFill>
                  <a:srgbClr val="FFFF00"/>
                </a:solidFill>
              </a:rPr>
              <a:t>К</a:t>
            </a:r>
            <a:r>
              <a:rPr lang="ru-RU" sz="4400" dirty="0" smtClean="0">
                <a:solidFill>
                  <a:srgbClr val="FFFF00"/>
                </a:solidFill>
              </a:rPr>
              <a:t>осмос - 300</a:t>
            </a:r>
            <a:endParaRPr lang="ru-RU" dirty="0"/>
          </a:p>
        </p:txBody>
      </p:sp>
      <p:sp>
        <p:nvSpPr>
          <p:cNvPr id="5" name="Стрелка вправо 4">
            <a:hlinkClick r:id="rId2" action="ppaction://hlinksldjump"/>
          </p:cNvPr>
          <p:cNvSpPr/>
          <p:nvPr/>
        </p:nvSpPr>
        <p:spPr>
          <a:xfrm>
            <a:off x="7358082" y="5857892"/>
            <a:ext cx="1000132" cy="6429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179512" y="1844824"/>
            <a:ext cx="367240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FFFF00"/>
                </a:solidFill>
              </a:rPr>
              <a:t>На Юпитере они длятся 9 часов 55 минут, на Сатурне 10 часов 39 мин, а на Венере 116 дней 18 часов. О чем идет речь?</a:t>
            </a:r>
            <a:endParaRPr lang="ru-RU" sz="2800" dirty="0">
              <a:solidFill>
                <a:srgbClr val="FFFF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1277205"/>
            <a:ext cx="4576176" cy="4576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dirty="0">
                <a:solidFill>
                  <a:srgbClr val="FFFF00"/>
                </a:solidFill>
              </a:rPr>
              <a:t>Космос </a:t>
            </a:r>
            <a:r>
              <a:rPr lang="ru-RU" sz="4400" dirty="0" smtClean="0">
                <a:solidFill>
                  <a:srgbClr val="FFFF00"/>
                </a:solidFill>
              </a:rPr>
              <a:t>- 400</a:t>
            </a:r>
            <a:endParaRPr lang="ru-RU" dirty="0"/>
          </a:p>
        </p:txBody>
      </p:sp>
      <p:sp>
        <p:nvSpPr>
          <p:cNvPr id="5" name="Стрелка вправо 4">
            <a:hlinkClick r:id="rId2" action="ppaction://hlinksldjump"/>
          </p:cNvPr>
          <p:cNvSpPr/>
          <p:nvPr/>
        </p:nvSpPr>
        <p:spPr>
          <a:xfrm>
            <a:off x="7358082" y="5857892"/>
            <a:ext cx="1000132" cy="6429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12" y="1340768"/>
            <a:ext cx="6984776" cy="39254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1331640" y="5266212"/>
            <a:ext cx="6170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FFFF00"/>
                </a:solidFill>
              </a:rPr>
              <a:t>Объясните поведение воды.</a:t>
            </a:r>
            <a:endParaRPr lang="ru-RU" sz="36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8"/>
          <a:stretch/>
        </p:blipFill>
        <p:spPr>
          <a:xfrm>
            <a:off x="19502" y="0"/>
            <a:ext cx="9124497" cy="6863798"/>
          </a:xfrm>
          <a:prstGeom prst="rect">
            <a:avLst/>
          </a:prstGeom>
        </p:spPr>
      </p:pic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323528" y="44624"/>
            <a:ext cx="8229600" cy="1143000"/>
          </a:xfrm>
          <a:effectLst>
            <a:reflection blurRad="6350" stA="50000" endA="300" endPos="55000" dir="5400000" sy="-100000" algn="bl" rotWithShape="0"/>
          </a:effectLst>
        </p:spPr>
        <p:txBody>
          <a:bodyPr>
            <a:normAutofit/>
          </a:bodyPr>
          <a:lstStyle/>
          <a:p>
            <a:r>
              <a:rPr lang="ru-RU" sz="6600" dirty="0">
                <a:solidFill>
                  <a:srgbClr val="FFFF00"/>
                </a:solidFill>
                <a:effectLst/>
              </a:rPr>
              <a:t>Вопрос-аукцион</a:t>
            </a:r>
          </a:p>
        </p:txBody>
      </p:sp>
      <p:sp>
        <p:nvSpPr>
          <p:cNvPr id="5" name="Стрелка вправо 4">
            <a:hlinkClick r:id="rId3" action="ppaction://hlinksldjump"/>
          </p:cNvPr>
          <p:cNvSpPr/>
          <p:nvPr/>
        </p:nvSpPr>
        <p:spPr>
          <a:xfrm>
            <a:off x="7740352" y="6021288"/>
            <a:ext cx="1000132" cy="6429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dirty="0">
                <a:solidFill>
                  <a:srgbClr val="FFFF00"/>
                </a:solidFill>
              </a:rPr>
              <a:t>Космос </a:t>
            </a:r>
            <a:r>
              <a:rPr lang="ru-RU" sz="4400" dirty="0" smtClean="0">
                <a:solidFill>
                  <a:srgbClr val="FFFF00"/>
                </a:solidFill>
              </a:rPr>
              <a:t>- 500</a:t>
            </a:r>
            <a:endParaRPr lang="ru-RU" dirty="0"/>
          </a:p>
        </p:txBody>
      </p:sp>
      <p:sp>
        <p:nvSpPr>
          <p:cNvPr id="5" name="Стрелка вправо 4">
            <a:hlinkClick r:id="rId2" action="ppaction://hlinksldjump"/>
          </p:cNvPr>
          <p:cNvSpPr/>
          <p:nvPr/>
        </p:nvSpPr>
        <p:spPr>
          <a:xfrm>
            <a:off x="7358082" y="5857892"/>
            <a:ext cx="1000132" cy="6429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988198" y="5838726"/>
            <a:ext cx="50046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FFFF00"/>
                </a:solidFill>
              </a:rPr>
              <a:t>Что за процесс?</a:t>
            </a:r>
            <a:endParaRPr lang="ru-RU" sz="3600" dirty="0">
              <a:solidFill>
                <a:srgbClr val="FFFF00"/>
              </a:solidFill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827584" y="1196752"/>
            <a:ext cx="7325874" cy="4578671"/>
            <a:chOff x="827584" y="1196752"/>
            <a:chExt cx="7325874" cy="4578671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584" y="1196752"/>
              <a:ext cx="7325874" cy="457867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3586" y="1391742"/>
              <a:ext cx="2214948" cy="166121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1051943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283948" y="4475962"/>
            <a:ext cx="642669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dirty="0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 algn="ctr"/>
            <a:r>
              <a:rPr lang="ru-RU" sz="3600" dirty="0" smtClean="0">
                <a:solidFill>
                  <a:srgbClr val="FFFF00"/>
                </a:solidFill>
                <a:latin typeface="Arial" panose="020B0604020202020204" pitchFamily="34" charset="0"/>
              </a:rPr>
              <a:t>Почему не по обычной автомобильной дороге?</a:t>
            </a:r>
            <a:endParaRPr lang="ru-RU" sz="3600" dirty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dirty="0">
                <a:solidFill>
                  <a:srgbClr val="FFFF00"/>
                </a:solidFill>
              </a:rPr>
              <a:t> </a:t>
            </a:r>
            <a:r>
              <a:rPr lang="ru-RU" sz="4400" dirty="0" smtClean="0">
                <a:solidFill>
                  <a:srgbClr val="FFFF00"/>
                </a:solidFill>
              </a:rPr>
              <a:t>Из жизни - 100</a:t>
            </a:r>
            <a:endParaRPr lang="ru-RU" dirty="0"/>
          </a:p>
        </p:txBody>
      </p:sp>
      <p:sp>
        <p:nvSpPr>
          <p:cNvPr id="4" name="Стрелка вправо 3">
            <a:hlinkClick r:id="rId2" action="ppaction://hlinksldjump"/>
          </p:cNvPr>
          <p:cNvSpPr/>
          <p:nvPr/>
        </p:nvSpPr>
        <p:spPr>
          <a:xfrm>
            <a:off x="7358082" y="5857892"/>
            <a:ext cx="1000132" cy="6429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081077"/>
            <a:ext cx="6248400" cy="3667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971600" y="4869160"/>
            <a:ext cx="642669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dirty="0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 algn="ctr"/>
            <a:r>
              <a:rPr lang="ru-RU" sz="3600" dirty="0" smtClean="0">
                <a:solidFill>
                  <a:srgbClr val="FFFF00"/>
                </a:solidFill>
                <a:latin typeface="Arial" panose="020B0604020202020204" pitchFamily="34" charset="0"/>
              </a:rPr>
              <a:t>Почему автомобиль не может быстро остановиться?</a:t>
            </a:r>
            <a:endParaRPr lang="ru-RU" sz="3600" dirty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dirty="0">
                <a:solidFill>
                  <a:srgbClr val="FFFF00"/>
                </a:solidFill>
              </a:rPr>
              <a:t> </a:t>
            </a:r>
            <a:r>
              <a:rPr lang="ru-RU" sz="4400" dirty="0" smtClean="0">
                <a:solidFill>
                  <a:srgbClr val="FFFF00"/>
                </a:solidFill>
              </a:rPr>
              <a:t>Из жизни </a:t>
            </a:r>
            <a:r>
              <a:rPr lang="ru-RU" sz="4400" dirty="0">
                <a:solidFill>
                  <a:srgbClr val="FFFF00"/>
                </a:solidFill>
              </a:rPr>
              <a:t>- </a:t>
            </a:r>
            <a:r>
              <a:rPr lang="ru-RU" sz="4400" dirty="0" smtClean="0">
                <a:solidFill>
                  <a:srgbClr val="FFFF00"/>
                </a:solidFill>
              </a:rPr>
              <a:t>200</a:t>
            </a:r>
            <a:endParaRPr lang="ru-RU" dirty="0"/>
          </a:p>
        </p:txBody>
      </p:sp>
      <p:sp>
        <p:nvSpPr>
          <p:cNvPr id="4" name="Стрелка вправо 3">
            <a:hlinkClick r:id="rId2" action="ppaction://hlinksldjump"/>
          </p:cNvPr>
          <p:cNvSpPr/>
          <p:nvPr/>
        </p:nvSpPr>
        <p:spPr>
          <a:xfrm>
            <a:off x="7358082" y="5857892"/>
            <a:ext cx="1000132" cy="6429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122" y="1268760"/>
            <a:ext cx="5522386" cy="4275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07604" y="5102145"/>
            <a:ext cx="712879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dirty="0" smtClean="0">
                <a:solidFill>
                  <a:srgbClr val="FFFF00"/>
                </a:solidFill>
                <a:latin typeface="Arial" charset="0"/>
              </a:rPr>
              <a:t>Плоская ли поверхность Волги? Горизонтальна ли она?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dirty="0">
                <a:solidFill>
                  <a:srgbClr val="FFFF00"/>
                </a:solidFill>
              </a:rPr>
              <a:t> Из жизни - </a:t>
            </a:r>
            <a:r>
              <a:rPr lang="ru-RU" sz="4400" dirty="0" smtClean="0">
                <a:solidFill>
                  <a:srgbClr val="FFFF00"/>
                </a:solidFill>
              </a:rPr>
              <a:t>300</a:t>
            </a:r>
            <a:endParaRPr lang="ru-RU" dirty="0"/>
          </a:p>
        </p:txBody>
      </p:sp>
      <p:sp>
        <p:nvSpPr>
          <p:cNvPr id="4" name="Стрелка вправо 3">
            <a:hlinkClick r:id="rId2" action="ppaction://hlinksldjump"/>
          </p:cNvPr>
          <p:cNvSpPr/>
          <p:nvPr/>
        </p:nvSpPr>
        <p:spPr>
          <a:xfrm>
            <a:off x="7358082" y="5857892"/>
            <a:ext cx="1000132" cy="6429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604" y="1233680"/>
            <a:ext cx="6891364" cy="38684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dirty="0">
                <a:solidFill>
                  <a:srgbClr val="FFFF00"/>
                </a:solidFill>
              </a:rPr>
              <a:t> Из жизни - </a:t>
            </a:r>
            <a:r>
              <a:rPr lang="ru-RU" sz="4400" dirty="0" smtClean="0">
                <a:solidFill>
                  <a:srgbClr val="FFFF00"/>
                </a:solidFill>
              </a:rPr>
              <a:t>400</a:t>
            </a:r>
            <a:endParaRPr lang="ru-RU" dirty="0"/>
          </a:p>
        </p:txBody>
      </p:sp>
      <p:sp>
        <p:nvSpPr>
          <p:cNvPr id="4" name="Стрелка вправо 3">
            <a:hlinkClick r:id="rId2" action="ppaction://hlinksldjump"/>
          </p:cNvPr>
          <p:cNvSpPr/>
          <p:nvPr/>
        </p:nvSpPr>
        <p:spPr>
          <a:xfrm>
            <a:off x="7668344" y="6015468"/>
            <a:ext cx="1000132" cy="6429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09902" y="1710699"/>
            <a:ext cx="491767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728" algn="ctr">
              <a:defRPr/>
            </a:pPr>
            <a:r>
              <a:rPr lang="ru-RU" sz="3200" dirty="0">
                <a:solidFill>
                  <a:srgbClr val="FFFF00"/>
                </a:solidFill>
              </a:rPr>
              <a:t>Рука </a:t>
            </a:r>
            <a:r>
              <a:rPr lang="ru-RU" sz="3200" dirty="0" smtClean="0">
                <a:solidFill>
                  <a:srgbClr val="FFFF00"/>
                </a:solidFill>
              </a:rPr>
              <a:t>Будды (золотой </a:t>
            </a:r>
          </a:p>
          <a:p>
            <a:pPr marL="109728" algn="ctr">
              <a:defRPr/>
            </a:pPr>
            <a:r>
              <a:rPr lang="ru-RU" sz="3200" dirty="0" smtClean="0">
                <a:solidFill>
                  <a:srgbClr val="FFFF00"/>
                </a:solidFill>
              </a:rPr>
              <a:t>статуи </a:t>
            </a:r>
            <a:r>
              <a:rPr lang="ru-RU" sz="3200" dirty="0">
                <a:solidFill>
                  <a:srgbClr val="FFFF00"/>
                </a:solidFill>
              </a:rPr>
              <a:t>в </a:t>
            </a:r>
            <a:r>
              <a:rPr lang="ru-RU" sz="3200" dirty="0" smtClean="0">
                <a:solidFill>
                  <a:srgbClr val="FFFF00"/>
                </a:solidFill>
              </a:rPr>
              <a:t>древнегреческом</a:t>
            </a:r>
          </a:p>
          <a:p>
            <a:pPr marL="109728" algn="ctr">
              <a:defRPr/>
            </a:pPr>
            <a:r>
              <a:rPr lang="ru-RU" sz="3200" dirty="0" smtClean="0">
                <a:solidFill>
                  <a:srgbClr val="FFFF00"/>
                </a:solidFill>
              </a:rPr>
              <a:t> храме</a:t>
            </a:r>
            <a:r>
              <a:rPr lang="ru-RU" sz="3200" dirty="0">
                <a:solidFill>
                  <a:srgbClr val="FFFF00"/>
                </a:solidFill>
              </a:rPr>
              <a:t>), которую целовали прихожане, за десятки лет заметно похудела. Священники в панике: Кто украл золото?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57"/>
          <a:stretch/>
        </p:blipFill>
        <p:spPr>
          <a:xfrm>
            <a:off x="5327576" y="1710699"/>
            <a:ext cx="3309174" cy="3724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dirty="0">
                <a:solidFill>
                  <a:srgbClr val="FFFF00"/>
                </a:solidFill>
              </a:rPr>
              <a:t> Из жизни - </a:t>
            </a:r>
            <a:r>
              <a:rPr lang="ru-RU" sz="4400" dirty="0" smtClean="0">
                <a:solidFill>
                  <a:srgbClr val="FFFF00"/>
                </a:solidFill>
              </a:rPr>
              <a:t>500</a:t>
            </a:r>
            <a:endParaRPr lang="ru-RU" dirty="0"/>
          </a:p>
        </p:txBody>
      </p:sp>
      <p:sp>
        <p:nvSpPr>
          <p:cNvPr id="4" name="Стрелка вправо 3">
            <a:hlinkClick r:id="rId2" action="ppaction://hlinksldjump"/>
          </p:cNvPr>
          <p:cNvSpPr/>
          <p:nvPr/>
        </p:nvSpPr>
        <p:spPr>
          <a:xfrm>
            <a:off x="7358082" y="5857892"/>
            <a:ext cx="1000132" cy="6429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246601"/>
            <a:ext cx="5760640" cy="4339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259632" y="4980729"/>
            <a:ext cx="642669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dirty="0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 algn="ctr"/>
            <a:r>
              <a:rPr lang="ru-RU" sz="3600" dirty="0" smtClean="0">
                <a:solidFill>
                  <a:srgbClr val="FFFF00"/>
                </a:solidFill>
                <a:latin typeface="Arial" panose="020B0604020202020204" pitchFamily="34" charset="0"/>
              </a:rPr>
              <a:t>Почему мотоциклист не падает?</a:t>
            </a:r>
            <a:endParaRPr lang="ru-RU" sz="3600" dirty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oup 8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0310778"/>
              </p:ext>
            </p:extLst>
          </p:nvPr>
        </p:nvGraphicFramePr>
        <p:xfrm>
          <a:off x="179512" y="980728"/>
          <a:ext cx="8784977" cy="5189760"/>
        </p:xfrm>
        <a:graphic>
          <a:graphicData uri="http://schemas.openxmlformats.org/drawingml/2006/table">
            <a:tbl>
              <a:tblPr>
                <a:tableStyleId>{C083E6E3-FA7D-4D7B-A595-EF9225AFEA82}</a:tableStyleId>
              </a:tblPr>
              <a:tblGrid>
                <a:gridCol w="3672408"/>
                <a:gridCol w="1080120"/>
                <a:gridCol w="1008112"/>
                <a:gridCol w="1008112"/>
                <a:gridCol w="1008112"/>
                <a:gridCol w="1008113"/>
              </a:tblGrid>
              <a:tr h="10801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</a:rPr>
                        <a:t>Известные личности</a:t>
                      </a:r>
                      <a:endParaRPr kumimoji="0" 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600" u="none" strike="noStrike" cap="none" normalizeH="0" baseline="0" dirty="0" smtClean="0">
                          <a:ln>
                            <a:noFill/>
                          </a:ln>
                          <a:effectLst/>
                          <a:hlinkClick r:id="rId2" action="ppaction://hlinksldjump"/>
                        </a:rPr>
                        <a:t>100</a:t>
                      </a:r>
                      <a:endParaRPr kumimoji="0" lang="ru-RU" sz="3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600" u="none" strike="noStrike" cap="none" normalizeH="0" baseline="0" dirty="0" smtClean="0">
                          <a:ln>
                            <a:noFill/>
                          </a:ln>
                          <a:effectLst/>
                          <a:hlinkClick r:id="rId3" action="ppaction://hlinksldjump"/>
                        </a:rPr>
                        <a:t>200</a:t>
                      </a:r>
                      <a:endParaRPr kumimoji="0" lang="ru-RU" sz="3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600" u="none" strike="noStrike" cap="none" normalizeH="0" baseline="0" dirty="0" smtClean="0">
                          <a:ln>
                            <a:noFill/>
                          </a:ln>
                          <a:effectLst/>
                          <a:hlinkClick r:id="rId4" action="ppaction://hlinksldjump"/>
                        </a:rPr>
                        <a:t>300</a:t>
                      </a:r>
                      <a:endParaRPr kumimoji="0" lang="ru-RU" sz="3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600" u="none" strike="noStrike" cap="none" normalizeH="0" baseline="0" dirty="0" smtClean="0">
                          <a:ln>
                            <a:noFill/>
                          </a:ln>
                          <a:effectLst/>
                          <a:hlinkClick r:id="rId5" action="ppaction://hlinksldjump"/>
                        </a:rPr>
                        <a:t>400</a:t>
                      </a:r>
                      <a:endParaRPr kumimoji="0" lang="ru-RU" sz="3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600" u="none" strike="noStrike" cap="none" normalizeH="0" baseline="0" dirty="0" smtClean="0">
                          <a:ln>
                            <a:noFill/>
                          </a:ln>
                          <a:effectLst/>
                          <a:hlinkClick r:id="rId6" action="ppaction://hlinksldjump"/>
                        </a:rPr>
                        <a:t>500</a:t>
                      </a:r>
                      <a:endParaRPr kumimoji="0" lang="ru-RU" sz="3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</a:tr>
              <a:tr h="10801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</a:rPr>
                        <a:t>Космос</a:t>
                      </a:r>
                      <a:endParaRPr kumimoji="0" 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600" u="none" strike="noStrike" cap="none" normalizeH="0" baseline="0" dirty="0" smtClean="0">
                          <a:ln>
                            <a:noFill/>
                          </a:ln>
                          <a:effectLst/>
                          <a:hlinkClick r:id="rId7" action="ppaction://hlinksldjump"/>
                        </a:rPr>
                        <a:t>100</a:t>
                      </a:r>
                      <a:endParaRPr kumimoji="0" lang="ru-RU" sz="3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600" u="none" strike="noStrike" cap="none" normalizeH="0" baseline="0" dirty="0" smtClean="0">
                          <a:ln>
                            <a:noFill/>
                          </a:ln>
                          <a:effectLst/>
                          <a:hlinkClick r:id="rId8" action="ppaction://hlinksldjump"/>
                        </a:rPr>
                        <a:t>200</a:t>
                      </a:r>
                      <a:endParaRPr kumimoji="0" lang="ru-RU" sz="3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600" u="none" strike="noStrike" cap="none" normalizeH="0" baseline="0" dirty="0" smtClean="0">
                          <a:ln>
                            <a:noFill/>
                          </a:ln>
                          <a:effectLst/>
                          <a:hlinkClick r:id="rId9" action="ppaction://hlinksldjump"/>
                        </a:rPr>
                        <a:t>300</a:t>
                      </a:r>
                      <a:endParaRPr kumimoji="0" lang="ru-RU" sz="3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600" u="none" strike="noStrike" cap="none" normalizeH="0" baseline="0" dirty="0" smtClean="0">
                          <a:ln>
                            <a:noFill/>
                          </a:ln>
                          <a:effectLst/>
                          <a:hlinkClick r:id="rId10" action="ppaction://hlinksldjump"/>
                        </a:rPr>
                        <a:t>400</a:t>
                      </a:r>
                      <a:endParaRPr kumimoji="0" lang="ru-RU" sz="3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600" u="none" strike="noStrike" cap="none" normalizeH="0" baseline="0" dirty="0" smtClean="0">
                          <a:ln>
                            <a:noFill/>
                          </a:ln>
                          <a:effectLst/>
                          <a:hlinkClick r:id="rId11" action="ppaction://hlinksldjump"/>
                        </a:rPr>
                        <a:t>500</a:t>
                      </a:r>
                      <a:endParaRPr kumimoji="0" lang="ru-RU" sz="3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</a:tr>
              <a:tr h="10153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</a:rPr>
                        <a:t>Из жизни</a:t>
                      </a:r>
                      <a:endParaRPr kumimoji="0" 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600" u="none" strike="noStrike" cap="none" normalizeH="0" baseline="0" dirty="0" smtClean="0">
                          <a:ln>
                            <a:noFill/>
                          </a:ln>
                          <a:effectLst/>
                          <a:hlinkClick r:id="rId12" action="ppaction://hlinksldjump"/>
                        </a:rPr>
                        <a:t>100</a:t>
                      </a:r>
                      <a:endParaRPr kumimoji="0" lang="ru-RU" sz="3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600" u="none" strike="noStrike" cap="none" normalizeH="0" baseline="0" dirty="0" smtClean="0">
                          <a:ln>
                            <a:noFill/>
                          </a:ln>
                          <a:effectLst/>
                          <a:hlinkClick r:id="rId13" action="ppaction://hlinksldjump"/>
                        </a:rPr>
                        <a:t>200</a:t>
                      </a:r>
                      <a:endParaRPr kumimoji="0" lang="ru-RU" sz="3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600" u="none" strike="noStrike" cap="none" normalizeH="0" baseline="0" dirty="0" smtClean="0">
                          <a:ln>
                            <a:noFill/>
                          </a:ln>
                          <a:effectLst/>
                          <a:hlinkClick r:id="rId14" action="ppaction://hlinksldjump"/>
                        </a:rPr>
                        <a:t>300</a:t>
                      </a:r>
                      <a:endParaRPr kumimoji="0" lang="ru-RU" sz="3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600" u="none" strike="noStrike" cap="none" normalizeH="0" baseline="0" dirty="0" smtClean="0">
                          <a:ln>
                            <a:noFill/>
                          </a:ln>
                          <a:effectLst/>
                          <a:hlinkClick r:id="rId15" action="ppaction://hlinksldjump"/>
                        </a:rPr>
                        <a:t>400</a:t>
                      </a:r>
                      <a:endParaRPr kumimoji="0" lang="ru-RU" sz="3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600" u="none" strike="noStrike" cap="none" normalizeH="0" baseline="0" dirty="0" smtClean="0">
                          <a:ln>
                            <a:noFill/>
                          </a:ln>
                          <a:effectLst/>
                          <a:hlinkClick r:id="rId16" action="ppaction://hlinksldjump"/>
                        </a:rPr>
                        <a:t>500</a:t>
                      </a:r>
                      <a:endParaRPr kumimoji="0" lang="ru-RU" sz="3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</a:tr>
              <a:tr h="10728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</a:rPr>
                        <a:t>Величина</a:t>
                      </a:r>
                      <a:endParaRPr kumimoji="0" 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600" u="none" strike="noStrike" cap="none" normalizeH="0" baseline="0" dirty="0" smtClean="0">
                          <a:ln>
                            <a:noFill/>
                          </a:ln>
                          <a:effectLst/>
                          <a:hlinkClick r:id="rId17" action="ppaction://hlinksldjump"/>
                        </a:rPr>
                        <a:t>100</a:t>
                      </a:r>
                      <a:endParaRPr kumimoji="0" lang="ru-RU" sz="3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600" u="none" strike="noStrike" cap="none" normalizeH="0" baseline="0" dirty="0" smtClean="0">
                          <a:ln>
                            <a:noFill/>
                          </a:ln>
                          <a:effectLst/>
                          <a:hlinkClick r:id="rId18" action="ppaction://hlinksldjump"/>
                        </a:rPr>
                        <a:t>200</a:t>
                      </a:r>
                      <a:endParaRPr kumimoji="0" lang="ru-RU" sz="3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600" u="none" strike="noStrike" cap="none" normalizeH="0" baseline="0" dirty="0" smtClean="0">
                          <a:ln>
                            <a:noFill/>
                          </a:ln>
                          <a:effectLst/>
                          <a:hlinkClick r:id="rId19" action="ppaction://hlinksldjump"/>
                        </a:rPr>
                        <a:t>300</a:t>
                      </a:r>
                      <a:endParaRPr kumimoji="0" lang="ru-RU" sz="3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600" u="none" strike="noStrike" cap="none" normalizeH="0" baseline="0" dirty="0" smtClean="0">
                          <a:ln>
                            <a:noFill/>
                          </a:ln>
                          <a:effectLst/>
                          <a:hlinkClick r:id="rId20" action="ppaction://hlinksldjump"/>
                        </a:rPr>
                        <a:t>400</a:t>
                      </a:r>
                      <a:endParaRPr kumimoji="0" lang="ru-RU" sz="3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600" u="none" strike="noStrike" cap="none" normalizeH="0" baseline="0" dirty="0" smtClean="0">
                          <a:ln>
                            <a:noFill/>
                          </a:ln>
                          <a:effectLst/>
                          <a:hlinkClick r:id="rId21" action="ppaction://hlinksldjump"/>
                        </a:rPr>
                        <a:t>500</a:t>
                      </a:r>
                      <a:endParaRPr kumimoji="0" lang="ru-RU" sz="3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</a:tr>
              <a:tr h="9412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</a:rPr>
                        <a:t>Эксперимент</a:t>
                      </a:r>
                      <a:endParaRPr kumimoji="0" 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600" u="none" strike="noStrike" cap="none" normalizeH="0" baseline="0" dirty="0" smtClean="0">
                          <a:ln>
                            <a:noFill/>
                          </a:ln>
                          <a:effectLst/>
                          <a:hlinkClick r:id="rId22" action="ppaction://hlinksldjump"/>
                        </a:rPr>
                        <a:t>100</a:t>
                      </a:r>
                      <a:endParaRPr kumimoji="0" lang="ru-RU" sz="3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600" u="none" strike="noStrike" cap="none" normalizeH="0" baseline="0" dirty="0" smtClean="0">
                          <a:ln>
                            <a:noFill/>
                          </a:ln>
                          <a:effectLst/>
                          <a:hlinkClick r:id="rId23" action="ppaction://hlinksldjump"/>
                        </a:rPr>
                        <a:t>200</a:t>
                      </a:r>
                      <a:endParaRPr kumimoji="0" lang="ru-RU" sz="3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600" u="none" strike="noStrike" cap="none" normalizeH="0" baseline="0" dirty="0" smtClean="0">
                          <a:ln>
                            <a:noFill/>
                          </a:ln>
                          <a:effectLst/>
                          <a:hlinkClick r:id="rId24" action="ppaction://hlinksldjump"/>
                        </a:rPr>
                        <a:t>300</a:t>
                      </a:r>
                      <a:endParaRPr kumimoji="0" lang="ru-RU" sz="3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600" u="none" strike="noStrike" cap="none" normalizeH="0" baseline="0" dirty="0" smtClean="0">
                          <a:ln>
                            <a:noFill/>
                          </a:ln>
                          <a:effectLst/>
                          <a:hlinkClick r:id="rId25" action="ppaction://hlinksldjump"/>
                        </a:rPr>
                        <a:t>400</a:t>
                      </a:r>
                      <a:endParaRPr kumimoji="0" lang="ru-RU" sz="3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600" u="none" strike="noStrike" cap="none" normalizeH="0" baseline="0" dirty="0" smtClean="0">
                          <a:ln>
                            <a:noFill/>
                          </a:ln>
                          <a:effectLst/>
                          <a:hlinkClick r:id="rId26" action="ppaction://hlinksldjump"/>
                        </a:rPr>
                        <a:t>500</a:t>
                      </a:r>
                      <a:endParaRPr kumimoji="0" lang="ru-RU" sz="3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dirty="0" smtClean="0">
                <a:solidFill>
                  <a:srgbClr val="FFFF00"/>
                </a:solidFill>
              </a:rPr>
              <a:t>Величина - 100</a:t>
            </a:r>
            <a:endParaRPr lang="ru-RU" dirty="0"/>
          </a:p>
        </p:txBody>
      </p:sp>
      <p:sp>
        <p:nvSpPr>
          <p:cNvPr id="4" name="Стрелка вправо 3">
            <a:hlinkClick r:id="rId2" action="ppaction://hlinksldjump"/>
          </p:cNvPr>
          <p:cNvSpPr/>
          <p:nvPr/>
        </p:nvSpPr>
        <p:spPr>
          <a:xfrm>
            <a:off x="7358082" y="5857892"/>
            <a:ext cx="1000132" cy="6429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2" name="Группа 1"/>
          <p:cNvGrpSpPr/>
          <p:nvPr/>
        </p:nvGrpSpPr>
        <p:grpSpPr>
          <a:xfrm>
            <a:off x="1431452" y="1248781"/>
            <a:ext cx="6426696" cy="4609111"/>
            <a:chOff x="1431452" y="1248781"/>
            <a:chExt cx="6426696" cy="4609111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1431452" y="2441572"/>
              <a:ext cx="6426696" cy="34163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3600" dirty="0" smtClean="0">
                  <a:solidFill>
                    <a:srgbClr val="FFFF00"/>
                  </a:solidFill>
                  <a:latin typeface="Arial" panose="020B0604020202020204" pitchFamily="34" charset="0"/>
                </a:rPr>
                <a:t>Физическая </a:t>
              </a:r>
              <a:r>
                <a:rPr lang="ru-RU" sz="3600" dirty="0">
                  <a:solidFill>
                    <a:srgbClr val="FFFF00"/>
                  </a:solidFill>
                  <a:latin typeface="Arial" panose="020B0604020202020204" pitchFamily="34" charset="0"/>
                </a:rPr>
                <a:t>величина, численно равная силе F, действующей на единицу площади поверхности S перпендикулярно этой </a:t>
              </a:r>
              <a:r>
                <a:rPr lang="ru-RU" sz="3600" dirty="0" smtClean="0">
                  <a:solidFill>
                    <a:srgbClr val="FFFF00"/>
                  </a:solidFill>
                  <a:latin typeface="Arial" panose="020B0604020202020204" pitchFamily="34" charset="0"/>
                </a:rPr>
                <a:t>поверхности называется…</a:t>
              </a:r>
              <a:endParaRPr lang="ru-RU" sz="3600" dirty="0">
                <a:solidFill>
                  <a:srgbClr val="FFFF00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9912" y="1248781"/>
              <a:ext cx="1584175" cy="1192791"/>
            </a:xfrm>
            <a:prstGeom prst="round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dirty="0">
                <a:solidFill>
                  <a:srgbClr val="FFFF00"/>
                </a:solidFill>
              </a:rPr>
              <a:t>Величина - </a:t>
            </a:r>
            <a:r>
              <a:rPr lang="ru-RU" sz="4400" dirty="0" smtClean="0">
                <a:solidFill>
                  <a:srgbClr val="FFFF00"/>
                </a:solidFill>
              </a:rPr>
              <a:t>200</a:t>
            </a:r>
            <a:endParaRPr lang="ru-RU" dirty="0"/>
          </a:p>
        </p:txBody>
      </p:sp>
      <p:sp>
        <p:nvSpPr>
          <p:cNvPr id="4" name="Стрелка вправо 3">
            <a:hlinkClick r:id="rId4" action="ppaction://hlinksldjump"/>
          </p:cNvPr>
          <p:cNvSpPr/>
          <p:nvPr/>
        </p:nvSpPr>
        <p:spPr>
          <a:xfrm>
            <a:off x="7668344" y="5868467"/>
            <a:ext cx="1000132" cy="6429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гифки-снежинка-109641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99255" y="1268760"/>
            <a:ext cx="6596082" cy="369380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283948" y="4475962"/>
            <a:ext cx="642669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dirty="0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 algn="ctr"/>
            <a:r>
              <a:rPr lang="ru-RU" sz="3200" dirty="0" smtClean="0">
                <a:solidFill>
                  <a:srgbClr val="FFFF00"/>
                </a:solidFill>
                <a:latin typeface="Arial" panose="020B0604020202020204" pitchFamily="34" charset="0"/>
              </a:rPr>
              <a:t>Благодаря изменению этой величины мы можем наблюдать данное явление…</a:t>
            </a:r>
            <a:endParaRPr lang="ru-RU" sz="3200" dirty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7273">
                <p:cTn id="16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dirty="0">
                <a:solidFill>
                  <a:srgbClr val="FFFF00"/>
                </a:solidFill>
              </a:rPr>
              <a:t>Величина - </a:t>
            </a:r>
            <a:r>
              <a:rPr lang="ru-RU" sz="4400" dirty="0" smtClean="0">
                <a:solidFill>
                  <a:srgbClr val="FFFF00"/>
                </a:solidFill>
              </a:rPr>
              <a:t>300</a:t>
            </a:r>
            <a:endParaRPr lang="ru-RU" dirty="0"/>
          </a:p>
        </p:txBody>
      </p:sp>
      <p:sp>
        <p:nvSpPr>
          <p:cNvPr id="4" name="Стрелка вправо 3">
            <a:hlinkClick r:id="rId2" action="ppaction://hlinksldjump"/>
          </p:cNvPr>
          <p:cNvSpPr/>
          <p:nvPr/>
        </p:nvSpPr>
        <p:spPr>
          <a:xfrm>
            <a:off x="7358082" y="5857892"/>
            <a:ext cx="1000132" cy="6429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AutoShape 2" descr="data:image/jpeg;base64,/9j/4AAQSkZJRgABAQAAAQABAAD/2wCEAAkGBxQSEhUTExQWFRUXGBUYFxcXFxccGxodFxwYFxgWHBYYHSggGBwlHBgcITEhJSkrLi4uFx8zODMsNygtLisBCgoKDg0OGxAQGiwkHyYuLCw0LzQsLCwsLCwsLCw0LCwvLCwsLCwsLCwsLCwsLCwsLCwsNCwsLCwsLCwsLCwsLP/AABEIAOEA4QMBIgACEQEDEQH/xAAbAAACAwEBAQAAAAAAAAAAAAAABgMEBQIHAf/EAEUQAAIBAgQDBQQHBQcDBAMAAAECEQADBBIhMQVBUQYTImFxMoGRoSNCUrHB0fAHFDNichVDgpKi4fEkY4NEU7LSFzST/8QAGgEAAgMBAQAAAAAAAAAAAAAAAAECAwQFBv/EADMRAAICAQIEAQsEAgMAAAAAAAABAgMRBCEFEjFRQRMiMmFxgZGhsdHwI0Lh8TPBFBVS/9oADAMBAAIRAxEAPwD3GiiigAooooAKKKKACiiuXcDejOAOq+Fo3rNxXFlXQHWsq9xRjtpWK3X1Q2W7Lo0SkMT4kCqt3iijmPv+6l1rxbck0LYY7KT7qwz4lZL0EXLTxXVmrc44ORPwH41Wu8fI1kgf4f8A61UbBtzgepH51Ux2ALIVzoJ57/hWaWr1D6vHyLI1Vmhd7RMr5MxmAfqc/wDDUi9o2G8/6fypXw/DIuki6pGmhJmeu1XWsHkVPvFVrWXrfmZY6a+wx2u0y8xV6xxu03OPX8xpSU9sjkahmrYcTuj13IPTQfQ9Kt3VbUEH0ruvN7OMdDKsRW3ge07CBcGYdef5V0KeKVy2msfQzz0sl03G2iqmC4jbujwsJ6c/hVuujGSkspmdprZhRRRUhBRRRQAUUUUAFFFFABRRRQAUUUUAFFfGaNTWDxTjG6p8f1vVF+ohTHMicK3N4RoY7iaoPOl/F8SZ+cCqL3STqZNWLVgT4tT9kb+88q4V+rsufZG6FMYEdtGbYTVm1huROY9F/Paur2KS2IYyfsLsP6j+dJ3HP2gW0bubea7c2FnDjMf8TDb7/KqYV8zxFZZNvx6IeM6p7RRPm3wqC/xa0v2m9SAPnSJheGcWxep7rh9s/a+ku/Db4wa2MN+y7Ct4sVexGLbf6S6VSfJEiB763Q0lmPOaXz/godkfb8v5Jsb26wtswbuHU9C4Y/AVjXv2oYQGP3hP8Nlz88pptw/Y/AWv4eDsDzNsMfi0mrgwNtdFtWx6Ig/CrFooeMn8kLyz8EhB/wDyjhD/AOpHvsP/APSrVnt1hbn/AKjDn+oZP/lFNWIwVs720Pqi/lWPjezGDue3hbJ8+7UH4gA0S0Fb8ZfL7Ar5dkc2uI23EqAZ527gPv8AOvpvg6ZgfJxB+NLmO/ZxhCc1oXLDcjbc6e5pj5VSu8I4lhx9FiExSD+7vr4o/rmSf8VZ58Of7ZfHYtWoXihuZxzBHzH519n3ikzD9sBbbu8VbuYV+jgvaPo4EiesEedMVjFqwBUgZhKlWBRvNWGhrFZp51+ki6M4y6M1LdwqZUweopj4T2l2W9/mH4j8RSml/rp5/rappqVGospeYsVlcZ9T023cDAEGQeYrqkHhPF3sHqnNfxHQ07YLGLdUOhkH5eRHKvQ6bVwvW3Xsc62pwfqLFFFFaioKKKKACiiigAooooAK+ExX2sTjmPgZFPrVV90aoOTJQg5PCKvGuKySiHTmaxBJMCuspJgbmo3YQQD4B7TdfzE7DnudBXmrbZWycpHThFRWES2boE5dABq5293Qee55Vk9oO1VrCpqSM3shRNy4eiruP99SKye0faFkZcPYTvMQ/wDCsjXL/wB24f1tpG41uyfY8WG/ecS3f4tt3Oq2/wCW2OUdau0+ldnnS2j9fzuQssUdl1MfB9ncbxHxYpmweGO1hP4zg/bb6s9PPUc6deC8Aw+DTJhrS2xzI1Y/1OdTWnvRXXrjGC5YrCMkm5PLOVq3baqkVYsGmxEjmqz1aNVrgpAVLtV7hqZnDajaSP8AKSD8waguU2BXeq9xRU9w1A5/X41EZRx2BS6pW4iup5MJ/wCKSeI9kLljM+BuFQdWsOSUb06Hz386f2NQus0AefcE7WsrdxiVKONMrb+48/1vTnhsTIBU5lP691Ue0PZ21iky3BDD2XHtL7+nlSdgMfe4fe7jE+JG9i59Vh5+dYr9HGS5q+vY013+E/iemK4O1XuF8Raw+Zdj7S9f96xMHiA4zLrP6g+f69bqtNcuMpVy5o7NGiUU1hnpWDxS3UDoZB/UetT0hcC4qbD6+wfa8v5vzp7RwQCNQa9LpNSr4Z8fE5ltTg/UdUUUVqKgooooAKKK+E0AVsfiMimlbEMSZ3JrX4hczHyFUAoUFzvsvr1/XlXC1lnlZ4XRG2mPKslHECBk5n2j8yCeSgat8PVQ7UceNvJZsKbl+4Ysp1J0N5+g8uQAA6jY7V8TTCWWZyToCwG5n2LQ82ME/wC1RdgezboGxuKE4m+JAP8AdWzqtsdNN/8AmoafT+Ulv6K+b7fcnOzlW3Vk/ZDsuuDUu573E3Nbt07k/ZXoo/CmQaVIUqk2OtwpLAZiAJ01JyhT9k5vDBjXTfSutgyZLitXD4tFLZjlywTPQgtm9IDf5W6VwdQRJEjcbjz9awLlg2wr33FpRdUqzMuhbxZWkwVLZ0AEaXmgCASsDGg61k3eI/8AUd0R7PdOhg82yXZPIBXXp7R3rjAY5Ut27Vi1ddUC2lZxkUZF0zG7DkED2lVpkda5vHEXRlmzaLJdWArXCCPDAuEoN5Ps8qeBGp2fv33tzfXK0WjEeyxtobiab5bmbXzjlUXaG3cKDuhmdSWUZ2UFgrZA2UiULEAg6QZ5VQOPQg5sa0m2rqmewpk5iQAiBjpl0k71xiEsySHxTDOsZXxrCIWfYMETNGAI+7vd8pU/Rd42YTplH70G9Tna0fcOhq7jHIViokgEgdSBoPeaxrdmzOv74BN3c49Rq8qd+n31Uu4m0q//ALL2yEHt3WnOfK/MkEbedDQBbxlxchcksJVmYQADBL5YED6K5HmRyIrQwl5nto7rkZlVmX7JIBK+4mKoKtyWZL4uSyJNxEaQIbe1kGmZvhXRxt0e1azDMQDbcE6bko+XKNI0LfOosZNicWqsFYkEgmcrRCyT4gMoMAmJnSu1MgGCJ5Hl5Gso4lLj+FjncABHBWFTxGEYAlWbKCRMgjkBVnhdh0BDtm9kCdzCgMzRpmZsx05FRyqOBl1qy+NcIt4m2bdwSDseYPIg8jWhdvqpAJgmSB6FQT6Syj3iulcGY6ke8aH56e40LuAg8Dxr4O9+54g6/wBxc2FxeVsn7X2Sefh5gh0sYjMJH6/X63rP7U8CXFWSh0cao3NWG3upe7GcWc5rF7+LbMMD+tQR93mKxazTqS8pHr4/c00WftfuHlWpr7I8U/uWO2qenNfd93pShbfbof1+vQ1Ol0owZdCDI9RyrBprnTYpLoXWwU44PUaKq8MxovW1uLzHwPMVar1MZKSyjlNYeAooopiCq2NuwtWayOJXvFHSs+qt8nW2TrjzSKjCSB1rPxOKGZn+pbGnnrCD/E0n0EVZxN7KjHmfCPfufhNKXbjiv7thSF9uAwHW5c8NpY8hB9xrhrPRdfzH3NyXczeDYM8U4kWfxYbCNmbpcvn78u3uNepuk1h9guBDBYK1a3cjPcJ3LPqZqocbfvhO5ZlIzDx+F1dIbJdtkhWIEq6c1Zbls9O1VUoQUV4GOc+Z5NnH2mKsF0JGmpHzGo9RtNKF3DKAGxBuKJuWszCDdJgyLY1JYoCsANntSJFzVpx/E/EbdkB3DKrsZ7u0WgjvCN2giEGpzLOUENWLdsqHIIbEYkjK+oBQEgrcUnw4e3IBEatlHtuhBsSI5PrYi9dML9AhLLnYBrsiYi2ZW3O4LZuQKiazjdsiXQG6+Uq14sCLbK2pF+4cqgMCSqnTKvhFWUwbYlQ7MtxXVToCLB8Mq4tzN/2hq5ynLspFT4HAsLjF0kKT3bsVJA8UBANFUC4yjQGBBzaVFoZBavXrzlS2SRbcraA0IYCe+vjxg5dha/uyJEivl/hYD21uqr52zMrd5fg+CYN05FElgYVdHECd9u3g1z94ZzepgaQTG0kae4VdBqOR4KKcMZbWW3cuFgUIhltg5TanS0EGvdyRt9I42MCd+GqtvQEvlEZ7t1xmCoBLMxJE2113ME7sZtWXg1R4zhgLlu/FwsCFhFzTAcqWHQZnAMiM566AFDDcOATLcAzajws+0RvMzqaoDBN3jkl1U+zluueb/VJME5yT6L0EfcPgE8CKt1BbVcpIgHKyHXqc1saRsfhdvPSkxoWeJYMd6AB4uTvaUwSHiHTI27LMHZI0JMxYi1cteyzAAMFAYXPaJ+rchydE2fdjsBNb916qYnDLcEMJ958um+w36VDI8GTdvZsy3LYdYVRkBbKo3Y2WAdT0ChvZUzU2HzRmsXA6liAjksvh9rx6uhn+oDwjKKuYywSoyqpI2zco1Ee8DptWf/ZxCBpbMFCklwLogKoHfbPsTluAgs+6gCmhBcdLty3mBS7PgDRqFDgujahhDFoGs92SBVnhy3QSH0UDT1J0UDkqKAs7sSx2iqJxasGW7lZNmcCBbVCR4kJlPEjRcEr4SZGUCrSXntR7Vy0ZI+tcRRzPO4v+vUe1qQ2mBpMJpE7cYM2LtvHWxOUhbwH1lPXr0+HSmbGXWZrdxGU29CCHMMNGJ00MgRJ0CljvpUTOmItOjZiGWWzCNHnKQp1QQJAMGIJ1NJLA8k2CvhhAMghWRuqsA6t71IJ8wRWjbaRXmnZTiNyxf/drjSLZNtZ5DMzp7pLfEV6NZbXyIkfr4fOuJqqfJWNeD3N9U+eORn7FY7K72SdG8S+v1hTnXl1jEd1cS6PqsCfTY/KvT7bSAetdbhtvNXyvw+hi1UMSz3OqKKK6RmOXMA0rYnESxPnTBxS7ltMfKk1rtcfilm8Y+816aPVneMuhnVCdBGb3+J/9ApHxdw43imGtN7KlsTcHLmtsfAH41u4nEEyw5q5H/kKqv+lmFYfYM58djb41ykWUnogyx5CVPxqnSR5rc9v6Rba8Q9p6wt6sPH31vPcFrwKGVcRiUjOCkwiHqp0Z9QkkanMUz8ZxI3D3K500Bu65bgUz4bUe0xgyyHRQYOYrVf8Aehcy27X8JYtBrZCm7GhsjYBE1Lspnwsq6lgOwkYi73/h7qwAiDNbd0XMLxkKe5QzLBnHeXnlULMGzwStvgOEsukxIBB7sksA0hgzkk99c0Ul2LeJJUiueBXYBzLFxYVtPAu5Fu3Cr4FBgeEEqEJk1rW7gUQBGpOnUkkn4maYjnC8OVMxBJLGTJ9YHuGnurH4hxfurl9DbJazZGIHiA7xPEGyzzUrBB+0vWt9L4qhxbg/e38PeVsptG4H/ntuJNv/APoltv8ACeuoBk4jjYWw2ICZra4f94kNusFoEjUlVMctOVdN2gVLlpLqlFuhctyQUDtOW0x+qxgwToYjeBXDdlXTAYjC22VjcXEJazSFRLmcWkJAJhFYDbrUrcLLKbd+3ba01lLbjMzSVzSIKjw6yGmZGwqDiiSZNj+Lm1H0czftWBD87uWGPh0AzCRvoffes8VDXmw7rkuhBcGsq6E5SytoTlbRgQCMy8iDS4vBL4tJbF0Xe7xNq6rXSQ3d28sIzKpzOMsZtJ0J1mtvB8NY4hsTcYZha7m2iyQqlg7sWIGZmKpyEBecmlsMqcW4mEvW7MDPdW4y5myiLeQEAwSWlxAA2DHSNcLGcaZWZTagrY79gXAI1IKbRmEHWY8xWv2iwAveF7dq7bgylwbNyYGDGkj3jXqt4fgpV07xluquHWySwJLENmLQZ05QSffUHgZ3h+M96XyJOQ2xq0Fs6LeGUEb5W2JGx9a7s8SLNcUIPo7otnx6t4VuEqMusK0xP1TVY8IcXL11RaLu6tbZpPdlbQszAGukmJG8edfbfC2W5duAWy73e8RzMoDbW0eWuikxMeLyowg3Jv7Ybu71zuvDZe4rBXliLe7KuUA6axPKrpC3EB9pGAYETqDqCCPcazRw+4Ld62HVe+uXGzCSVW5uApABaJgzAJmDEG/bQIioghUUKo6BQAB8BQ8ARNh0t2x7RybESWHkCOUaek1k4e4yiUWUaPCIAcAH2JP0LEDMUPgOYQQzMa2pqPFWjkOVFbnlOx1n4z+dJMeDLttvetwwIPe29gBzUZoyXZ3BiYOaPCRewmQrmtjRiWJgyTs2adcwiCDqIjSKz7Vm4gW5EkxCsxGcg5VRix/igZcrkkuZkLCkWLTAfT25ZGP0oggsdFlbe4uLGUruYy6sBDaEJPbbDdzjLV5f7wZT/UpBX55fhT7hn8Kk6ER8/wBGl39pWFLYTvMuVrbqw11A2189eVMli4LiI42u2rT/AOZRp99c/iC8yMvajVpnu0W7moivQOyuK7zDWyTJAyn1GleeWmkA+VN3YG94LifZaf8AN/xVfDJ8t2O6Hqo5hnsNlFFFegOcY3am7ltepj7jSbeuQDG8GKZu2zwlv+pvupTBkieo+8V57iUs349h0NMv0yjjDlYD6oyn/KXf7iKyP2Wz+7NcO9y4zH36/jWtx9gEkHUWrhPqEP4RVf8AZugHD7PUhifiav4fupP2f7I6nw95t8XwNvEWyt2RGquph0I1Dq31SIrG4FxL92Y27zBlBW0l8BVC5QAli4gANk65hm0Jc7SopkZARBAIOhB5g7iDVOxwu2qssZ1ZcpD+LwiYQk6sokxmJia6ZkNO5jAoljA0Hx091djFg6g0sXbbYQHRruF5jVrlgeXO5aHT2l5SNuBhbkB8O6XrbDMoa46TPMXrUhxHMoT1Y0ANA4iOQY+YGnxOh901pYbF6SDI/Wnl6V5m+LuWsvfXLdoaDJcvlZA5BmeCYHtZQDWlhsYoDMlwyYaVYsrSNIUEh9FjSfI1JgOr9oEDBFGdiWAhl3XcbzO41AEjUirFjELiASjZSIkEKdwGEwdQQRseuumnnHDrbXDdXw5QdRcm4pysM30JaFYKAuY7HoABWjwTjYDP3OR2fKURfo1CksVBkkDQgkqCTmkLrFAhpv8AeHS3CkEh2IkLEbLIkkGROg5zsZ8Kjja4WPRwkf6FBHz9DVTAYp7dvK3jfxFmIIBdtSYkkLJ0EmBAkxVTFcRujSyArGJN828qgmM6raOZ4JnKcsxGYVFoeSDiOIuXpNt+6QFlJCguWUlHVc0qoVgVkhpIOwgmhhsK6+1ee5/Wtr5d2i/OanxWHa0RatEupzOznLmmQ1x+SEu7FzsASxgiADA4a4ZLMWUxlLd3m5zrbhcu0c9/Kq3Fsnkzbl12LubhtWkLABFVnfJKsTmVoGYEBVEmJnUAUv7def4Xh6l1DgSBLKBlXeZzDoJMga3FrGS3cXItwOtyEzICSQSRDEBlJkzMiToeVPIGtOS7BbeYJKpluKyh1yhR4gF8MCJEgyNTJQFkvYMd4oYSAROogjyI5EV9znlauuPtAIB6w7BiPMA1QslTZyXJD6rkLMieIkTmt5xlJkAGY2jQ1Xfg1u40MllHiZtANPU5u6LKddnEfOGqxcxu2gCJG3oRtvodq+W76sYU5tCZGo3j2tv+D0qlhOAWgBmW2CP5c5nqC3hB9FjpWsllF2Pv5n1NR5B5MniOJZWABCIBnZyRJC7qAdFECWdtAIiSdOuHW0Ja4NWYydGAGgGitEEiPFEtpygDTuYdDO2sax01HrBrNwGBa3dbX6MlmJZpknQQNSxOhZ3OmUKoA2fLsGSj2wsZ8JfX/tsfhr+FZ/Y3El8FhSeSOg9EZkH686ZePtb/AHe6I1Nt/uNK/wCz/EL/AGbYSPGLl3WORcaVi1sP0X7fuX6d+eMFnn6n7zTH2FeL1xeoB+E0t2Tv61udim/6sj/tmuboni+L9ZqvWa2eg0UUV6g5Iudtbc20PRj8xSlZtgsoOxZZ+IJp37VpOHJ6EfeKRx8K89xLbUZ9SOjpt6yHtLhU7oFT4mtXZH+FlB+Aj3Vx+zO7a/s3Dzq0MD/mb8Klx9n2T1LJ7tR+NL37L3jDPaO9q66/d+Rq/h0/S9xDUrZe89Aa6nIVGb69Krk18rpc7MuCz+8j7NYL2WsO13DKIYk3LEgKxO7250tXD7lbnB8Q0maoLl4ClzsfKTYfiS30MQRMMpWGVhurKdVYf71nYvhSmSrspO8+IHSNS3jA0GisuoFYvHry97mS8bN4oAMqsQwGYgOF9pR8RyOpBk4JxgXSbZZ+9MsysSYjKJUwAUJ2IA56AggNyeMiwRXXuWRkcOQB4WtLmMAkwrqM6EZiYMDUgFqs4TCi6IupNrNmy3JJZoiWWdRqTL+Ig5WGgrQNid6+XsStpCzGFEaxtJAHzIqDm2Swgsd5ZMKWe0dlJLPb/pLaun8pkjlIgLHjMAl8EANnYyGbP4GAAW6A+gZYBEDWPM1xhodXtreuFgApedVhnWRM6yCJ1kATNaPD+HkMG7y4YjQtIMALqPOJ9SaXNuGDe4jYBS2Tb7xBJKjcERlcCQZAnYz4qoYPDm54LNlsPbBYl7hBcljmJS3LEyWY5rhEH6rCt5PY9KzOK+G25zFBHtLuNoI1/wBqsUsEWjP4v2bJANvUjNMkyZETmJ9oGNTykc6xl4JdllCugzA+IqQwPiPiElvESPFvGwGWtLB3Ld9iLeLxHizEQ50yZdRm5HMDqCDPSaZcJYCoFLlyJ8TbmSTr1jb3VMiKCcHyghiWka6AA6RP2hPPX5VaXwzAA9BTHcwoNJWItWip+nxQ8e4zbhYIB18POBppOm5XKPJc70zUhuV8vcGzOWz3BIUZQ0AQQ0gciYgnpNfUweQRLN5sZPxqtrBLJz31He1y1uo2FRYyjx/Exh7p/kf7jWD2Bug4CwvMPdPxca/6T8Kl7a4sLhb0ETliByzGP16VF2LtZbFodEE+9S/33Ky6z/A/aXUf5BjwpkH1P3x+FMHYgf8AVseiR8Z/KsDB6rPWT8ST+NNH7P0m7fbpkHyP51z9FHOoj+dDTqHitjxRRRXpjlFTi1rPZuL/ACn5aivNwa9SImvM+J4fu7rp0Y/PUffXF4tD0Z+426SXVHGLE2zG4yt+f3UgYVhaxWPsMJW6ovopBIY6XIKj2lJJBGxAIOlM3FcSwzZd1QXF88hOcf5SB/jpX7Vt3V7C4xdp7pz1Htp8i3wqjQy5bF6/7Lb1mHsHfgWLRrCG2AFObwgQFMkMqrAhQZgf81ca/wBKXOEXsjG2isULSGZp1dQ8hY/hyYmfaJrcArqSe5kQPcqE61P3VdFYpYAxuIM4uALes2xlELcjNmJaGmdV20j6p1E6Rvg7l6Iv2iUMq1uMySSVIcfywDIIaDIgwNW/hkYyyqSNiQJETseW5+JrrD2EScqhZ1MACd9+u5+NSUuwsFPDYtlYWr5GdpyXAIS5zgfZcD6h6EgnWPvEbpUAh1t76tEbGN/OPnVrF21uKUcBlO4Plr8QYNZOIU2tL/0lmdLjCSgOkXeq6/xOh8XNjBsZocOusz3Fa4jZY8KxK6vv6gAf4TW/hFrDw6Ih8KjM2sKBJ3Mk+8n3mucR2ptWiQXSR9USxHqRpQmA94PaqePJCNDhGjRmEgHlIO4mlDC/tDshlXOgkwMyuJPTMJA9TTHY4ml2AQBMQDBB5iDsfvqxNCaMa5j3G+MsarI0UDxKSrc55NO0etWX4i3e5UxNsSVAtkAtMAleo67aTyrUucOsgfwrQH9C/l0quuCs6Mtu39oMFXzhgQPPfzqSkkLBb/tRLaqt64oYKCxJiep25wfhWU+JfJJxa+3Abu1iVEFG06ieRmYIBAFy9aQmWVWMRJUHTeJPKuraLEZVjplEfD3fIVNSRHBbdBVW5aqwbk1GTSApXLNVrtnQ1puKp4xQVIJI0nSJ09fdUWh5PLv2gElbdnKqNeuiQDO2mYxpMnX03Nb/AA22UtExByyP8ZlR7gAKXMX/ANZxUKCSlkBJ031LmBp7Oc6AezTgdSP5mLe4bfctc7iE0oxh7zXpY7uRcsrCgdB91On7PLMWGc/XdiPQaCkm+YU/L1O3zr1HgWD7nD27f2VAPrzqvhcM2OXZEtXLEcF+iiiu8c4KTO2uEyutwbMIPqNv15U51n8dwPfWWXnuvqNqy6ynytLj4ltM+SaZ5VxEQA4+ocx/p2YRz01jqorGxXDe9sXcKf8Axk+XitGecewfQ0ydwxJAGu0efTzPlUAIjuzo6CU6mNGWPQA9ZU9a87VJpbdeq9x1JLIodkme+iFWFu9YJRs6lvDqACgImDI3B1Ou4LvgbrMpLrlIYruDmjTNA9mTOk6RSRxqcFi1xqfwbxyXwNg/2v8AFv6g9aZuE3VtwiklH1QlsxM6ztoNYGpJMdST3oWKyCkvH8ZzpQcZYZtZq5NAFdEUsiIiK4Y125qOjIzhnIBjUwYnaeVZPDrd4PB5iEUmco0kTzVdhPUDatpRXPClEC42rHUnp/KB0HSopJsM7C1iLYFzuLT5cOArX1BGYE+zatndc27bhQNIkgq3G+Fss5f4Z103WeWvLz+Pn6Jxfs6mJu94jNacaZlAMjlmWYnT3gjoKhPAyjjvSGQCRAKliNSCusD3marslOuSn1RfWq5QcXszyR+HzqHIjXWKa+zHaM2nWzd/huQuuwJMAj370x4jsrZvN4F7gmQCokRoZCMcs6xPrU2E7H2cIyXXLXcrAjNlhTyf1G8nyPKtMb4WRzgzSrcWanE7F++BZV4ZZ0Y/xLZykjNvmUqPUE85NbPBcE1iwLbtmYFj5DMSYHkJrPvsHuegMEbgiI8XUT862cLd7xFbqAT686gsN5G+hwwomp2WoWEVLIgz10HqKvlTUhYJppS7X8WWzbuXjB7oEIGRwe8Oi5WMK3MyJ0PIHVjxLeEjNlnTMIkTsfECN+oNeW41P3/FphbbTh8Nq5OzsOUDQLoRA0ADRypuSSyww2yx+z/AMtp7zzmukiT563G9wgepcU04dZYt7h6D/f7hUb3lQpbEyRC6cpksQObNJ8zNWrQjTpp6Ryrz+ptdk3L8wdOqHJHBocFwnfYm2nIHO3ouw95r1AUqdhOHZUa+w1uez/SNvxPvprrt8Pp8nVl9Xuc/Uz5p47BRRRW4zhRRRQB59234c9t81rwq5nMAPCwIPumPvpXbDa59C/hM9SBrv1k16/xLBLetsjc9j0PI15pjcI1p2RhBU/Hoa8/xCl1T5o9H9ex0tNYpRw+piXrVu6rWnE2rq+/TmP5lMH3Clngt1sNdOAxDAEGbNyNGVthoQcpjadxBkSC33LMN0UnXybk3oefmfMkZ3aPgq4lO7c5biy1m7zHUHnHVdwfnHTX8j39F/J9/uSur5unU3cHjVaU1ldJbQtAUkjrGYSY0Jjeask157wbjD5/3bEfR4hPCrH6wMHQ7EwoysQR5GnTD40FhbYjvAoLAba7x+tiK6cjGXDXJWujQtQGclNKz4KNqSFO/l/N+B9a1QKjv4fMKYjzrtwt+1dzG43d5SUy+EAGM4GWBMgT1GX3GC47fW5h8O4AIZFctqzKxEazr4Tv5TO9N2PwQe2bVxc9vkPrL5qfw8420pdw3Z7u76OrKyAMPEuVlkEK0QVcgkHQjbapeZNYkshvHdFnAYtsZattcIBa2SUWTJzXLYjXQeHcnTXzNLP8AZGITGpYts6kklbgYyqg+Ik8oEjzkDnW+OEXLbWBZuIDaFwG4VYyHbMECiMwBzGSw1c8qY8JYJYsFVSwAJAAMDYadPMmqYp12Pl9F+BbKSnBJ9UWHSWyAkxoxn5enXzpk4ZbyoFqpwzh+UbVqW0ir4RfUpkz6ahdaskVGyzTkhIqsKhvXAsdSYA6k/qfdU2LvBBqRJ0VZALGCQq5iASYNI/antZ3KZMq3L12DbtQSVmCM6kbqfedDpySGZvbHjjKe6t64m8IgQciEDWZMHTaY8OaAa1OzPAxhLIQ/xDrdPOTsnr16bcjMHZXs82HJxGIOfFXPFJ1yA6z69B6cgK3d65ms1XN+nDp3NdFOPOZWfDknMIB/CPl/vV/g/DGvXVtiddXPlz9K4HkJPIdaf+y3CO4t5m9t9T5dBVWjod08PoupO+3kj6zZsWgihRoAIFd0UV6Y5QUUUUAFFFFABWJ2m4N36Zk/iLt5jpW3RVdtUbIuMuhKMnF5R5DeQ6gjyIP4zWZjpC7nKNm3KHlPUcvT416b2n7Pd6Dctjxjcfa/3pFdNwRrzB+6vNX0z008Pp9TrVWqxZQr8V4ZbxihLn0d5ZyOPvH2l8vXY1kYfi1zDMLGNEbZby65lB2zbkdefWmbH8PIEoCy75QYZT1Q/h/xVV7qXLZTEKLtr7cQRy8S7o3mK06fUOK23j28V7PsQtpUt+jNTC8X0BaChnxKZAEhUB+0WJ5a+VbFlwwDKQQYII1mdfurzi7wPE4SXwjd9ZOptHePLrpzEHyq5wTtTae4odmw7Zybitsxy5QubkBoMpG3mBW+DjNZg8/nYxyUovEh/tNIkGQdiDIqdRS/hnVXDgMqks30bSreIwpG2ZsykQdSxHLW/gcdcLAM1lxMEqSjbA+w0gkZl2P1h6VNRI5NFsODUFzAV9scR2z2bqHplkc/rAwduXlU1jilljGYgwWgqw0AJnaNgaOTIcxFY4ZJ5Vq4LhwG9VcLxewdnnWNFfmY6VfTiIkhbd1iGy+FNNDBMztP3VJQwJyyXu7AGgqBlqK/jLmyi2khSC7SxnJI7tdQQXC89SOomhcK3HFu67FkBZvCUtkgK3s84F1dD79QangiaVp1bYgwYMVA2MSWGaMpCtOgk7ATv67fA0h8c7WYe1b7t2VmZcrWrGsGGAGcyJBKENvKbQYFW3wjH8RAfEH9xwkKIM97cVZKrB8TbmM2mswZqFkoxWW8Eopvoddo+1RuXDhcEv7zeZjrlBVJ01OzZZIGwEjc1L2d7LjCsb2IYXsW2rMTK25339pv15Vt8NwFjBp3eFQoD7TnW4/mW5D8+QoJrj6jWua5YbL5s21UY3kfHafxJ39TQNK+xFMnZrs+bhF26PBuqnn5nyrNTTK6XLEtnNQWWT9kuBkkX7g/oB++nCvgEV9r09FEaYcsTlWWOcssKKKKuIBRRRQAUUUUAFFFFABWDx/s6t8F0hbnybyNb1FV21RsjyyWUSjNxeUeT4rCtbYo6kEfqazsVw4McynK/wBoc/Jhswr13iPDbd9crrPQjcehpL4t2Zu2ZZB3ieXtD1X8q4Oo4fZS+avdfM6NWpjPaWzFC2i29GBtH7S/w/eNlHkY6Amo+J8EtYgfTWVudLlvRhzmBr99axquuGCmU8HpsfPLtPnvWONrTz0Ze45WBUXslfsmcFiyP+3d0920H4VKnEuJYbW7g+8Gxe1zGn2J6DlypuF0/WAb3fnt8alt3ANiy+hI/wBq1Q4hYvSSf56iiWmi+mwkYftxYt6Pav2SFRBIGgTPA0Kk+0On8NelaPD/ANoGGUy2JusM9xoZG2YeFN+R15DXbo2G8T7WV/60RvwqJkQ72MOfW1+VaFxKPjF/H+Cp6V9zDxX7SMKUAGIcGW1FsjQoygRPJiD7qq3/ANoti43gXEX/ABOQgUQVcAG2dZK/MZumlNVvul9nD4cf+IfjVi1xR09gIg/ktqv4U/8AsoeEX+e4X/Gl3FLCcW4lfUJheHOAM30mIJnxEMSc+UbqCI2IERFdXex+Mv68Rx4tr/7NjxHTlpCj3zTRiOKXG3cn3/lVUvVNnEpP0VgsjpV4sg4RwjCYPXDWBn/92743906L7quYjEsxliSep1Pu5CoRX3LWCds7HmTyaIwjHocmukQkwBJ6Vp8M4FcvagZV+0aceE8Et2BIEt9o/h0rVp9DZdu9l3KrNRGHrZj8A7MxFy8Ndwv501gRX2ivQU0QpjyxRzp2Sm8sKKKKuIBRRRQAUUUUAFFFFABRRRQAUUUUAFFFFAGXxPgFi/qyw32l0Pv+175pZxvY66utthcHQ+FvyPyp6orNdpKrfSW/cthdOHRnlWIwFy2Ye26+6R/mEiq4FeuMs71TxHCbL+1bU+6PmK50+E/+JfE0x1ndHmASugKfrnZbDnZSPQn86rN2OtcncfCsz4XeumPiWLVVsSitc5adx2Pt/bf5VYtdlbA3BPqT+dEeGXvrj4jeqrEHLU9nCu2iqT7jXodjglhNra+/X76vJbC7AD0FaIcJl++XwKpaxeCEjA9l7r6tCDz3pi4f2dtW9SM56n8q2KK306GmvdLL9ZnnfOXifAIr7RRWwpCiiigAooooAKKKKACiiigAooooAKKKKACiiigAooooAKKKKACiiigAooooAKKKKACiiigAooooAKKKKACiiigAooooAKKKKACiiigD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5" name="AutoShape 4" descr="data:image/jpeg;base64,/9j/4AAQSkZJRgABAQAAAQABAAD/2wCEAAkGBxQSEhUTExQWFRUXGBUYFxcXFxccGxodFxwYFxgWHBYYHSggGBwlHBgcITEhJSkrLi4uFx8zODMsNygtLisBCgoKDg0OGxAQGiwkHyYuLCw0LzQsLCwsLCwsLCw0LCwvLCwsLCwsLCwsLCwsLCwsLCwsNCwsLCwsLCwsLCwsLP/AABEIAOEA4QMBIgACEQEDEQH/xAAbAAACAwEBAQAAAAAAAAAAAAAABgMEBQIHAf/EAEUQAAIBAgQDBQQHBQcDBAMAAAECEQADBBIhMQVBUQYTImFxMoGRoSNCUrHB0fAHFDNichVDgpKi4fEkY4NEU7LSFzST/8QAGgEAAgMBAQAAAAAAAAAAAAAAAAECAwQFBv/EADMRAAICAQIEAQsEAgMAAAAAAAABAgMRBCEFEjFRQRMiMmFxgZGhsdHwI0Lh8TPBFBVS/9oADAMBAAIRAxEAPwD3GiiigAooooAKKKKACiiuXcDejOAOq+Fo3rNxXFlXQHWsq9xRjtpWK3X1Q2W7Lo0SkMT4kCqt3iijmPv+6l1rxbck0LYY7KT7qwz4lZL0EXLTxXVmrc44ORPwH41Wu8fI1kgf4f8A61UbBtzgepH51Ux2ALIVzoJ57/hWaWr1D6vHyLI1Vmhd7RMr5MxmAfqc/wDDUi9o2G8/6fypXw/DIuki6pGmhJmeu1XWsHkVPvFVrWXrfmZY6a+wx2u0y8xV6xxu03OPX8xpSU9sjkahmrYcTuj13IPTQfQ9Kt3VbUEH0ruvN7OMdDKsRW3ge07CBcGYdef5V0KeKVy2msfQzz0sl03G2iqmC4jbujwsJ6c/hVuujGSkspmdprZhRRRUhBRRRQAUUUUAFFFFABRRRQAUUUUAFFfGaNTWDxTjG6p8f1vVF+ohTHMicK3N4RoY7iaoPOl/F8SZ+cCqL3STqZNWLVgT4tT9kb+88q4V+rsufZG6FMYEdtGbYTVm1huROY9F/Paur2KS2IYyfsLsP6j+dJ3HP2gW0bubea7c2FnDjMf8TDb7/KqYV8zxFZZNvx6IeM6p7RRPm3wqC/xa0v2m9SAPnSJheGcWxep7rh9s/a+ku/Db4wa2MN+y7Ct4sVexGLbf6S6VSfJEiB763Q0lmPOaXz/godkfb8v5Jsb26wtswbuHU9C4Y/AVjXv2oYQGP3hP8Nlz88pptw/Y/AWv4eDsDzNsMfi0mrgwNtdFtWx6Ig/CrFooeMn8kLyz8EhB/wDyjhD/AOpHvsP/APSrVnt1hbn/AKjDn+oZP/lFNWIwVs720Pqi/lWPjezGDue3hbJ8+7UH4gA0S0Fb8ZfL7Ar5dkc2uI23EqAZ527gPv8AOvpvg6ZgfJxB+NLmO/ZxhCc1oXLDcjbc6e5pj5VSu8I4lhx9FiExSD+7vr4o/rmSf8VZ58Of7ZfHYtWoXihuZxzBHzH519n3ikzD9sBbbu8VbuYV+jgvaPo4EiesEedMVjFqwBUgZhKlWBRvNWGhrFZp51+ki6M4y6M1LdwqZUweopj4T2l2W9/mH4j8RSml/rp5/rappqVGospeYsVlcZ9T023cDAEGQeYrqkHhPF3sHqnNfxHQ07YLGLdUOhkH5eRHKvQ6bVwvW3Xsc62pwfqLFFFFaioKKKKACiiigAooooAK+ExX2sTjmPgZFPrVV90aoOTJQg5PCKvGuKySiHTmaxBJMCuspJgbmo3YQQD4B7TdfzE7DnudBXmrbZWycpHThFRWES2boE5dABq5293Qee55Vk9oO1VrCpqSM3shRNy4eiruP99SKye0faFkZcPYTvMQ/wDCsjXL/wB24f1tpG41uyfY8WG/ecS3f4tt3Oq2/wCW2OUdau0+ldnnS2j9fzuQssUdl1MfB9ncbxHxYpmweGO1hP4zg/bb6s9PPUc6deC8Aw+DTJhrS2xzI1Y/1OdTWnvRXXrjGC5YrCMkm5PLOVq3baqkVYsGmxEjmqz1aNVrgpAVLtV7hqZnDajaSP8AKSD8waguU2BXeq9xRU9w1A5/X41EZRx2BS6pW4iup5MJ/wCKSeI9kLljM+BuFQdWsOSUb06Hz386f2NQus0AefcE7WsrdxiVKONMrb+48/1vTnhsTIBU5lP691Ue0PZ21iky3BDD2XHtL7+nlSdgMfe4fe7jE+JG9i59Vh5+dYr9HGS5q+vY013+E/iemK4O1XuF8Raw+Zdj7S9f96xMHiA4zLrP6g+f69bqtNcuMpVy5o7NGiUU1hnpWDxS3UDoZB/UetT0hcC4qbD6+wfa8v5vzp7RwQCNQa9LpNSr4Z8fE5ltTg/UdUUUVqKgooooAKKK+E0AVsfiMimlbEMSZ3JrX4hczHyFUAoUFzvsvr1/XlXC1lnlZ4XRG2mPKslHECBk5n2j8yCeSgat8PVQ7UceNvJZsKbl+4Ysp1J0N5+g8uQAA6jY7V8TTCWWZyToCwG5n2LQ82ME/wC1RdgezboGxuKE4m+JAP8AdWzqtsdNN/8AmoafT+Ulv6K+b7fcnOzlW3Vk/ZDsuuDUu573E3Nbt07k/ZXoo/CmQaVIUqk2OtwpLAZiAJ01JyhT9k5vDBjXTfSutgyZLitXD4tFLZjlywTPQgtm9IDf5W6VwdQRJEjcbjz9awLlg2wr33FpRdUqzMuhbxZWkwVLZ0AEaXmgCASsDGg61k3eI/8AUd0R7PdOhg82yXZPIBXXp7R3rjAY5Ut27Vi1ddUC2lZxkUZF0zG7DkED2lVpkda5vHEXRlmzaLJdWArXCCPDAuEoN5Ps8qeBGp2fv33tzfXK0WjEeyxtobiab5bmbXzjlUXaG3cKDuhmdSWUZ2UFgrZA2UiULEAg6QZ5VQOPQg5sa0m2rqmewpk5iQAiBjpl0k71xiEsySHxTDOsZXxrCIWfYMETNGAI+7vd8pU/Rd42YTplH70G9Tna0fcOhq7jHIViokgEgdSBoPeaxrdmzOv74BN3c49Rq8qd+n31Uu4m0q//ALL2yEHt3WnOfK/MkEbedDQBbxlxchcksJVmYQADBL5YED6K5HmRyIrQwl5nto7rkZlVmX7JIBK+4mKoKtyWZL4uSyJNxEaQIbe1kGmZvhXRxt0e1azDMQDbcE6bko+XKNI0LfOosZNicWqsFYkEgmcrRCyT4gMoMAmJnSu1MgGCJ5Hl5Gso4lLj+FjncABHBWFTxGEYAlWbKCRMgjkBVnhdh0BDtm9kCdzCgMzRpmZsx05FRyqOBl1qy+NcIt4m2bdwSDseYPIg8jWhdvqpAJgmSB6FQT6Syj3iulcGY6ke8aH56e40LuAg8Dxr4O9+54g6/wBxc2FxeVsn7X2Sefh5gh0sYjMJH6/X63rP7U8CXFWSh0cao3NWG3upe7GcWc5rF7+LbMMD+tQR93mKxazTqS8pHr4/c00WftfuHlWpr7I8U/uWO2qenNfd93pShbfbof1+vQ1Ol0owZdCDI9RyrBprnTYpLoXWwU44PUaKq8MxovW1uLzHwPMVar1MZKSyjlNYeAooopiCq2NuwtWayOJXvFHSs+qt8nW2TrjzSKjCSB1rPxOKGZn+pbGnnrCD/E0n0EVZxN7KjHmfCPfufhNKXbjiv7thSF9uAwHW5c8NpY8hB9xrhrPRdfzH3NyXczeDYM8U4kWfxYbCNmbpcvn78u3uNepuk1h9guBDBYK1a3cjPcJ3LPqZqocbfvhO5ZlIzDx+F1dIbJdtkhWIEq6c1Zbls9O1VUoQUV4GOc+Z5NnH2mKsF0JGmpHzGo9RtNKF3DKAGxBuKJuWszCDdJgyLY1JYoCsANntSJFzVpx/E/EbdkB3DKrsZ7u0WgjvCN2giEGpzLOUENWLdsqHIIbEYkjK+oBQEgrcUnw4e3IBEatlHtuhBsSI5PrYi9dML9AhLLnYBrsiYi2ZW3O4LZuQKiazjdsiXQG6+Uq14sCLbK2pF+4cqgMCSqnTKvhFWUwbYlQ7MtxXVToCLB8Mq4tzN/2hq5ynLspFT4HAsLjF0kKT3bsVJA8UBANFUC4yjQGBBzaVFoZBavXrzlS2SRbcraA0IYCe+vjxg5dha/uyJEivl/hYD21uqr52zMrd5fg+CYN05FElgYVdHECd9u3g1z94ZzepgaQTG0kae4VdBqOR4KKcMZbWW3cuFgUIhltg5TanS0EGvdyRt9I42MCd+GqtvQEvlEZ7t1xmCoBLMxJE2113ME7sZtWXg1R4zhgLlu/FwsCFhFzTAcqWHQZnAMiM566AFDDcOATLcAzajws+0RvMzqaoDBN3jkl1U+zluueb/VJME5yT6L0EfcPgE8CKt1BbVcpIgHKyHXqc1saRsfhdvPSkxoWeJYMd6AB4uTvaUwSHiHTI27LMHZI0JMxYi1cteyzAAMFAYXPaJ+rchydE2fdjsBNb916qYnDLcEMJ958um+w36VDI8GTdvZsy3LYdYVRkBbKo3Y2WAdT0ChvZUzU2HzRmsXA6liAjksvh9rx6uhn+oDwjKKuYywSoyqpI2zco1Ee8DptWf/ZxCBpbMFCklwLogKoHfbPsTluAgs+6gCmhBcdLty3mBS7PgDRqFDgujahhDFoGs92SBVnhy3QSH0UDT1J0UDkqKAs7sSx2iqJxasGW7lZNmcCBbVCR4kJlPEjRcEr4SZGUCrSXntR7Vy0ZI+tcRRzPO4v+vUe1qQ2mBpMJpE7cYM2LtvHWxOUhbwH1lPXr0+HSmbGXWZrdxGU29CCHMMNGJ00MgRJ0CljvpUTOmItOjZiGWWzCNHnKQp1QQJAMGIJ1NJLA8k2CvhhAMghWRuqsA6t71IJ8wRWjbaRXmnZTiNyxf/drjSLZNtZ5DMzp7pLfEV6NZbXyIkfr4fOuJqqfJWNeD3N9U+eORn7FY7K72SdG8S+v1hTnXl1jEd1cS6PqsCfTY/KvT7bSAetdbhtvNXyvw+hi1UMSz3OqKKK6RmOXMA0rYnESxPnTBxS7ltMfKk1rtcfilm8Y+816aPVneMuhnVCdBGb3+J/9ApHxdw43imGtN7KlsTcHLmtsfAH41u4nEEyw5q5H/kKqv+lmFYfYM58djb41ykWUnogyx5CVPxqnSR5rc9v6Rba8Q9p6wt6sPH31vPcFrwKGVcRiUjOCkwiHqp0Z9QkkanMUz8ZxI3D3K500Bu65bgUz4bUe0xgyyHRQYOYrVf8Aehcy27X8JYtBrZCm7GhsjYBE1Lspnwsq6lgOwkYi73/h7qwAiDNbd0XMLxkKe5QzLBnHeXnlULMGzwStvgOEsukxIBB7sksA0hgzkk99c0Ul2LeJJUiueBXYBzLFxYVtPAu5Fu3Cr4FBgeEEqEJk1rW7gUQBGpOnUkkn4maYjnC8OVMxBJLGTJ9YHuGnurH4hxfurl9DbJazZGIHiA7xPEGyzzUrBB+0vWt9L4qhxbg/e38PeVsptG4H/ntuJNv/APoltv8ACeuoBk4jjYWw2ICZra4f94kNusFoEjUlVMctOVdN2gVLlpLqlFuhctyQUDtOW0x+qxgwToYjeBXDdlXTAYjC22VjcXEJazSFRLmcWkJAJhFYDbrUrcLLKbd+3ba01lLbjMzSVzSIKjw6yGmZGwqDiiSZNj+Lm1H0czftWBD87uWGPh0AzCRvoffes8VDXmw7rkuhBcGsq6E5SytoTlbRgQCMy8iDS4vBL4tJbF0Xe7xNq6rXSQ3d28sIzKpzOMsZtJ0J1mtvB8NY4hsTcYZha7m2iyQqlg7sWIGZmKpyEBecmlsMqcW4mEvW7MDPdW4y5myiLeQEAwSWlxAA2DHSNcLGcaZWZTagrY79gXAI1IKbRmEHWY8xWv2iwAveF7dq7bgylwbNyYGDGkj3jXqt4fgpV07xluquHWySwJLENmLQZ05QSffUHgZ3h+M96XyJOQ2xq0Fs6LeGUEb5W2JGx9a7s8SLNcUIPo7otnx6t4VuEqMusK0xP1TVY8IcXL11RaLu6tbZpPdlbQszAGukmJG8edfbfC2W5duAWy73e8RzMoDbW0eWuikxMeLyowg3Jv7Ybu71zuvDZe4rBXliLe7KuUA6axPKrpC3EB9pGAYETqDqCCPcazRw+4Ld62HVe+uXGzCSVW5uApABaJgzAJmDEG/bQIioghUUKo6BQAB8BQ8ARNh0t2x7RybESWHkCOUaek1k4e4yiUWUaPCIAcAH2JP0LEDMUPgOYQQzMa2pqPFWjkOVFbnlOx1n4z+dJMeDLttvetwwIPe29gBzUZoyXZ3BiYOaPCRewmQrmtjRiWJgyTs2adcwiCDqIjSKz7Vm4gW5EkxCsxGcg5VRix/igZcrkkuZkLCkWLTAfT25ZGP0oggsdFlbe4uLGUruYy6sBDaEJPbbDdzjLV5f7wZT/UpBX55fhT7hn8Kk6ER8/wBGl39pWFLYTvMuVrbqw11A2189eVMli4LiI42u2rT/AOZRp99c/iC8yMvajVpnu0W7moivQOyuK7zDWyTJAyn1GleeWmkA+VN3YG94LifZaf8AN/xVfDJ8t2O6Hqo5hnsNlFFFegOcY3am7ltepj7jSbeuQDG8GKZu2zwlv+pvupTBkieo+8V57iUs349h0NMv0yjjDlYD6oyn/KXf7iKyP2Wz+7NcO9y4zH36/jWtx9gEkHUWrhPqEP4RVf8AZugHD7PUhifiav4fupP2f7I6nw95t8XwNvEWyt2RGquph0I1Dq31SIrG4FxL92Y27zBlBW0l8BVC5QAli4gANk65hm0Jc7SopkZARBAIOhB5g7iDVOxwu2qssZ1ZcpD+LwiYQk6sokxmJia6ZkNO5jAoljA0Hx091djFg6g0sXbbYQHRruF5jVrlgeXO5aHT2l5SNuBhbkB8O6XrbDMoa46TPMXrUhxHMoT1Y0ANA4iOQY+YGnxOh901pYbF6SDI/Wnl6V5m+LuWsvfXLdoaDJcvlZA5BmeCYHtZQDWlhsYoDMlwyYaVYsrSNIUEh9FjSfI1JgOr9oEDBFGdiWAhl3XcbzO41AEjUirFjELiASjZSIkEKdwGEwdQQRseuumnnHDrbXDdXw5QdRcm4pysM30JaFYKAuY7HoABWjwTjYDP3OR2fKURfo1CksVBkkDQgkqCTmkLrFAhpv8AeHS3CkEh2IkLEbLIkkGROg5zsZ8Kjja4WPRwkf6FBHz9DVTAYp7dvK3jfxFmIIBdtSYkkLJ0EmBAkxVTFcRujSyArGJN828qgmM6raOZ4JnKcsxGYVFoeSDiOIuXpNt+6QFlJCguWUlHVc0qoVgVkhpIOwgmhhsK6+1ee5/Wtr5d2i/OanxWHa0RatEupzOznLmmQ1x+SEu7FzsASxgiADA4a4ZLMWUxlLd3m5zrbhcu0c9/Kq3Fsnkzbl12LubhtWkLABFVnfJKsTmVoGYEBVEmJnUAUv7def4Xh6l1DgSBLKBlXeZzDoJMga3FrGS3cXItwOtyEzICSQSRDEBlJkzMiToeVPIGtOS7BbeYJKpluKyh1yhR4gF8MCJEgyNTJQFkvYMd4oYSAROogjyI5EV9znlauuPtAIB6w7BiPMA1QslTZyXJD6rkLMieIkTmt5xlJkAGY2jQ1Xfg1u40MllHiZtANPU5u6LKddnEfOGqxcxu2gCJG3oRtvodq+W76sYU5tCZGo3j2tv+D0qlhOAWgBmW2CP5c5nqC3hB9FjpWsllF2Pv5n1NR5B5MniOJZWABCIBnZyRJC7qAdFECWdtAIiSdOuHW0Ja4NWYydGAGgGitEEiPFEtpygDTuYdDO2sax01HrBrNwGBa3dbX6MlmJZpknQQNSxOhZ3OmUKoA2fLsGSj2wsZ8JfX/tsfhr+FZ/Y3El8FhSeSOg9EZkH686ZePtb/AHe6I1Nt/uNK/wCz/EL/AGbYSPGLl3WORcaVi1sP0X7fuX6d+eMFnn6n7zTH2FeL1xeoB+E0t2Tv61udim/6sj/tmuboni+L9ZqvWa2eg0UUV6g5Iudtbc20PRj8xSlZtgsoOxZZ+IJp37VpOHJ6EfeKRx8K89xLbUZ9SOjpt6yHtLhU7oFT4mtXZH+FlB+Aj3Vx+zO7a/s3Dzq0MD/mb8Klx9n2T1LJ7tR+NL37L3jDPaO9q66/d+Rq/h0/S9xDUrZe89Aa6nIVGb69Krk18rpc7MuCz+8j7NYL2WsO13DKIYk3LEgKxO7250tXD7lbnB8Q0maoLl4ClzsfKTYfiS30MQRMMpWGVhurKdVYf71nYvhSmSrspO8+IHSNS3jA0GisuoFYvHry97mS8bN4oAMqsQwGYgOF9pR8RyOpBk4JxgXSbZZ+9MsysSYjKJUwAUJ2IA56AggNyeMiwRXXuWRkcOQB4WtLmMAkwrqM6EZiYMDUgFqs4TCi6IupNrNmy3JJZoiWWdRqTL+Ig5WGgrQNid6+XsStpCzGFEaxtJAHzIqDm2Swgsd5ZMKWe0dlJLPb/pLaun8pkjlIgLHjMAl8EANnYyGbP4GAAW6A+gZYBEDWPM1xhodXtreuFgApedVhnWRM6yCJ1kATNaPD+HkMG7y4YjQtIMALqPOJ9SaXNuGDe4jYBS2Tb7xBJKjcERlcCQZAnYz4qoYPDm54LNlsPbBYl7hBcljmJS3LEyWY5rhEH6rCt5PY9KzOK+G25zFBHtLuNoI1/wBqsUsEWjP4v2bJANvUjNMkyZETmJ9oGNTykc6xl4JdllCugzA+IqQwPiPiElvESPFvGwGWtLB3Ld9iLeLxHizEQ50yZdRm5HMDqCDPSaZcJYCoFLlyJ8TbmSTr1jb3VMiKCcHyghiWka6AA6RP2hPPX5VaXwzAA9BTHcwoNJWItWip+nxQ8e4zbhYIB18POBppOm5XKPJc70zUhuV8vcGzOWz3BIUZQ0AQQ0gciYgnpNfUweQRLN5sZPxqtrBLJz31He1y1uo2FRYyjx/Exh7p/kf7jWD2Bug4CwvMPdPxca/6T8Kl7a4sLhb0ETliByzGP16VF2LtZbFodEE+9S/33Ky6z/A/aXUf5BjwpkH1P3x+FMHYgf8AVseiR8Z/KsDB6rPWT8ST+NNH7P0m7fbpkHyP51z9FHOoj+dDTqHitjxRRRXpjlFTi1rPZuL/ACn5aivNwa9SImvM+J4fu7rp0Y/PUffXF4tD0Z+426SXVHGLE2zG4yt+f3UgYVhaxWPsMJW6ovopBIY6XIKj2lJJBGxAIOlM3FcSwzZd1QXF88hOcf5SB/jpX7Vt3V7C4xdp7pz1Htp8i3wqjQy5bF6/7Lb1mHsHfgWLRrCG2AFObwgQFMkMqrAhQZgf81ca/wBKXOEXsjG2isULSGZp1dQ8hY/hyYmfaJrcArqSe5kQPcqE61P3VdFYpYAxuIM4uALes2xlELcjNmJaGmdV20j6p1E6Rvg7l6Iv2iUMq1uMySSVIcfywDIIaDIgwNW/hkYyyqSNiQJETseW5+JrrD2EScqhZ1MACd9+u5+NSUuwsFPDYtlYWr5GdpyXAIS5zgfZcD6h6EgnWPvEbpUAh1t76tEbGN/OPnVrF21uKUcBlO4Plr8QYNZOIU2tL/0lmdLjCSgOkXeq6/xOh8XNjBsZocOusz3Fa4jZY8KxK6vv6gAf4TW/hFrDw6Ih8KjM2sKBJ3Mk+8n3mucR2ptWiQXSR9USxHqRpQmA94PaqePJCNDhGjRmEgHlIO4mlDC/tDshlXOgkwMyuJPTMJA9TTHY4ml2AQBMQDBB5iDsfvqxNCaMa5j3G+MsarI0UDxKSrc55NO0etWX4i3e5UxNsSVAtkAtMAleo67aTyrUucOsgfwrQH9C/l0quuCs6Mtu39oMFXzhgQPPfzqSkkLBb/tRLaqt64oYKCxJiep25wfhWU+JfJJxa+3Abu1iVEFG06ieRmYIBAFy9aQmWVWMRJUHTeJPKuraLEZVjplEfD3fIVNSRHBbdBVW5aqwbk1GTSApXLNVrtnQ1puKp4xQVIJI0nSJ09fdUWh5PLv2gElbdnKqNeuiQDO2mYxpMnX03Nb/AA22UtExByyP8ZlR7gAKXMX/ANZxUKCSlkBJ031LmBp7Oc6AezTgdSP5mLe4bfctc7iE0oxh7zXpY7uRcsrCgdB91On7PLMWGc/XdiPQaCkm+YU/L1O3zr1HgWD7nD27f2VAPrzqvhcM2OXZEtXLEcF+iiiu8c4KTO2uEyutwbMIPqNv15U51n8dwPfWWXnuvqNqy6ynytLj4ltM+SaZ5VxEQA4+ocx/p2YRz01jqorGxXDe9sXcKf8Axk+XitGecewfQ0ydwxJAGu0efTzPlUAIjuzo6CU6mNGWPQA9ZU9a87VJpbdeq9x1JLIodkme+iFWFu9YJRs6lvDqACgImDI3B1Ou4LvgbrMpLrlIYruDmjTNA9mTOk6RSRxqcFi1xqfwbxyXwNg/2v8AFv6g9aZuE3VtwiklH1QlsxM6ztoNYGpJMdST3oWKyCkvH8ZzpQcZYZtZq5NAFdEUsiIiK4Y125qOjIzhnIBjUwYnaeVZPDrd4PB5iEUmco0kTzVdhPUDatpRXPClEC42rHUnp/KB0HSopJsM7C1iLYFzuLT5cOArX1BGYE+zatndc27bhQNIkgq3G+Fss5f4Z103WeWvLz+Pn6Jxfs6mJu94jNacaZlAMjlmWYnT3gjoKhPAyjjvSGQCRAKliNSCusD3marslOuSn1RfWq5QcXszyR+HzqHIjXWKa+zHaM2nWzd/huQuuwJMAj370x4jsrZvN4F7gmQCokRoZCMcs6xPrU2E7H2cIyXXLXcrAjNlhTyf1G8nyPKtMb4WRzgzSrcWanE7F++BZV4ZZ0Y/xLZykjNvmUqPUE85NbPBcE1iwLbtmYFj5DMSYHkJrPvsHuegMEbgiI8XUT862cLd7xFbqAT686gsN5G+hwwomp2WoWEVLIgz10HqKvlTUhYJppS7X8WWzbuXjB7oEIGRwe8Oi5WMK3MyJ0PIHVjxLeEjNlnTMIkTsfECN+oNeW41P3/FphbbTh8Nq5OzsOUDQLoRA0ADRypuSSyww2yx+z/AMtp7zzmukiT563G9wgepcU04dZYt7h6D/f7hUb3lQpbEyRC6cpksQObNJ8zNWrQjTpp6Ryrz+ptdk3L8wdOqHJHBocFwnfYm2nIHO3ouw95r1AUqdhOHZUa+w1uez/SNvxPvprrt8Pp8nVl9Xuc/Uz5p47BRRRW4zhRRRQB59234c9t81rwq5nMAPCwIPumPvpXbDa59C/hM9SBrv1k16/xLBLetsjc9j0PI15pjcI1p2RhBU/Hoa8/xCl1T5o9H9ex0tNYpRw+piXrVu6rWnE2rq+/TmP5lMH3Clngt1sNdOAxDAEGbNyNGVthoQcpjadxBkSC33LMN0UnXybk3oefmfMkZ3aPgq4lO7c5biy1m7zHUHnHVdwfnHTX8j39F/J9/uSur5unU3cHjVaU1ldJbQtAUkjrGYSY0Jjeask157wbjD5/3bEfR4hPCrH6wMHQ7EwoysQR5GnTD40FhbYjvAoLAba7x+tiK6cjGXDXJWujQtQGclNKz4KNqSFO/l/N+B9a1QKjv4fMKYjzrtwt+1dzG43d5SUy+EAGM4GWBMgT1GX3GC47fW5h8O4AIZFctqzKxEazr4Tv5TO9N2PwQe2bVxc9vkPrL5qfw8420pdw3Z7u76OrKyAMPEuVlkEK0QVcgkHQjbapeZNYkshvHdFnAYtsZattcIBa2SUWTJzXLYjXQeHcnTXzNLP8AZGITGpYts6kklbgYyqg+Ik8oEjzkDnW+OEXLbWBZuIDaFwG4VYyHbMECiMwBzGSw1c8qY8JYJYsFVSwAJAAMDYadPMmqYp12Pl9F+BbKSnBJ9UWHSWyAkxoxn5enXzpk4ZbyoFqpwzh+UbVqW0ir4RfUpkz6ahdaskVGyzTkhIqsKhvXAsdSYA6k/qfdU2LvBBqRJ0VZALGCQq5iASYNI/antZ3KZMq3L12DbtQSVmCM6kbqfedDpySGZvbHjjKe6t64m8IgQciEDWZMHTaY8OaAa1OzPAxhLIQ/xDrdPOTsnr16bcjMHZXs82HJxGIOfFXPFJ1yA6z69B6cgK3d65ms1XN+nDp3NdFOPOZWfDknMIB/CPl/vV/g/DGvXVtiddXPlz9K4HkJPIdaf+y3CO4t5m9t9T5dBVWjod08PoupO+3kj6zZsWgihRoAIFd0UV6Y5QUUUUAFFFFABWJ2m4N36Zk/iLt5jpW3RVdtUbIuMuhKMnF5R5DeQ6gjyIP4zWZjpC7nKNm3KHlPUcvT416b2n7Pd6Dctjxjcfa/3pFdNwRrzB+6vNX0z008Pp9TrVWqxZQr8V4ZbxihLn0d5ZyOPvH2l8vXY1kYfi1zDMLGNEbZby65lB2zbkdefWmbH8PIEoCy75QYZT1Q/h/xVV7qXLZTEKLtr7cQRy8S7o3mK06fUOK23j28V7PsQtpUt+jNTC8X0BaChnxKZAEhUB+0WJ5a+VbFlwwDKQQYII1mdfurzi7wPE4SXwjd9ZOptHePLrpzEHyq5wTtTae4odmw7Zybitsxy5QubkBoMpG3mBW+DjNZg8/nYxyUovEh/tNIkGQdiDIqdRS/hnVXDgMqks30bSreIwpG2ZsykQdSxHLW/gcdcLAM1lxMEqSjbA+w0gkZl2P1h6VNRI5NFsODUFzAV9scR2z2bqHplkc/rAwduXlU1jilljGYgwWgqw0AJnaNgaOTIcxFY4ZJ5Vq4LhwG9VcLxewdnnWNFfmY6VfTiIkhbd1iGy+FNNDBMztP3VJQwJyyXu7AGgqBlqK/jLmyi2khSC7SxnJI7tdQQXC89SOomhcK3HFu67FkBZvCUtkgK3s84F1dD79QangiaVp1bYgwYMVA2MSWGaMpCtOgk7ATv67fA0h8c7WYe1b7t2VmZcrWrGsGGAGcyJBKENvKbQYFW3wjH8RAfEH9xwkKIM97cVZKrB8TbmM2mswZqFkoxWW8Eopvoddo+1RuXDhcEv7zeZjrlBVJ01OzZZIGwEjc1L2d7LjCsb2IYXsW2rMTK25339pv15Vt8NwFjBp3eFQoD7TnW4/mW5D8+QoJrj6jWua5YbL5s21UY3kfHafxJ39TQNK+xFMnZrs+bhF26PBuqnn5nyrNTTK6XLEtnNQWWT9kuBkkX7g/oB++nCvgEV9r09FEaYcsTlWWOcssKKKKuIBRRRQAUUUUAFFFFABWDx/s6t8F0hbnybyNb1FV21RsjyyWUSjNxeUeT4rCtbYo6kEfqazsVw4McynK/wBoc/Jhswr13iPDbd9crrPQjcehpL4t2Zu2ZZB3ieXtD1X8q4Oo4fZS+avdfM6NWpjPaWzFC2i29GBtH7S/w/eNlHkY6Amo+J8EtYgfTWVudLlvRhzmBr99axquuGCmU8HpsfPLtPnvWONrTz0Ze45WBUXslfsmcFiyP+3d0920H4VKnEuJYbW7g+8Gxe1zGn2J6DlypuF0/WAb3fnt8alt3ANiy+hI/wBq1Q4hYvSSf56iiWmi+mwkYftxYt6Pav2SFRBIGgTPA0Kk+0On8NelaPD/ANoGGUy2JusM9xoZG2YeFN+R15DXbo2G8T7WV/60RvwqJkQ72MOfW1+VaFxKPjF/H+Cp6V9zDxX7SMKUAGIcGW1FsjQoygRPJiD7qq3/ANoti43gXEX/ABOQgUQVcAG2dZK/MZumlNVvul9nD4cf+IfjVi1xR09gIg/ktqv4U/8AsoeEX+e4X/Gl3FLCcW4lfUJheHOAM30mIJnxEMSc+UbqCI2IERFdXex+Mv68Rx4tr/7NjxHTlpCj3zTRiOKXG3cn3/lVUvVNnEpP0VgsjpV4sg4RwjCYPXDWBn/92743906L7quYjEsxliSep1Pu5CoRX3LWCds7HmTyaIwjHocmukQkwBJ6Vp8M4FcvagZV+0aceE8Et2BIEt9o/h0rVp9DZdu9l3KrNRGHrZj8A7MxFy8Ndwv501gRX2ivQU0QpjyxRzp2Sm8sKKKKuIBRRRQAUUUUAFFFFABRRRQAUUUUAFFFFAGXxPgFi/qyw32l0Pv+175pZxvY66utthcHQ+FvyPyp6orNdpKrfSW/cthdOHRnlWIwFy2Ye26+6R/mEiq4FeuMs71TxHCbL+1bU+6PmK50+E/+JfE0x1ndHmASugKfrnZbDnZSPQn86rN2OtcncfCsz4XeumPiWLVVsSitc5adx2Pt/bf5VYtdlbA3BPqT+dEeGXvrj4jeqrEHLU9nCu2iqT7jXodjglhNra+/X76vJbC7AD0FaIcJl++XwKpaxeCEjA9l7r6tCDz3pi4f2dtW9SM56n8q2KK306GmvdLL9ZnnfOXifAIr7RRWwpCiiigAooooAKKKKACiiigAooooAKKKKACiiigAooooAKKKKACiiigAooooAKKKKACiiigAooooAKKKKACiiigAooooAKKKKACiiigD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268760"/>
            <a:ext cx="5666402" cy="424980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31640" y="5394533"/>
            <a:ext cx="61704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FFFF00"/>
                </a:solidFill>
              </a:rPr>
              <a:t>Назовите величину скорости, которую необходимо развить, чтобы </a:t>
            </a:r>
          </a:p>
          <a:p>
            <a:pPr algn="ctr"/>
            <a:r>
              <a:rPr lang="ru-RU" sz="2800" dirty="0" smtClean="0">
                <a:solidFill>
                  <a:srgbClr val="FFFF00"/>
                </a:solidFill>
              </a:rPr>
              <a:t>тело могло таким образом двигаться.</a:t>
            </a:r>
            <a:endParaRPr lang="ru-RU" sz="28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400" dirty="0">
                <a:solidFill>
                  <a:srgbClr val="FFFF00"/>
                </a:solidFill>
              </a:rPr>
              <a:t>Величина - </a:t>
            </a:r>
            <a:r>
              <a:rPr lang="ru-RU" sz="4400" dirty="0" smtClean="0">
                <a:solidFill>
                  <a:srgbClr val="FFFF00"/>
                </a:solidFill>
              </a:rPr>
              <a:t>400</a:t>
            </a:r>
            <a:endParaRPr lang="ru-RU" dirty="0"/>
          </a:p>
        </p:txBody>
      </p:sp>
      <p:sp>
        <p:nvSpPr>
          <p:cNvPr id="4" name="Стрелка вправо 3">
            <a:hlinkClick r:id="rId2" action="ppaction://hlinksldjump"/>
          </p:cNvPr>
          <p:cNvSpPr/>
          <p:nvPr/>
        </p:nvSpPr>
        <p:spPr>
          <a:xfrm>
            <a:off x="7596336" y="5857892"/>
            <a:ext cx="1000132" cy="6429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1187624" y="4170183"/>
            <a:ext cx="60486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FFFF00"/>
                </a:solidFill>
              </a:rPr>
              <a:t>Данная величина изменяется при понижении и </a:t>
            </a:r>
          </a:p>
          <a:p>
            <a:pPr algn="ctr"/>
            <a:r>
              <a:rPr lang="ru-RU" sz="3600" dirty="0" smtClean="0">
                <a:solidFill>
                  <a:srgbClr val="FFFF00"/>
                </a:solidFill>
              </a:rPr>
              <a:t>повышении  температуры.</a:t>
            </a:r>
          </a:p>
          <a:p>
            <a:pPr algn="ctr"/>
            <a:r>
              <a:rPr lang="ru-RU" sz="3600" dirty="0" smtClean="0">
                <a:solidFill>
                  <a:srgbClr val="FFFF00"/>
                </a:solidFill>
              </a:rPr>
              <a:t> О чем речь?</a:t>
            </a:r>
            <a:endParaRPr lang="ru-RU" sz="3600" dirty="0">
              <a:solidFill>
                <a:srgbClr val="FFFF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0" b="16546"/>
          <a:stretch/>
        </p:blipFill>
        <p:spPr>
          <a:xfrm>
            <a:off x="1979712" y="1196752"/>
            <a:ext cx="4680520" cy="30725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87624" y="1340768"/>
            <a:ext cx="688255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/>
              <a:t>И. Ньютон:</a:t>
            </a:r>
            <a:r>
              <a:rPr lang="ru-RU" sz="4000" dirty="0" smtClean="0">
                <a:solidFill>
                  <a:srgbClr val="FFFF00"/>
                </a:solidFill>
              </a:rPr>
              <a:t> </a:t>
            </a:r>
            <a:r>
              <a:rPr lang="ru-RU" sz="4000" dirty="0">
                <a:solidFill>
                  <a:srgbClr val="FFFF00"/>
                </a:solidFill>
              </a:rPr>
              <a:t>«Абсолютное, истинное математическое </a:t>
            </a:r>
            <a:r>
              <a:rPr lang="ru-RU" sz="4000" dirty="0" smtClean="0">
                <a:solidFill>
                  <a:srgbClr val="FFFF00"/>
                </a:solidFill>
              </a:rPr>
              <a:t>… само </a:t>
            </a:r>
            <a:r>
              <a:rPr lang="ru-RU" sz="4000" dirty="0">
                <a:solidFill>
                  <a:srgbClr val="FFFF00"/>
                </a:solidFill>
              </a:rPr>
              <a:t>по себе и по самой своей сущности, без всякого отношения к чему-либо внешнему, протекает равномерно, и иначе называется длительностью…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400" dirty="0">
                <a:solidFill>
                  <a:srgbClr val="FFFF00"/>
                </a:solidFill>
              </a:rPr>
              <a:t>Величина - </a:t>
            </a:r>
            <a:r>
              <a:rPr lang="ru-RU" sz="4400" dirty="0" smtClean="0">
                <a:solidFill>
                  <a:srgbClr val="FFFF00"/>
                </a:solidFill>
              </a:rPr>
              <a:t>500</a:t>
            </a:r>
            <a:endParaRPr lang="ru-RU" dirty="0"/>
          </a:p>
        </p:txBody>
      </p:sp>
      <p:sp>
        <p:nvSpPr>
          <p:cNvPr id="4" name="Стрелка вправо 3">
            <a:hlinkClick r:id="rId2" action="ppaction://hlinksldjump"/>
          </p:cNvPr>
          <p:cNvSpPr/>
          <p:nvPr/>
        </p:nvSpPr>
        <p:spPr>
          <a:xfrm>
            <a:off x="7358082" y="5857892"/>
            <a:ext cx="1000132" cy="6429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75590" y="5013176"/>
            <a:ext cx="68825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FFFF00"/>
                </a:solidFill>
              </a:rPr>
              <a:t>Объясните, почему тележка останавливается</a:t>
            </a:r>
            <a:endParaRPr lang="ru-RU" sz="4000" dirty="0">
              <a:solidFill>
                <a:srgbClr val="FFFF00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400" dirty="0" smtClean="0">
                <a:solidFill>
                  <a:srgbClr val="FFFF00"/>
                </a:solidFill>
              </a:rPr>
              <a:t>Эксперимент - 100</a:t>
            </a:r>
            <a:endParaRPr lang="ru-RU" dirty="0"/>
          </a:p>
        </p:txBody>
      </p:sp>
      <p:sp>
        <p:nvSpPr>
          <p:cNvPr id="4" name="Стрелка вправо 3">
            <a:hlinkClick r:id="rId2" action="ppaction://hlinksldjump"/>
          </p:cNvPr>
          <p:cNvSpPr/>
          <p:nvPr/>
        </p:nvSpPr>
        <p:spPr>
          <a:xfrm>
            <a:off x="7358082" y="5857892"/>
            <a:ext cx="1000132" cy="6429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348" y="1556792"/>
            <a:ext cx="7200800" cy="30243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400" dirty="0">
                <a:solidFill>
                  <a:srgbClr val="FFFF00"/>
                </a:solidFill>
              </a:rPr>
              <a:t>Эксперимент </a:t>
            </a:r>
            <a:r>
              <a:rPr lang="ru-RU" sz="4400" dirty="0" smtClean="0">
                <a:solidFill>
                  <a:srgbClr val="FFFF00"/>
                </a:solidFill>
              </a:rPr>
              <a:t>- 200</a:t>
            </a:r>
            <a:endParaRPr lang="ru-RU" dirty="0"/>
          </a:p>
        </p:txBody>
      </p:sp>
      <p:sp>
        <p:nvSpPr>
          <p:cNvPr id="4" name="Стрелка вправо 3">
            <a:hlinkClick r:id="rId2" action="ppaction://hlinksldjump"/>
          </p:cNvPr>
          <p:cNvSpPr/>
          <p:nvPr/>
        </p:nvSpPr>
        <p:spPr>
          <a:xfrm>
            <a:off x="7358082" y="5857892"/>
            <a:ext cx="1000132" cy="6429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187624" y="1340768"/>
            <a:ext cx="367240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FFFF00"/>
                </a:solidFill>
              </a:rPr>
              <a:t>Переворачиваем пакет вверх дном, нагреваем воздух в пакете с помощью спичек, наблюдаем полет пакета вертикально вверх. Объяснить почему это происходит?</a:t>
            </a:r>
            <a:endParaRPr lang="ru-RU" sz="3200" dirty="0">
              <a:solidFill>
                <a:srgbClr val="FFFF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571" y="1556792"/>
            <a:ext cx="3728371" cy="4032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3608" y="4149080"/>
            <a:ext cx="69482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FFFF00"/>
                </a:solidFill>
              </a:rPr>
              <a:t>Наливается вода в мензурку. Затем эту же воду нагревают и предлагают ответить на вопрос: Одинаковы ли молекулы?</a:t>
            </a:r>
            <a:endParaRPr lang="ru-RU" sz="3600" dirty="0">
              <a:solidFill>
                <a:srgbClr val="FFFF00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400" dirty="0">
                <a:solidFill>
                  <a:srgbClr val="FFFF00"/>
                </a:solidFill>
              </a:rPr>
              <a:t>Эксперимент - </a:t>
            </a:r>
            <a:r>
              <a:rPr lang="ru-RU" sz="4400" dirty="0" smtClean="0">
                <a:solidFill>
                  <a:srgbClr val="FFFF00"/>
                </a:solidFill>
              </a:rPr>
              <a:t>300</a:t>
            </a:r>
            <a:endParaRPr lang="ru-RU" dirty="0"/>
          </a:p>
        </p:txBody>
      </p:sp>
      <p:sp>
        <p:nvSpPr>
          <p:cNvPr id="4" name="Стрелка вправо 3">
            <a:hlinkClick r:id="rId2" action="ppaction://hlinksldjump"/>
          </p:cNvPr>
          <p:cNvSpPr/>
          <p:nvPr/>
        </p:nvSpPr>
        <p:spPr>
          <a:xfrm>
            <a:off x="7358082" y="5857892"/>
            <a:ext cx="1000132" cy="6429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7" name="Группа 6"/>
          <p:cNvGrpSpPr/>
          <p:nvPr/>
        </p:nvGrpSpPr>
        <p:grpSpPr>
          <a:xfrm>
            <a:off x="755575" y="1417638"/>
            <a:ext cx="7363682" cy="2774872"/>
            <a:chOff x="755575" y="1417638"/>
            <a:chExt cx="7363682" cy="2774872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3658" y="1417638"/>
              <a:ext cx="3685599" cy="277487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575" y="1417638"/>
              <a:ext cx="3110539" cy="277487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3933056"/>
            <a:ext cx="828092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FFFF00"/>
                </a:solidFill>
              </a:rPr>
              <a:t>Два воздушных шара надувают до разных размеров,  соединяют с помощью трубки. Получаются сообщающиеся сосуды. Объясните, почему после соединения маленький шар  полностью сдулся?</a:t>
            </a:r>
            <a:endParaRPr lang="ru-RU" sz="3200" dirty="0">
              <a:solidFill>
                <a:srgbClr val="FFFF00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400" dirty="0">
                <a:solidFill>
                  <a:srgbClr val="FFFF00"/>
                </a:solidFill>
              </a:rPr>
              <a:t>Эксперимент </a:t>
            </a:r>
            <a:r>
              <a:rPr lang="ru-RU" sz="4400" dirty="0" smtClean="0">
                <a:solidFill>
                  <a:srgbClr val="FFFF00"/>
                </a:solidFill>
              </a:rPr>
              <a:t>- 400</a:t>
            </a:r>
            <a:endParaRPr lang="ru-RU" dirty="0"/>
          </a:p>
        </p:txBody>
      </p:sp>
      <p:sp>
        <p:nvSpPr>
          <p:cNvPr id="4" name="Стрелка вправо 3">
            <a:hlinkClick r:id="rId2" action="ppaction://hlinksldjump"/>
          </p:cNvPr>
          <p:cNvSpPr/>
          <p:nvPr/>
        </p:nvSpPr>
        <p:spPr>
          <a:xfrm>
            <a:off x="7956376" y="5814115"/>
            <a:ext cx="1000132" cy="6429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268760"/>
            <a:ext cx="4844401" cy="27807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400" dirty="0">
                <a:solidFill>
                  <a:srgbClr val="FFFF00"/>
                </a:solidFill>
              </a:rPr>
              <a:t>Эксперимент - </a:t>
            </a:r>
            <a:r>
              <a:rPr lang="ru-RU" sz="4400" dirty="0" smtClean="0">
                <a:solidFill>
                  <a:srgbClr val="FFFF00"/>
                </a:solidFill>
              </a:rPr>
              <a:t>500</a:t>
            </a:r>
            <a:endParaRPr lang="ru-RU" dirty="0"/>
          </a:p>
        </p:txBody>
      </p:sp>
      <p:sp>
        <p:nvSpPr>
          <p:cNvPr id="4" name="Стрелка вправо 3">
            <a:hlinkClick r:id="rId2" action="ppaction://hlinksldjump"/>
          </p:cNvPr>
          <p:cNvSpPr/>
          <p:nvPr/>
        </p:nvSpPr>
        <p:spPr>
          <a:xfrm>
            <a:off x="7358082" y="5857892"/>
            <a:ext cx="1000132" cy="6429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1009790" y="1628800"/>
            <a:ext cx="392225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FFFF00"/>
                </a:solidFill>
              </a:rPr>
              <a:t>Опускают мыло в емкость с водой - оно тонет. Нагревают кусок мыла на спиртовке и снова опускают в воду. Мыло всплывает. Объясните почему?</a:t>
            </a:r>
            <a:endParaRPr lang="ru-RU" sz="3200" dirty="0">
              <a:solidFill>
                <a:srgbClr val="FFFF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9" t="4088" r="11661"/>
          <a:stretch/>
        </p:blipFill>
        <p:spPr>
          <a:xfrm>
            <a:off x="5868144" y="3284984"/>
            <a:ext cx="2664296" cy="2284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1478400"/>
            <a:ext cx="1886918" cy="1185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Стрелка вниз 7"/>
          <p:cNvSpPr/>
          <p:nvPr/>
        </p:nvSpPr>
        <p:spPr>
          <a:xfrm>
            <a:off x="6948264" y="2664013"/>
            <a:ext cx="409818" cy="620971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dirty="0" smtClean="0">
                <a:ln>
                  <a:noFill/>
                </a:ln>
                <a:solidFill>
                  <a:srgbClr val="FFFF00"/>
                </a:solidFill>
                <a:effectLst/>
              </a:rPr>
              <a:t>Известные личности - 100</a:t>
            </a:r>
            <a:endParaRPr lang="ru-RU" dirty="0"/>
          </a:p>
        </p:txBody>
      </p:sp>
      <p:sp>
        <p:nvSpPr>
          <p:cNvPr id="5" name="Стрелка вправо 4">
            <a:hlinkClick r:id="rId2" action="ppaction://hlinksldjump"/>
          </p:cNvPr>
          <p:cNvSpPr/>
          <p:nvPr/>
        </p:nvSpPr>
        <p:spPr>
          <a:xfrm>
            <a:off x="7358082" y="5857892"/>
            <a:ext cx="1000132" cy="6429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1" t="2504" r="23215"/>
          <a:stretch/>
        </p:blipFill>
        <p:spPr>
          <a:xfrm>
            <a:off x="4668104" y="1417638"/>
            <a:ext cx="3580206" cy="4099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611560" y="1700808"/>
            <a:ext cx="374441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FFFF00"/>
                </a:solidFill>
              </a:rPr>
              <a:t>Благодаря этому человеку в русском языке появилось слово «физика». Именно им был издан первый учебник по физике. Кто это</a:t>
            </a:r>
            <a:r>
              <a:rPr lang="ru-RU" sz="3200" dirty="0">
                <a:solidFill>
                  <a:srgbClr val="FFFF00"/>
                </a:solidFill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>
                <a:ln>
                  <a:noFill/>
                </a:ln>
                <a:solidFill>
                  <a:srgbClr val="FFFF00"/>
                </a:solidFill>
                <a:effectLst/>
              </a:rPr>
              <a:t>Известные личности - </a:t>
            </a:r>
            <a:r>
              <a:rPr lang="ru-RU" sz="4000" dirty="0" smtClean="0">
                <a:ln>
                  <a:noFill/>
                </a:ln>
                <a:solidFill>
                  <a:srgbClr val="FFFF00"/>
                </a:solidFill>
                <a:effectLst/>
              </a:rPr>
              <a:t>200</a:t>
            </a:r>
            <a:endParaRPr lang="ru-RU" dirty="0"/>
          </a:p>
        </p:txBody>
      </p:sp>
      <p:sp>
        <p:nvSpPr>
          <p:cNvPr id="4" name="Стрелка вправо 3">
            <a:hlinkClick r:id="rId2" action="ppaction://hlinksldjump"/>
          </p:cNvPr>
          <p:cNvSpPr/>
          <p:nvPr/>
        </p:nvSpPr>
        <p:spPr>
          <a:xfrm>
            <a:off x="7358082" y="5857892"/>
            <a:ext cx="1000132" cy="6429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AutoShape 2" descr="data:image/jpeg;base64,/9j/4AAQSkZJRgABAQAAAQABAAD/2wCEAAkGBhIQEBQQDxIQEhAVFBQVFRUQEiEYFBQVFBQVFBUVFBQaJyYeGBkkGRUXHy8gIycpOC0sFR4xNTAqNSYrLCkBCQoKDgwOGg8PFDUhHyQsKiwpLSosLC8qKiwsLDQsKSkpLCkpLikpLCwsLCk1KTMpLS8sKSwsKSwsKSwtLDUpLP/AABEIAKYBMAMBIgACEQEDEQH/xAAcAAEBAQEAAwEBAAAAAAAAAAAAAgMEAQUGBwj/xABDEAABAwEEBwUFBgQFBAMAAAABAAIRAwQSIVEFIjFBYpLhBlJhkdITMnGB0QcUM0JysaGywcMVI0NzglRj8PEIFlP/xAAXAQEBAQEAAAAAAAAAAAAAAAAAAQID/8QAJBEBAQACAQMEAgMAAAAAAAAAAAECERIDITEiQVFxgcEyYbH/2gAMAwEAAhEDEQA/AP3FERAREQEREBERAREQEREBERAREQEREBERBApC9f3wB8gSf6q0RAREQEREBERAREQEREBERAREQEREBERAWdamXXYcWw4Ex+YDctEQcrKj3OeAWANddEtJ/K13eHeV3KneZyH1KbJ71X/c/t010oMLlTvM5D6kuVO8zkPqW6IMLlTvM5D6kuVO8zkPqW6IMLlTvM5D6kuVO8zkPqW6IMLlTvM5D6kuVO8zkPqW6IMLlTvM5D6kuVO8zkPqW6IMLlTvM5D6kuVO8zkPqW6IMLlTvM5D6kuVO8zkPqW6IMLlTvM5D6kuVO8zkPqW6IMLlTvM5D6kuVO8zkPqW6IMLlTvM5D6kuVO8zkPqW6IMLlTvM5D6kuVO8zkPqW6IMLlTvM5D6kuVO8zkPqW6IMLlTvM5D6kuVO8zkPqW6IMLlTvM5D6kuVO8zkPqW6IMLlTvM5D6kuVO8zkPqW6IMLlTvM5D6l4c57YJLCC4DBpG0xtkroWNq2N/W3+YINkREBYVGPvSHACW4eAm9u3/wBFuiDksoN6riPxMv8At0/FdEOzHL1WNk96r/uf26a6UEQ7McvVIdmOXqrRBEOzHL1SHZjl6q0QRDsxy9Uh2Y5eqtEEQ7McvVIdmOXqrRBEOzHL1Q3s2+XVcVvtryH07KGur3TBf+FTdGqapGO2DdGMZbV6PsZoW3Ci4aYq07RUvuLA3FoaSTrCA12OIkaogeC6TD08rfx7ortl2wfYrJUtFmpG1PZuptJpsn89R4PujeBJxGwSR3aEt9qtVnp13sbZTUYHGnUYXVGzniA3MAg4ETBwXuw3duXlOWPHUx7/ACPkO2PY2026nSZTt1WkWVmVHQ0NDg1wM6oBvNi82cJ25j6H7jV/6ipyM9K7kS9TKyY/H9GnyOkuydtqW6haaekqzKFNrr9K6IccIF0ANcDvvAkRgccPoD95bvoPHwdTP7vXciXqXLUvsafG6A+0ena7bXsRpVaL6Ji9VZDXEYOBx1DPuz7wxw2L6+HZjl6qPujJcbjJfF/VGvAgXu9AwxXNVsDqbSbM4tIBim8zTJ3DHFg/SYGRTK4ZX0zQ7IdmOXqkOzHL1XyvYPT1tq0D/i1EWesajhTJF32jbxERsBBkDGXAAxvP1qmeFwy40iIdmOXqkOzHL1VosKiHZjl6pDsxy9VaIIh2Y5eqQ7McvVWiCIdmOXqkOzHL1VogiHZjl6pDsxy9VaIIh2Y5eqytAOrJHvt3eI8V0LG1bG/rb+4QbIiICiq0mLpjEE/CcR5K0Qcllm9ViPxP7dNdGtwrGye9V/3P7dNdKCNbhTW4VaII1uFNbhVogjW4U1uFWsbRbGUwS9wGEx+Y4gCG7TiQMN5CDzVq3QXOLGtGJJwAHiV8voLS1utle0U7RZn2WzU6kUnyWurMwgTN4D80tjbEggz7akX1nB5aDBlgcf8ALp+OH4lTxGA2A7Se37gHfik1Dk73PkzZ5z8V0lmMs1u/4jOlaabAGU7hA/LSaXR8Q2Y37Vf3t+6m8/ID+ZwXUGxgNi8rmrjFqqf/AJP82+pPv0e8HN+NN0fMiQF2IgwpWi/7jqbv0mVprcKmtZWPxc0E7jvHwO0LL2D2+468O7U/o/aPnKDfW4U1uFZ0bWHG6QWP7rtp8WnY4fBboI1uFNbhVogyqUrwLXBjmnAhwkEeIXpNN6Y/wyg+0Vbz7MwTqy6owkwGgH3mkkYzqzls+gUV6DXtcx7Q5jgWua4SHAiCCN4haxsl7+B6rsx2jZpCzMtVCQx84PaQ5rhg5p3GDhIwXtdbhXBT0d93A+6saKYAHsGw1sARNPcx0bth8Diu2z2htRocwyD8iCMCCNoIOBBVz1vePgVrcKa3CrRYEa3Cmtwq0QRrcKa3CrRBGtwprcKtEEa3CsrROrMe+3Z8V0LG1bG/rb/MEGyIiAuctqScWgXhH6d+7D4Y7NuOHQiDjsoN6rBH4mX/AG6fiumHZt5eqxsnvVf9z+3TXSgiHZt5eqQ7NvL1VogiHZt5eqQ7NvL1Vrmt2kKdBl+q9rG7BJxcYJutG1zoBwCBarT7Jhe9wDRwkkk4BrQDJcTAAGJJXxtD7Pn1tKf4taK1RurDbOTN0RdDXumLpEuLBhJ2nf8AV2OzOe4V64h3+nTOykCIx3GoQYJ3bBhJd7BdMc7hvj79qjMNdm3l6rzDs28vVWi5qiHZt5eqQ7NvL1VogiHZt5eqQ7NvL1VogiHZt5eqQ7NvL1VogwrWe+IddO/YZBzBmQfELEVH0yBUcCzYH3dmQfjh+r9t/avDmgiDiDtBQTDs28vVIdm3l6rmYTRIacaRIDSfyE4BpOWR+WS7EEQ7NvL1SHZt5eqtEEQ7NvL1Xx/b0aTpNp1dEMY+o6o0VhGLgCLpuuwj8rnSCBGUt+zRb6efDLet/aVyWCu6pTa8ll4gXg0GGvGDm4wcHSMQDguiHZt5eq5LTSdTca1MFwP4jBtcBgHtG94GEbxhuC66NZr2hzSC0iQRvUs94pDs28vVIdm3l6q0WREOzby9Uh2beXqrRBEOzby9Uh2beXqrRBEOzby9VjaAdWSPfbu8R4rpWNq2N/W39wg2REQFnWLtW73hM7m7/p81oiDls7XB1TAYvkY7R7NgnzB8lvLsm+fRWiCJdk3z6JLsm+fRWuLS2l6VlpGtWcGtHmTkBvKDS1Wo02lxaT4MBc4/BoElfG9pOw7tMVaNorVK1mp0HzTptJD3NBlziP8ASeSBBGIG3w+Jf2ot2mdJsp2Jo9lTMuLifZ0mHAuc4fm+GJOxft9NpAAJkgAE5+K10+plheWK2TSQHARA+bj9F5l2TfPorRZREuyb59El2TfPorRBEuyb59El2TfPorRBEuyb59El2TfPorRBEuyb59El2TfPorRBEuyb59El2TfPorRBk9pcCCGkEQQTtB+S56D3sPs3Qe44naB+UmPeH8Rjmu1ZWigHtjYdoI2tI2EIKl2TfPokuyb59FFlr3hDsHtMOA3HMeBGI+K2QRLsm+fRJdk3z6K0QRLsm+fRfK6Vttus1voihQpO0dUk2h7nx7J5dBeN7RsMQQSXbMSvrV4InA7FvDLje82Jl2TfPokuyb59Fx2X/Jf7E+4ZNIncBtp/LaPD9K71mzQiXZN8+iS7Jvn0VooIl2TfPokuyb59FaIIl2TfPosrQTqyB77dh8QuhY2rY39bf5gg2REQEREBEXrtOacpWSkalZ0ZAbXHIIL0xpilZaTq1ZwDRu3uO4AZr8R0lpG2dorb93sstot995/Dos3nxcf4/ALzbLbbO0VsNCzksoN/Eqf6dJhyzcctp+Aw/ZezHZiho6zts9mbDRi5x96o7e953lY/k14R2V7KUNG2cWezNgbXvPv1Hb3vOf7bl7d07o+apFtlGtwprcKtEEa3Cmtwq0QRrcKa3CrRBGtwprcKtEEa3Cmtwq0QRrcKa3CrRBGtwprcKtEHHag5h9qIwEP8WbZ+LdvwvZrpF7hVrlsuo40jsGLP0bI/4nD4FqDfW4U1uFWiCNbhTW4VaIOa12U1G3SQDgWuAxa4YtcPgfPZvXrtH9pqVW0OsZqUhbKbQalITIGbTsIiDhiA4TC90vna/ZOy0bUdJUrOz7zj7RwElzSIe5rdgqRjIEnEb10w42WZfj7R7/W4U1uFeWPDgC0ggiQRsIOwhUuao1uFNbhVogjW4VlaJ1Zj327PiuhY2rY39bf5gg2RFhbqzmU3OYLxAmFLdDdF8h/9hrA+/P8AxEY5f+180z7RbdTq1WWltEMaTdLGkS3G4cZmR8N65zrY1dPv+0PaKlYqRqVDrY3W73H6eK/Ee0dstWlHlxqNYy+GvEm+xhOFxuycHYEiSNuK5u03aR9pe6tXfq+OwDcAP6L1/Y6x27SdoNKxC5RF0VKzxLabQZBJ3vyG34bRN3LwR+/didG2ShY6bLB+DjLiNdzxg41JxvyMZ2RGxe+Xruz+iDZbOygar6xbOu8AEySdgwG1exXWIKXTuj5qkVEa3Cmtwq0QRrcKa3CrRBGtwprcKtEEa3Cmtwq0QRrcKa3CrRBGtwprcKtEEa3Cmtwq0QRrcK57Yx0B7QC5hvCN4/M35ifnC60QZU6hcA4XSCAQcwcQq1uFYWXVc6nu95v6XHEfJ0/ItXUgjW4U1uFWiCNbhTW4VaIPXWWaTzRwuOl1PId+mPgTI8DH5V3a3CsNJUwaZdeDCzXa87GloJk+ESD4Er0/Y/t1ZdKNqGzOdepuh7XiCJm64ZtMGD4YgLpxuU5SePKPf63Cmtwq0XNUa3CsbROrMe+3Z8QulY2rY39bf3CDZeCvK9fp3TtGxUHWi0Ou024YYlxOxrRvJQfmWn7fUbbK9FpLWMv3Q0xvBBJ+C9I2ibXTqUy5xr0XapLsagcxroOWJK9J9pun6eka3tLLTFMGJe8ubULsJvXXFmMADDd4r5bQditVN95lSpSlwBLXYlpBaXBv5iJXC9LXdXLpK3Oq1wyuH0qTX3XNjWbBxniX719kFsbr0KLWsoNp3mhu8lwEknafH6L8d0l2TpMfftdsMuJMez13R8TGS+n7PfbBZ9FUW2ay6PBexobUqvrQ6q8RedF0kAkSBPkuskutD+h0Xy/YHt7R0vQdUpNNOpTIbVpOMlhIlpB3tMGD4FfULSCl07o+YVIgiHZt8uqQ7Nvl1VogiHZt8uqQ7Nvl1VogiHZt8uqQ7Nvl1VogiHZt8uqQ7Nvl1VogiHZt8uqQ7Nvl1VogiHZt8uqQ7Nvl1VogiHZt8uqQ7Nvl1VogiHZt8uqQ7Nvl1Vog47aHCKgiWGTA2sODxtyx/wCIXSL2bfLqrIXNYjdmkfybPFh93yxb/wAUG0Ozb5dUh2bfLqrRBEOzb5dUh2bfLqrRBEOzb5dV6eyaJp2F5Nnp0qdKs+agY2AKrzAqbdhJDSN2rEYr3azr0Q9pY4S1wIPwOC1MtdvYeYdm3y6pDs2+XVc+j65LSx/4jDdd47w/4OEH5kbl1qWaEQ7Nvl1WNoB1Zj327vFdKxtWxv62/uFB8z2m+0ClZHWii0B1opUmVGtJwe57wy4Ixloc1xjYHBfnv2q9sG22z0ful+80Xix7SC177sAg7SAHDDPxXurX9lFqfWq1fb0HF73O1g69rOJ1nQTvXqdNdi6lih9pNJ7KhutNO8Yc0F2tIG1t7yXPK34V+aWoEMHtGFjnMa8tcIgn44xgCPiuvR1tYHOqEXRAktBJEfOMzEfNeu7T1yHuEk4uA1r0NJN0XjicF9V9lXYahpb2wrVa1J1Esn2JANSnUBDmEmYxZt8St+cVfG2ztDUJDQ4PYDgX0myd07/FY2WmaskRf2F5IkACRDYjGCF+4/aT2C0bYNE16lnslJtaKdOm8y54c+o1t684kzBOK/I9F6EtApOqU6ForD2j2f5NIvaHtlsEtBxjYPFPofXfYJUNHSb6YJIqUagcN2oWPa79+Zf0Mvx/7EuwVpoVH6QtrHUXOYadKm8Q+HFt972n3fdAA8Scl+wKpRS4ncB8zH9FSIjOXZN5uiS7JvN0S00y5jmtIDiCASJAJ3kSJ+EqwEEy7JvN0XiXZN5ui0RBnedk3m6LzLsm83RTSo3XOM+8QYygR/58FqgiXZN5ui8S7JvN0WixrULzmG8RddMDY7VIg+aC5dk3m6LxLsm83RaIgiXZN5ui8AuybzdF5rU7zS3MEeaUmXWhu2AB5BAl2TebovEuybzdFoiDO87JvN0SXZN5uiilZyHvfekOjDKBHlv+ZW6DOXZN5uiyqUnF7XgNBEg47WkbNmYH8c10rKtQD7s/lcHfMbEFS7JvN0SXZN5uitEES7JvN0XiXZN5uishZWWhcYGkzG/5oLl2TebokuybzdFaIPWaRqmifvDrrWNF2qS7AU9oecMLpxnJzl20a99oey45jgC1zXSCCJBBjEQuHTOgW2qlXo1HODK1P2Zukgtw94Gfhhs2zMleOzHZ2no+y07LRL3Mpj3nmS4ky45CSTgMAt+nj57/AKR7KXZDm6LG0l2rgPfZv4vgulcek7PfDcYN5vwxI3fJYV2L13aDQVO22d9nq3g10EOYYcxwMte05grwiD8/o/8Ax/sbnXrTaLVWPgWsH7E/xW/YLsQNFW201qbgbPWNOnTpCS5kv1S57vegH+PhiRB9h2u7LM0lZ/u9R7mC+14Lc2zEjeMf2WPY7sczRrKjKdR9T2j77rwjWxkgeM/wREH0KIiAs6hd+UNjxJREEzUyZzH6JNTJnMfoiIE1MqfMfok1MqfMfoiIE1MqfMfok1Mmcx+iIgTUyZzH6JNTKnzH6IiBNTKnzH6JNTJnMfoiIE1MqfMfok1MqfMfoiIE1Mmcx+iTUyZzH6IiBNTKnzH6JNTKnzH6IiBNTKnzH6JNTJnMfoiIE1Mmcx+iTUyp8x+iIgTUyp8x+iTUyp8x+iIgTUyZzH6JNTJnMfoiIE1MqfMfok1MqfMfoiIE1Mmcx+ilzHuibgAcDgSTgZyREH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053" y="1531938"/>
            <a:ext cx="3680348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539551" y="1556792"/>
            <a:ext cx="374441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FFFF00"/>
                </a:solidFill>
              </a:rPr>
              <a:t>Этот ученый  помог царю Гиерону уличить в воровстве ювелиров. </a:t>
            </a:r>
          </a:p>
          <a:p>
            <a:pPr algn="ctr"/>
            <a:r>
              <a:rPr lang="ru-RU" sz="3600" dirty="0" smtClean="0">
                <a:solidFill>
                  <a:srgbClr val="FFFF00"/>
                </a:solidFill>
              </a:rPr>
              <a:t>Кто он?</a:t>
            </a:r>
            <a:endParaRPr lang="ru-RU" sz="36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400" dirty="0">
                <a:ln>
                  <a:noFill/>
                </a:ln>
                <a:solidFill>
                  <a:srgbClr val="FFFF00"/>
                </a:solidFill>
                <a:effectLst/>
              </a:rPr>
              <a:t>Известные личности </a:t>
            </a:r>
            <a:r>
              <a:rPr lang="ru-RU" sz="4000" dirty="0" smtClean="0">
                <a:ln>
                  <a:noFill/>
                </a:ln>
                <a:solidFill>
                  <a:srgbClr val="FFFF00"/>
                </a:solidFill>
                <a:effectLst/>
              </a:rPr>
              <a:t>- 300</a:t>
            </a:r>
            <a:endParaRPr lang="ru-RU" dirty="0"/>
          </a:p>
        </p:txBody>
      </p:sp>
      <p:sp>
        <p:nvSpPr>
          <p:cNvPr id="4" name="Стрелка вправо 3">
            <a:hlinkClick r:id="rId2" action="ppaction://hlinksldjump"/>
          </p:cNvPr>
          <p:cNvSpPr/>
          <p:nvPr/>
        </p:nvSpPr>
        <p:spPr>
          <a:xfrm>
            <a:off x="7358082" y="5857892"/>
            <a:ext cx="1000132" cy="6429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Picture 2" descr="http://upload.wikimedia.org/wikipedia/commons/thumb/c/cc/Galileo.arp.300pix.jpg/250px-Galileo.arp.300pi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22" y="1719954"/>
            <a:ext cx="2421774" cy="31928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880770" y="1651860"/>
            <a:ext cx="370745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FFFF00"/>
                </a:solidFill>
                <a:latin typeface="Helvetica Neue"/>
              </a:rPr>
              <a:t>Он открыл 4 спутника у Юпитера и фазы </a:t>
            </a:r>
            <a:r>
              <a:rPr lang="ru-RU" sz="2800" dirty="0" smtClean="0">
                <a:solidFill>
                  <a:srgbClr val="FFFF00"/>
                </a:solidFill>
                <a:latin typeface="Helvetica Neue"/>
              </a:rPr>
              <a:t>Венеры.</a:t>
            </a:r>
          </a:p>
          <a:p>
            <a:pPr algn="ctr"/>
            <a:r>
              <a:rPr lang="ru-RU" sz="2800" dirty="0" smtClean="0">
                <a:solidFill>
                  <a:srgbClr val="FFFF00"/>
                </a:solidFill>
                <a:latin typeface="Helvetica Neue"/>
              </a:rPr>
              <a:t> Для </a:t>
            </a:r>
            <a:r>
              <a:rPr lang="ru-RU" sz="2800" dirty="0">
                <a:solidFill>
                  <a:srgbClr val="FFFF00"/>
                </a:solidFill>
                <a:latin typeface="Helvetica Neue"/>
              </a:rPr>
              <a:t>изучения </a:t>
            </a:r>
            <a:r>
              <a:rPr lang="ru-RU" sz="2800" dirty="0" smtClean="0">
                <a:solidFill>
                  <a:srgbClr val="FFFF00"/>
                </a:solidFill>
                <a:latin typeface="Helvetica Neue"/>
              </a:rPr>
              <a:t>закономерности</a:t>
            </a:r>
          </a:p>
          <a:p>
            <a:pPr algn="ctr"/>
            <a:r>
              <a:rPr lang="ru-RU" sz="2800" dirty="0" smtClean="0">
                <a:solidFill>
                  <a:srgbClr val="FFFF00"/>
                </a:solidFill>
                <a:latin typeface="Helvetica Neue"/>
              </a:rPr>
              <a:t> </a:t>
            </a:r>
            <a:r>
              <a:rPr lang="ru-RU" sz="2800" dirty="0">
                <a:solidFill>
                  <a:srgbClr val="FFFF00"/>
                </a:solidFill>
                <a:latin typeface="Helvetica Neue"/>
              </a:rPr>
              <a:t>свободного падения тел он использовал </a:t>
            </a:r>
            <a:r>
              <a:rPr lang="ru-RU" sz="2800" dirty="0" smtClean="0">
                <a:solidFill>
                  <a:srgbClr val="FFFF00"/>
                </a:solidFill>
                <a:latin typeface="Helvetica Neue"/>
              </a:rPr>
              <a:t>знаменитую Пизанскую башню. Кто это?</a:t>
            </a:r>
            <a:endParaRPr lang="ru-RU" sz="2800" dirty="0">
              <a:solidFill>
                <a:srgbClr val="FFFF00"/>
              </a:solidFill>
            </a:endParaRPr>
          </a:p>
        </p:txBody>
      </p:sp>
      <p:pic>
        <p:nvPicPr>
          <p:cNvPr id="9" name="Picture 4" descr="http://1000chudes.ru/wp-content/uploads/2010/11/pizan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6" r="52050"/>
          <a:stretch/>
        </p:blipFill>
        <p:spPr bwMode="auto">
          <a:xfrm>
            <a:off x="6588224" y="1719954"/>
            <a:ext cx="2123263" cy="31928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332344" y="4725144"/>
            <a:ext cx="640800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FFFF00"/>
                </a:solidFill>
              </a:rPr>
              <a:t>За доказательство </a:t>
            </a:r>
            <a:r>
              <a:rPr lang="ru-RU" sz="2400" dirty="0">
                <a:solidFill>
                  <a:srgbClr val="FFFF00"/>
                </a:solidFill>
              </a:rPr>
              <a:t>того, что столбик ртути в стеклянной трубке удерживается давлением </a:t>
            </a:r>
            <a:r>
              <a:rPr lang="ru-RU" sz="2400" dirty="0" smtClean="0">
                <a:solidFill>
                  <a:srgbClr val="FFFF00"/>
                </a:solidFill>
              </a:rPr>
              <a:t>воздуха, этому ученому поставили памятник в Париже. Также он известен выводом основного закона гидростатики. Кто это?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400" dirty="0">
                <a:ln>
                  <a:noFill/>
                </a:ln>
                <a:solidFill>
                  <a:srgbClr val="FFFF00"/>
                </a:solidFill>
                <a:effectLst/>
              </a:rPr>
              <a:t>Известные личности </a:t>
            </a:r>
            <a:r>
              <a:rPr lang="ru-RU" sz="4000" dirty="0">
                <a:ln>
                  <a:noFill/>
                </a:ln>
                <a:solidFill>
                  <a:srgbClr val="FFFF00"/>
                </a:solidFill>
                <a:effectLst/>
              </a:rPr>
              <a:t>- </a:t>
            </a:r>
            <a:r>
              <a:rPr lang="ru-RU" sz="4000" dirty="0" smtClean="0">
                <a:ln>
                  <a:noFill/>
                </a:ln>
                <a:solidFill>
                  <a:srgbClr val="FFFF00"/>
                </a:solidFill>
                <a:effectLst/>
              </a:rPr>
              <a:t>400</a:t>
            </a:r>
            <a:endParaRPr lang="ru-RU" dirty="0"/>
          </a:p>
        </p:txBody>
      </p:sp>
      <p:sp>
        <p:nvSpPr>
          <p:cNvPr id="4" name="Стрелка вправо 3">
            <a:hlinkClick r:id="rId2" action="ppaction://hlinksldjump"/>
          </p:cNvPr>
          <p:cNvSpPr/>
          <p:nvPr/>
        </p:nvSpPr>
        <p:spPr>
          <a:xfrm>
            <a:off x="7740352" y="5877272"/>
            <a:ext cx="1000132" cy="6429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3" y="1281393"/>
            <a:ext cx="2808311" cy="33344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268760"/>
            <a:ext cx="2304256" cy="33471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847" y="1268760"/>
            <a:ext cx="2202616" cy="33471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трелка вправо 3">
            <a:hlinkClick r:id="rId2" action="ppaction://hlinksldjump"/>
          </p:cNvPr>
          <p:cNvSpPr/>
          <p:nvPr/>
        </p:nvSpPr>
        <p:spPr>
          <a:xfrm>
            <a:off x="7358082" y="5857892"/>
            <a:ext cx="1000132" cy="6429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dirty="0" smtClean="0">
                <a:ln>
                  <a:noFill/>
                </a:ln>
                <a:solidFill>
                  <a:srgbClr val="FFFF00"/>
                </a:solidFill>
                <a:effectLst/>
              </a:rPr>
              <a:t>КОТ В МЕШКЕ- 500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22"/>
          <a:stretch/>
        </p:blipFill>
        <p:spPr>
          <a:xfrm>
            <a:off x="2123728" y="1408359"/>
            <a:ext cx="4680520" cy="45409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720166" y="5314557"/>
            <a:ext cx="77036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solidFill>
                  <a:srgbClr val="FFFF00"/>
                </a:solidFill>
              </a:rPr>
              <a:t>Перед вами один из самых известных учеников Галилея. Кто это?</a:t>
            </a:r>
            <a:endParaRPr lang="ru-RU" sz="3600" dirty="0">
              <a:solidFill>
                <a:srgbClr val="FFFF00"/>
              </a:solidFill>
            </a:endParaRPr>
          </a:p>
        </p:txBody>
      </p:sp>
      <p:sp>
        <p:nvSpPr>
          <p:cNvPr id="4" name="Стрелка вправо 3">
            <a:hlinkClick r:id="rId2" action="ppaction://hlinksldjump"/>
          </p:cNvPr>
          <p:cNvSpPr/>
          <p:nvPr/>
        </p:nvSpPr>
        <p:spPr>
          <a:xfrm>
            <a:off x="7358082" y="5857892"/>
            <a:ext cx="1000132" cy="6429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dirty="0">
                <a:ln>
                  <a:noFill/>
                </a:ln>
                <a:solidFill>
                  <a:srgbClr val="FFFF00"/>
                </a:solidFill>
                <a:effectLst/>
              </a:rPr>
              <a:t>Известные личности </a:t>
            </a:r>
            <a:r>
              <a:rPr lang="ru-RU" sz="4400" dirty="0" smtClean="0">
                <a:ln>
                  <a:noFill/>
                </a:ln>
                <a:solidFill>
                  <a:srgbClr val="FFFF00"/>
                </a:solidFill>
                <a:effectLst/>
              </a:rPr>
              <a:t>- 500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812" y="1350296"/>
            <a:ext cx="2663108" cy="39642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350296"/>
            <a:ext cx="2743743" cy="401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84708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124744"/>
            <a:ext cx="4824536" cy="47709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dirty="0" smtClean="0">
                <a:solidFill>
                  <a:srgbClr val="FFFF00"/>
                </a:solidFill>
              </a:rPr>
              <a:t>Космос - 100</a:t>
            </a:r>
            <a:endParaRPr lang="ru-RU" dirty="0"/>
          </a:p>
        </p:txBody>
      </p:sp>
      <p:sp>
        <p:nvSpPr>
          <p:cNvPr id="4" name="Стрелка вправо 3">
            <a:hlinkClick r:id="rId3" action="ppaction://hlinksldjump"/>
          </p:cNvPr>
          <p:cNvSpPr/>
          <p:nvPr/>
        </p:nvSpPr>
        <p:spPr>
          <a:xfrm>
            <a:off x="7358082" y="5857892"/>
            <a:ext cx="1000132" cy="6429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77776" y="1916832"/>
            <a:ext cx="36004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rgbClr val="FFFF00"/>
                </a:solidFill>
              </a:rPr>
              <a:t>Именно из-за этого на планетах солнечной системы разная температура поверхности…</a:t>
            </a:r>
            <a:endParaRPr lang="ru-RU" sz="3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Другая 10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FFF00"/>
      </a:hlink>
      <a:folHlink>
        <a:srgbClr val="FF0000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3515</TotalTime>
  <Words>552</Words>
  <Application>Microsoft Office PowerPoint</Application>
  <PresentationFormat>Экран (4:3)</PresentationFormat>
  <Paragraphs>95</Paragraphs>
  <Slides>29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Апекс</vt:lpstr>
      <vt:lpstr>Презентация PowerPoint</vt:lpstr>
      <vt:lpstr>Презентация PowerPoint</vt:lpstr>
      <vt:lpstr>Известные личности - 100</vt:lpstr>
      <vt:lpstr>Известные личности - 200</vt:lpstr>
      <vt:lpstr>Известные личности - 300</vt:lpstr>
      <vt:lpstr>Известные личности - 400</vt:lpstr>
      <vt:lpstr>КОТ В МЕШКЕ- 500</vt:lpstr>
      <vt:lpstr>Известные личности - 500</vt:lpstr>
      <vt:lpstr>Космос - 100</vt:lpstr>
      <vt:lpstr>Космос - 200</vt:lpstr>
      <vt:lpstr>Космос - 300</vt:lpstr>
      <vt:lpstr>Космос - 400</vt:lpstr>
      <vt:lpstr>Вопрос-аукцион</vt:lpstr>
      <vt:lpstr>Космос - 500</vt:lpstr>
      <vt:lpstr> Из жизни - 100</vt:lpstr>
      <vt:lpstr> Из жизни - 200</vt:lpstr>
      <vt:lpstr> Из жизни - 300</vt:lpstr>
      <vt:lpstr> Из жизни - 400</vt:lpstr>
      <vt:lpstr> Из жизни - 500</vt:lpstr>
      <vt:lpstr>Величина - 100</vt:lpstr>
      <vt:lpstr>Величина - 200</vt:lpstr>
      <vt:lpstr>Величина - 300</vt:lpstr>
      <vt:lpstr>Величина - 400</vt:lpstr>
      <vt:lpstr>Величина - 500</vt:lpstr>
      <vt:lpstr>Эксперимент - 100</vt:lpstr>
      <vt:lpstr>Эксперимент - 200</vt:lpstr>
      <vt:lpstr>Эксперимент - 300</vt:lpstr>
      <vt:lpstr>Эксперимент - 400</vt:lpstr>
      <vt:lpstr>Эксперимент - 500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Администратор</dc:creator>
  <cp:lastModifiedBy>Пользователь</cp:lastModifiedBy>
  <cp:revision>201</cp:revision>
  <dcterms:created xsi:type="dcterms:W3CDTF">2013-06-01T05:49:08Z</dcterms:created>
  <dcterms:modified xsi:type="dcterms:W3CDTF">2016-06-28T10:28:06Z</dcterms:modified>
</cp:coreProperties>
</file>