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5" r:id="rId21"/>
    <p:sldId id="276" r:id="rId22"/>
    <p:sldId id="278" r:id="rId23"/>
    <p:sldId id="279" r:id="rId24"/>
    <p:sldId id="283" r:id="rId25"/>
    <p:sldId id="284" r:id="rId26"/>
    <p:sldId id="280" r:id="rId27"/>
    <p:sldId id="281" r:id="rId28"/>
    <p:sldId id="28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24.06.2016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359898"/>
            <a:ext cx="7579568" cy="3069102"/>
          </a:xfrm>
        </p:spPr>
        <p:txBody>
          <a:bodyPr>
            <a:noAutofit/>
          </a:bodyPr>
          <a:lstStyle/>
          <a:p>
            <a:pPr algn="ctr"/>
            <a:r>
              <a:rPr lang="ru-RU" sz="5400" dirty="0" smtClean="0"/>
              <a:t>Особенности  развития речи детей раннего возраста</a:t>
            </a:r>
            <a:endParaRPr lang="ru-RU" sz="5400" dirty="0"/>
          </a:p>
        </p:txBody>
      </p:sp>
      <p:sp>
        <p:nvSpPr>
          <p:cNvPr id="3" name="Подзаголовок 2"/>
          <p:cNvSpPr>
            <a:spLocks noGrp="1"/>
          </p:cNvSpPr>
          <p:nvPr>
            <p:ph type="subTitle" idx="1"/>
          </p:nvPr>
        </p:nvSpPr>
        <p:spPr>
          <a:xfrm>
            <a:off x="1547664" y="3573016"/>
            <a:ext cx="7291536" cy="1296144"/>
          </a:xfrm>
        </p:spPr>
        <p:txBody>
          <a:bodyPr/>
          <a:lstStyle/>
          <a:p>
            <a:pPr algn="ctr"/>
            <a:r>
              <a:rPr lang="ru-RU" dirty="0" smtClean="0"/>
              <a:t>Консультация для воспитателей и родителей</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149080"/>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04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ru-RU" dirty="0" smtClean="0"/>
              <a:t>Распространение</a:t>
            </a:r>
            <a:endParaRPr lang="ru-RU" dirty="0"/>
          </a:p>
        </p:txBody>
      </p:sp>
      <p:sp>
        <p:nvSpPr>
          <p:cNvPr id="3" name="Прямоугольник 2"/>
          <p:cNvSpPr/>
          <p:nvPr/>
        </p:nvSpPr>
        <p:spPr>
          <a:xfrm>
            <a:off x="1259632" y="1772816"/>
            <a:ext cx="6715172" cy="2246769"/>
          </a:xfrm>
          <a:prstGeom prst="rect">
            <a:avLst/>
          </a:prstGeom>
        </p:spPr>
        <p:txBody>
          <a:bodyPr wrap="square">
            <a:spAutoFit/>
          </a:bodyPr>
          <a:lstStyle/>
          <a:p>
            <a:pPr algn="ctr"/>
            <a:r>
              <a:rPr lang="ru-RU" spc="50" dirty="0" smtClean="0">
                <a:ln w="11430"/>
              </a:rPr>
              <a:t> </a:t>
            </a:r>
            <a:r>
              <a:rPr lang="ru-RU" sz="2800" spc="50" dirty="0" smtClean="0">
                <a:ln w="11430"/>
                <a:solidFill>
                  <a:srgbClr val="7030A0"/>
                </a:solidFill>
              </a:rPr>
              <a:t>продолжайте и дополняйте всё сказанное ребёнком, но не принуждайте его к повторению – достаточно того, что ребёнок вас слышит.</a:t>
            </a:r>
            <a:endParaRPr lang="ru-RU" sz="2800" spc="50" dirty="0">
              <a:ln w="11430"/>
              <a:solidFill>
                <a:srgbClr val="7030A0"/>
              </a:solidFill>
            </a:endParaRPr>
          </a:p>
        </p:txBody>
      </p:sp>
      <p:pic>
        <p:nvPicPr>
          <p:cNvPr id="4" name="Рисунок 3" descr="52449254.jpg"/>
          <p:cNvPicPr>
            <a:picLocks noChangeAspect="1"/>
          </p:cNvPicPr>
          <p:nvPr/>
        </p:nvPicPr>
        <p:blipFill>
          <a:blip r:embed="rId2"/>
          <a:stretch>
            <a:fillRect/>
          </a:stretch>
        </p:blipFill>
        <p:spPr>
          <a:xfrm>
            <a:off x="2627784" y="4006118"/>
            <a:ext cx="3214678" cy="2368146"/>
          </a:xfrm>
          <a:prstGeom prst="rect">
            <a:avLst/>
          </a:prstGeom>
        </p:spPr>
      </p:pic>
    </p:spTree>
    <p:extLst>
      <p:ext uri="{BB962C8B-B14F-4D97-AF65-F5344CB8AC3E}">
        <p14:creationId xmlns:p14="http://schemas.microsoft.com/office/powerpoint/2010/main" val="3432071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pPr algn="ctr"/>
            <a:r>
              <a:rPr lang="ru-RU" dirty="0" smtClean="0"/>
              <a:t>Приговоры</a:t>
            </a:r>
            <a:endParaRPr lang="ru-RU" dirty="0"/>
          </a:p>
        </p:txBody>
      </p:sp>
      <p:sp>
        <p:nvSpPr>
          <p:cNvPr id="4" name="Прямоугольник 3"/>
          <p:cNvSpPr/>
          <p:nvPr/>
        </p:nvSpPr>
        <p:spPr>
          <a:xfrm>
            <a:off x="1376473" y="2060848"/>
            <a:ext cx="4968552" cy="3785652"/>
          </a:xfrm>
          <a:prstGeom prst="rect">
            <a:avLst/>
          </a:prstGeom>
        </p:spPr>
        <p:txBody>
          <a:bodyPr wrap="square">
            <a:spAutoFit/>
          </a:bodyPr>
          <a:lstStyle/>
          <a:p>
            <a:r>
              <a:rPr lang="ru-RU" sz="2400" dirty="0">
                <a:solidFill>
                  <a:srgbClr val="7030A0"/>
                </a:solidFill>
              </a:rPr>
              <a:t>Использование игровых песенок, </a:t>
            </a:r>
            <a:r>
              <a:rPr lang="ru-RU" sz="2400" dirty="0" err="1">
                <a:solidFill>
                  <a:srgbClr val="7030A0"/>
                </a:solidFill>
              </a:rPr>
              <a:t>потешек</a:t>
            </a:r>
            <a:r>
              <a:rPr lang="ru-RU" sz="2400" dirty="0">
                <a:solidFill>
                  <a:srgbClr val="7030A0"/>
                </a:solidFill>
              </a:rPr>
              <a:t>, приговоров в совместной деятельности с ребёнком способствует непроизвольному обучению его умению вслушиваться в звуки речи, улавливать её ритм, отдельные звукосочетания и постепенно проникать в их смысл.</a:t>
            </a:r>
          </a:p>
        </p:txBody>
      </p:sp>
      <p:pic>
        <p:nvPicPr>
          <p:cNvPr id="5" name="Рисунок 4" descr="1319023126_3.jpg"/>
          <p:cNvPicPr>
            <a:picLocks noChangeAspect="1"/>
          </p:cNvPicPr>
          <p:nvPr/>
        </p:nvPicPr>
        <p:blipFill>
          <a:blip r:embed="rId2"/>
          <a:stretch>
            <a:fillRect/>
          </a:stretch>
        </p:blipFill>
        <p:spPr>
          <a:xfrm>
            <a:off x="5786446" y="4215461"/>
            <a:ext cx="3357554" cy="2541997"/>
          </a:xfrm>
          <a:prstGeom prst="rect">
            <a:avLst/>
          </a:prstGeom>
        </p:spPr>
      </p:pic>
    </p:spTree>
    <p:extLst>
      <p:ext uri="{BB962C8B-B14F-4D97-AF65-F5344CB8AC3E}">
        <p14:creationId xmlns:p14="http://schemas.microsoft.com/office/powerpoint/2010/main" val="277306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48572" y="384155"/>
            <a:ext cx="2472152" cy="923330"/>
          </a:xfrm>
          <a:prstGeom prst="rect">
            <a:avLst/>
          </a:prstGeom>
        </p:spPr>
        <p:style>
          <a:lnRef idx="0">
            <a:schemeClr val="accent3"/>
          </a:lnRef>
          <a:fillRef idx="3">
            <a:schemeClr val="accent3"/>
          </a:fillRef>
          <a:effectRef idx="3">
            <a:schemeClr val="accent3"/>
          </a:effectRef>
          <a:fontRef idx="minor">
            <a:schemeClr val="lt1"/>
          </a:fontRef>
        </p:style>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chemeClr val="bg1"/>
                </a:solidFill>
                <a:effectLst/>
              </a:rPr>
              <a:t>Выбор</a:t>
            </a:r>
            <a:endParaRPr lang="ru-RU" sz="5400" b="1" cap="none" spc="0" dirty="0">
              <a:ln w="10541" cmpd="sng">
                <a:solidFill>
                  <a:schemeClr val="accent1">
                    <a:shade val="88000"/>
                    <a:satMod val="110000"/>
                  </a:schemeClr>
                </a:solidFill>
                <a:prstDash val="solid"/>
              </a:ln>
              <a:solidFill>
                <a:schemeClr val="bg1"/>
              </a:solidFill>
              <a:effectLst/>
            </a:endParaRPr>
          </a:p>
        </p:txBody>
      </p:sp>
      <p:sp>
        <p:nvSpPr>
          <p:cNvPr id="4" name="Прямоугольник 3"/>
          <p:cNvSpPr/>
          <p:nvPr/>
        </p:nvSpPr>
        <p:spPr>
          <a:xfrm>
            <a:off x="1357290" y="1628800"/>
            <a:ext cx="6500858" cy="2677656"/>
          </a:xfrm>
          <a:prstGeom prst="rect">
            <a:avLst/>
          </a:prstGeom>
        </p:spPr>
        <p:txBody>
          <a:bodyPr wrap="square">
            <a:spAutoFit/>
          </a:bodyPr>
          <a:lstStyle/>
          <a:p>
            <a:pPr algn="ctr"/>
            <a:r>
              <a:rPr lang="ru-RU" sz="2800" spc="50" dirty="0" smtClean="0">
                <a:ln w="11430"/>
                <a:solidFill>
                  <a:srgbClr val="7030A0"/>
                </a:solidFill>
              </a:rPr>
              <a:t>Предоставляйте ребенку возможность выбора. Осуществление возможности выбора порождает у ребёнка ощущение собственной значимости и само ценности</a:t>
            </a:r>
          </a:p>
        </p:txBody>
      </p:sp>
      <p:pic>
        <p:nvPicPr>
          <p:cNvPr id="5" name="Picture 2"/>
          <p:cNvPicPr>
            <a:picLocks noChangeAspect="1" noChangeArrowheads="1"/>
          </p:cNvPicPr>
          <p:nvPr/>
        </p:nvPicPr>
        <p:blipFill>
          <a:blip r:embed="rId2"/>
          <a:srcRect/>
          <a:stretch>
            <a:fillRect/>
          </a:stretch>
        </p:blipFill>
        <p:spPr bwMode="auto">
          <a:xfrm>
            <a:off x="3519487" y="4306456"/>
            <a:ext cx="2105025" cy="2171700"/>
          </a:xfrm>
          <a:prstGeom prst="rect">
            <a:avLst/>
          </a:prstGeom>
          <a:noFill/>
          <a:ln w="9525">
            <a:noFill/>
            <a:miter lim="800000"/>
            <a:headEnd/>
            <a:tailEnd/>
          </a:ln>
        </p:spPr>
      </p:pic>
    </p:spTree>
    <p:extLst>
      <p:ext uri="{BB962C8B-B14F-4D97-AF65-F5344CB8AC3E}">
        <p14:creationId xmlns:p14="http://schemas.microsoft.com/office/powerpoint/2010/main" val="143640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35696" y="119326"/>
            <a:ext cx="7210048" cy="1569660"/>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ru-RU" sz="4800" b="1" cap="none" spc="0" dirty="0" smtClean="0">
                <a:ln w="10541" cmpd="sng">
                  <a:solidFill>
                    <a:schemeClr val="accent1">
                      <a:shade val="88000"/>
                      <a:satMod val="110000"/>
                    </a:schemeClr>
                  </a:solidFill>
                  <a:prstDash val="solid"/>
                </a:ln>
                <a:solidFill>
                  <a:schemeClr val="bg1"/>
                </a:solidFill>
                <a:effectLst/>
              </a:rPr>
              <a:t>Игры с природным </a:t>
            </a:r>
          </a:p>
          <a:p>
            <a:pPr algn="ctr"/>
            <a:r>
              <a:rPr lang="ru-RU" sz="4800" b="1" cap="none" spc="0" dirty="0" smtClean="0">
                <a:ln w="10541" cmpd="sng">
                  <a:solidFill>
                    <a:schemeClr val="accent1">
                      <a:shade val="88000"/>
                      <a:satMod val="110000"/>
                    </a:schemeClr>
                  </a:solidFill>
                  <a:prstDash val="solid"/>
                </a:ln>
                <a:solidFill>
                  <a:schemeClr val="bg1"/>
                </a:solidFill>
                <a:effectLst/>
              </a:rPr>
              <a:t>материалом</a:t>
            </a:r>
            <a:endParaRPr lang="ru-RU" sz="4800" b="1" cap="none" spc="0" dirty="0">
              <a:ln w="10541" cmpd="sng">
                <a:solidFill>
                  <a:schemeClr val="accent1">
                    <a:shade val="88000"/>
                    <a:satMod val="110000"/>
                  </a:schemeClr>
                </a:solidFill>
                <a:prstDash val="solid"/>
              </a:ln>
              <a:solidFill>
                <a:schemeClr val="bg1"/>
              </a:solidFill>
              <a:effectLst/>
            </a:endParaRPr>
          </a:p>
        </p:txBody>
      </p:sp>
      <p:sp>
        <p:nvSpPr>
          <p:cNvPr id="4" name="Прямоугольник 3"/>
          <p:cNvSpPr/>
          <p:nvPr/>
        </p:nvSpPr>
        <p:spPr>
          <a:xfrm>
            <a:off x="4067944" y="1700808"/>
            <a:ext cx="4257253" cy="3416320"/>
          </a:xfrm>
          <a:prstGeom prst="rect">
            <a:avLst/>
          </a:prstGeom>
        </p:spPr>
        <p:txBody>
          <a:bodyPr wrap="square">
            <a:spAutoFit/>
          </a:bodyPr>
          <a:lstStyle/>
          <a:p>
            <a:pPr algn="ctr"/>
            <a:r>
              <a:rPr lang="ru-RU" sz="2400" spc="50" dirty="0" smtClean="0">
                <a:ln w="11430"/>
                <a:solidFill>
                  <a:srgbClr val="7030A0"/>
                </a:solidFill>
              </a:rPr>
              <a:t>Огромное влияние на рост речевой и познавательной активности ребёнка оказывают разнообразие и доступность объектов, которые он может исследовать.</a:t>
            </a:r>
            <a:endParaRPr lang="ru-RU" sz="2400" spc="50" dirty="0">
              <a:ln w="11430"/>
              <a:solidFill>
                <a:srgbClr val="7030A0"/>
              </a:solidFill>
            </a:endParaRPr>
          </a:p>
        </p:txBody>
      </p:sp>
      <p:pic>
        <p:nvPicPr>
          <p:cNvPr id="3074" name="Picture 2" descr="C:\Users\1\Downloads\1332768161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14650"/>
            <a:ext cx="326707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3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403648" y="274320"/>
            <a:ext cx="7530040" cy="1642512"/>
          </a:xfrm>
          <a:prstGeom prst="rect">
            <a:avLst/>
          </a:prstGeom>
        </p:spPr>
        <p:style>
          <a:lnRef idx="1">
            <a:schemeClr val="accent3"/>
          </a:lnRef>
          <a:fillRef idx="3">
            <a:schemeClr val="accent3"/>
          </a:fillRef>
          <a:effectRef idx="2">
            <a:schemeClr val="accent3"/>
          </a:effectRef>
          <a:fontRef idx="minor">
            <a:schemeClr val="lt1"/>
          </a:fontRef>
        </p:style>
        <p:txBody>
          <a:bodyPr wrap="none" lIns="91440" tIns="45720" rIns="91440" bIns="45720">
            <a:noAutofit/>
          </a:bodyPr>
          <a:lstStyle/>
          <a:p>
            <a:pPr algn="ctr"/>
            <a:r>
              <a:rPr lang="ru-RU" sz="5400" b="1" cap="none" spc="0" dirty="0" smtClean="0">
                <a:ln w="10541" cmpd="sng">
                  <a:solidFill>
                    <a:schemeClr val="accent1">
                      <a:shade val="88000"/>
                      <a:satMod val="110000"/>
                    </a:schemeClr>
                  </a:solidFill>
                  <a:prstDash val="solid"/>
                </a:ln>
                <a:solidFill>
                  <a:schemeClr val="bg1"/>
                </a:solidFill>
                <a:effectLst/>
              </a:rPr>
              <a:t>Продуктивные виды</a:t>
            </a:r>
          </a:p>
          <a:p>
            <a:pPr algn="ctr"/>
            <a:r>
              <a:rPr lang="ru-RU" sz="5400" b="1" cap="none" spc="0" dirty="0" smtClean="0">
                <a:ln w="10541" cmpd="sng">
                  <a:solidFill>
                    <a:schemeClr val="accent1">
                      <a:shade val="88000"/>
                      <a:satMod val="110000"/>
                    </a:schemeClr>
                  </a:solidFill>
                  <a:prstDash val="solid"/>
                </a:ln>
                <a:solidFill>
                  <a:schemeClr val="bg1"/>
                </a:solidFill>
                <a:effectLst/>
              </a:rPr>
              <a:t> деятельности</a:t>
            </a:r>
            <a:endParaRPr lang="ru-RU" sz="5400" b="1" cap="none" spc="0" dirty="0">
              <a:ln w="10541" cmpd="sng">
                <a:solidFill>
                  <a:schemeClr val="accent1">
                    <a:shade val="88000"/>
                    <a:satMod val="110000"/>
                  </a:schemeClr>
                </a:solidFill>
                <a:prstDash val="solid"/>
              </a:ln>
              <a:solidFill>
                <a:schemeClr val="bg1"/>
              </a:solidFill>
              <a:effectLst/>
            </a:endParaRPr>
          </a:p>
        </p:txBody>
      </p:sp>
      <p:sp>
        <p:nvSpPr>
          <p:cNvPr id="4" name="Прямоугольник 3"/>
          <p:cNvSpPr/>
          <p:nvPr/>
        </p:nvSpPr>
        <p:spPr>
          <a:xfrm>
            <a:off x="1547664" y="2060848"/>
            <a:ext cx="6357982" cy="2677656"/>
          </a:xfrm>
          <a:prstGeom prst="rect">
            <a:avLst/>
          </a:prstGeom>
        </p:spPr>
        <p:txBody>
          <a:bodyPr wrap="square">
            <a:spAutoFit/>
          </a:bodyPr>
          <a:lstStyle/>
          <a:p>
            <a:pPr algn="ctr"/>
            <a:r>
              <a:rPr lang="ru-RU" sz="2400" spc="50" dirty="0" smtClean="0">
                <a:ln w="11430"/>
                <a:solidFill>
                  <a:srgbClr val="7030A0"/>
                </a:solidFill>
              </a:rPr>
              <a:t>Рисование, лепка, аппликация, конструирование развивают лингвистические и сенсорные способности ребёнка, которые имеют особое значение в формировании мыслительной деятельности.</a:t>
            </a:r>
            <a:endParaRPr lang="ru-RU" sz="2400" spc="50" dirty="0">
              <a:ln w="11430"/>
              <a:solidFill>
                <a:srgbClr val="7030A0"/>
              </a:solidFill>
            </a:endParaRPr>
          </a:p>
        </p:txBody>
      </p:sp>
      <p:pic>
        <p:nvPicPr>
          <p:cNvPr id="5" name="Picture 2"/>
          <p:cNvPicPr>
            <a:picLocks noChangeAspect="1" noChangeArrowheads="1"/>
          </p:cNvPicPr>
          <p:nvPr/>
        </p:nvPicPr>
        <p:blipFill>
          <a:blip r:embed="rId2"/>
          <a:srcRect/>
          <a:stretch>
            <a:fillRect/>
          </a:stretch>
        </p:blipFill>
        <p:spPr bwMode="auto">
          <a:xfrm>
            <a:off x="6372225" y="4292600"/>
            <a:ext cx="2143125" cy="2143125"/>
          </a:xfrm>
          <a:prstGeom prst="rect">
            <a:avLst/>
          </a:prstGeom>
          <a:noFill/>
          <a:ln w="9525">
            <a:noFill/>
            <a:miter lim="800000"/>
            <a:headEnd/>
            <a:tailEnd/>
          </a:ln>
        </p:spPr>
      </p:pic>
    </p:spTree>
    <p:extLst>
      <p:ext uri="{BB962C8B-B14F-4D97-AF65-F5344CB8AC3E}">
        <p14:creationId xmlns:p14="http://schemas.microsoft.com/office/powerpoint/2010/main" val="4141184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989175" y="384155"/>
            <a:ext cx="4390946" cy="923330"/>
          </a:xfrm>
          <a:prstGeom prst="rect">
            <a:avLst/>
          </a:prstGeom>
        </p:spPr>
        <p:style>
          <a:lnRef idx="1">
            <a:schemeClr val="accent3"/>
          </a:lnRef>
          <a:fillRef idx="3">
            <a:schemeClr val="accent3"/>
          </a:fillRef>
          <a:effectRef idx="2">
            <a:schemeClr val="accent3"/>
          </a:effectRef>
          <a:fontRef idx="minor">
            <a:schemeClr val="lt1"/>
          </a:fontRef>
        </p:style>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chemeClr val="bg1"/>
                </a:solidFill>
                <a:effectLst/>
              </a:rPr>
              <a:t>Замещение</a:t>
            </a:r>
            <a:endParaRPr lang="ru-RU" sz="5400" b="1" cap="none" spc="0" dirty="0">
              <a:ln w="10541" cmpd="sng">
                <a:solidFill>
                  <a:schemeClr val="accent1">
                    <a:shade val="88000"/>
                    <a:satMod val="110000"/>
                  </a:schemeClr>
                </a:solidFill>
                <a:prstDash val="solid"/>
              </a:ln>
              <a:solidFill>
                <a:schemeClr val="bg1"/>
              </a:solidFill>
              <a:effectLst/>
            </a:endParaRPr>
          </a:p>
        </p:txBody>
      </p:sp>
      <p:sp>
        <p:nvSpPr>
          <p:cNvPr id="4" name="Прямоугольник 3"/>
          <p:cNvSpPr/>
          <p:nvPr/>
        </p:nvSpPr>
        <p:spPr>
          <a:xfrm>
            <a:off x="2195736" y="1700808"/>
            <a:ext cx="5643602" cy="3970318"/>
          </a:xfrm>
          <a:prstGeom prst="rect">
            <a:avLst/>
          </a:prstGeom>
        </p:spPr>
        <p:txBody>
          <a:bodyPr wrap="square">
            <a:spAutoFit/>
          </a:bodyPr>
          <a:lstStyle/>
          <a:p>
            <a:pPr algn="ctr"/>
            <a:r>
              <a:rPr lang="ru-RU" sz="2800" spc="50" dirty="0" smtClean="0">
                <a:ln w="11430"/>
                <a:solidFill>
                  <a:srgbClr val="7030A0"/>
                </a:solidFill>
              </a:rPr>
              <a:t>Игры - пантомимы и игры - имитации являются первой ступенькой театрализованной сюжетной игры. Эти формы игр способствуют полноценному</a:t>
            </a:r>
          </a:p>
          <a:p>
            <a:pPr algn="ctr"/>
            <a:r>
              <a:rPr lang="ru-RU" sz="2800" spc="50" dirty="0" smtClean="0">
                <a:ln w="11430"/>
                <a:solidFill>
                  <a:srgbClr val="7030A0"/>
                </a:solidFill>
              </a:rPr>
              <a:t> и развивающему общению ребенка. </a:t>
            </a:r>
            <a:endParaRPr lang="ru-RU" sz="2800" spc="50" dirty="0">
              <a:ln w="11430"/>
              <a:solidFill>
                <a:srgbClr val="7030A0"/>
              </a:solidFill>
            </a:endParaRPr>
          </a:p>
        </p:txBody>
      </p:sp>
      <p:pic>
        <p:nvPicPr>
          <p:cNvPr id="5" name="Picture 5"/>
          <p:cNvPicPr>
            <a:picLocks noChangeAspect="1" noChangeArrowheads="1"/>
          </p:cNvPicPr>
          <p:nvPr/>
        </p:nvPicPr>
        <p:blipFill>
          <a:blip r:embed="rId2"/>
          <a:srcRect/>
          <a:stretch>
            <a:fillRect/>
          </a:stretch>
        </p:blipFill>
        <p:spPr bwMode="auto">
          <a:xfrm>
            <a:off x="1349121" y="4762500"/>
            <a:ext cx="2095500" cy="2095500"/>
          </a:xfrm>
          <a:prstGeom prst="rect">
            <a:avLst/>
          </a:prstGeom>
          <a:noFill/>
          <a:ln w="9525">
            <a:noFill/>
            <a:miter lim="800000"/>
            <a:headEnd/>
            <a:tailEnd/>
          </a:ln>
        </p:spPr>
      </p:pic>
    </p:spTree>
    <p:extLst>
      <p:ext uri="{BB962C8B-B14F-4D97-AF65-F5344CB8AC3E}">
        <p14:creationId xmlns:p14="http://schemas.microsoft.com/office/powerpoint/2010/main" val="364363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66091" y="370483"/>
            <a:ext cx="4825360" cy="923330"/>
          </a:xfrm>
          <a:prstGeom prst="rect">
            <a:avLst/>
          </a:prstGeom>
        </p:spPr>
        <p:style>
          <a:lnRef idx="1">
            <a:schemeClr val="accent3"/>
          </a:lnRef>
          <a:fillRef idx="3">
            <a:schemeClr val="accent3"/>
          </a:fillRef>
          <a:effectRef idx="2">
            <a:schemeClr val="accent3"/>
          </a:effectRef>
          <a:fontRef idx="minor">
            <a:schemeClr val="lt1"/>
          </a:fontRef>
        </p:style>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chemeClr val="bg1"/>
                </a:solidFill>
                <a:effectLst/>
              </a:rPr>
              <a:t>Ролевая игра</a:t>
            </a:r>
            <a:endParaRPr lang="ru-RU" sz="5400" b="1" cap="none" spc="0" dirty="0">
              <a:ln w="10541" cmpd="sng">
                <a:solidFill>
                  <a:schemeClr val="accent1">
                    <a:shade val="88000"/>
                    <a:satMod val="110000"/>
                  </a:schemeClr>
                </a:solidFill>
                <a:prstDash val="solid"/>
              </a:ln>
              <a:solidFill>
                <a:schemeClr val="bg1"/>
              </a:solidFill>
              <a:effectLst/>
            </a:endParaRPr>
          </a:p>
        </p:txBody>
      </p:sp>
      <p:sp>
        <p:nvSpPr>
          <p:cNvPr id="4" name="Прямоугольник 3"/>
          <p:cNvSpPr/>
          <p:nvPr/>
        </p:nvSpPr>
        <p:spPr>
          <a:xfrm>
            <a:off x="1257592" y="1556792"/>
            <a:ext cx="5929354" cy="1569660"/>
          </a:xfrm>
          <a:prstGeom prst="rect">
            <a:avLst/>
          </a:prstGeom>
        </p:spPr>
        <p:txBody>
          <a:bodyPr wrap="square">
            <a:spAutoFit/>
          </a:bodyPr>
          <a:lstStyle/>
          <a:p>
            <a:pPr algn="ctr"/>
            <a:r>
              <a:rPr lang="ru-RU" spc="50" dirty="0" smtClean="0">
                <a:ln w="11430"/>
                <a:solidFill>
                  <a:srgbClr val="7030A0"/>
                </a:solidFill>
              </a:rPr>
              <a:t> </a:t>
            </a:r>
            <a:r>
              <a:rPr lang="ru-RU" sz="2400" spc="50" dirty="0" smtClean="0">
                <a:ln w="11430"/>
                <a:solidFill>
                  <a:srgbClr val="7030A0"/>
                </a:solidFill>
              </a:rPr>
              <a:t>Ролевая игра стимулирует речевое развитие ребёнка, формирует уверенность в себе, повышает коммуникативную компетентность</a:t>
            </a:r>
            <a:r>
              <a:rPr lang="ru-RU" spc="50" dirty="0" smtClean="0">
                <a:ln w="11430"/>
                <a:solidFill>
                  <a:srgbClr val="7030A0"/>
                </a:solidFill>
              </a:rPr>
              <a:t>.</a:t>
            </a:r>
            <a:endParaRPr lang="ru-RU" spc="50" dirty="0">
              <a:ln w="11430"/>
              <a:solidFill>
                <a:srgbClr val="7030A0"/>
              </a:solidFill>
            </a:endParaRPr>
          </a:p>
        </p:txBody>
      </p:sp>
      <p:pic>
        <p:nvPicPr>
          <p:cNvPr id="5" name="Рисунок 4"/>
          <p:cNvPicPr>
            <a:picLocks noChangeAspect="1"/>
          </p:cNvPicPr>
          <p:nvPr/>
        </p:nvPicPr>
        <p:blipFill>
          <a:blip r:embed="rId2"/>
          <a:stretch>
            <a:fillRect/>
          </a:stretch>
        </p:blipFill>
        <p:spPr>
          <a:xfrm>
            <a:off x="5278771" y="2897187"/>
            <a:ext cx="3816350" cy="39608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68515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45245" y="384155"/>
            <a:ext cx="6878806" cy="923330"/>
          </a:xfrm>
          <a:prstGeom prst="rect">
            <a:avLst/>
          </a:prstGeom>
        </p:spPr>
        <p:style>
          <a:lnRef idx="1">
            <a:schemeClr val="accent3"/>
          </a:lnRef>
          <a:fillRef idx="3">
            <a:schemeClr val="accent3"/>
          </a:fillRef>
          <a:effectRef idx="2">
            <a:schemeClr val="accent3"/>
          </a:effectRef>
          <a:fontRef idx="minor">
            <a:schemeClr val="lt1"/>
          </a:fontRef>
        </p:style>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chemeClr val="bg1"/>
                </a:solidFill>
                <a:effectLst/>
              </a:rPr>
              <a:t>Музыкальные игры</a:t>
            </a:r>
            <a:endParaRPr lang="ru-RU" sz="5400" b="1" cap="none" spc="0" dirty="0">
              <a:ln w="10541" cmpd="sng">
                <a:solidFill>
                  <a:schemeClr val="accent1">
                    <a:shade val="88000"/>
                    <a:satMod val="110000"/>
                  </a:schemeClr>
                </a:solidFill>
                <a:prstDash val="solid"/>
              </a:ln>
              <a:solidFill>
                <a:schemeClr val="bg1"/>
              </a:solidFill>
              <a:effectLst/>
            </a:endParaRPr>
          </a:p>
        </p:txBody>
      </p:sp>
      <p:sp>
        <p:nvSpPr>
          <p:cNvPr id="4" name="Прямоугольник 3"/>
          <p:cNvSpPr/>
          <p:nvPr/>
        </p:nvSpPr>
        <p:spPr>
          <a:xfrm>
            <a:off x="1475656" y="1417582"/>
            <a:ext cx="6500858" cy="2677656"/>
          </a:xfrm>
          <a:prstGeom prst="rect">
            <a:avLst/>
          </a:prstGeom>
        </p:spPr>
        <p:txBody>
          <a:bodyPr wrap="square">
            <a:spAutoFit/>
          </a:bodyPr>
          <a:lstStyle/>
          <a:p>
            <a:pPr algn="ctr"/>
            <a:r>
              <a:rPr lang="ru-RU" spc="50" dirty="0" smtClean="0">
                <a:ln w="11430"/>
                <a:solidFill>
                  <a:srgbClr val="7030A0"/>
                </a:solidFill>
              </a:rPr>
              <a:t> </a:t>
            </a:r>
            <a:r>
              <a:rPr lang="ru-RU" sz="2400" spc="50" dirty="0" smtClean="0">
                <a:ln w="11430"/>
                <a:solidFill>
                  <a:srgbClr val="7030A0"/>
                </a:solidFill>
              </a:rPr>
              <a:t>Музыкальные игры и песни важны в процессе овладения ребенка речью. Предоставляйте ребёнку возможность двигаться под разнообразную музыку, самостоятельно извлекать звуки из различных предметов, аккомпанируя себе.</a:t>
            </a:r>
            <a:endParaRPr lang="ru-RU" sz="2400" spc="50" dirty="0">
              <a:ln w="11430"/>
              <a:solidFill>
                <a:srgbClr val="7030A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717032"/>
            <a:ext cx="21240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6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19672" y="404664"/>
            <a:ext cx="6737952" cy="1631216"/>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ru-RU" sz="5000" b="1" cap="none" spc="0" dirty="0" smtClean="0">
                <a:ln w="10541" cmpd="sng">
                  <a:solidFill>
                    <a:schemeClr val="accent1">
                      <a:shade val="88000"/>
                      <a:satMod val="110000"/>
                    </a:schemeClr>
                  </a:solidFill>
                  <a:prstDash val="solid"/>
                </a:ln>
                <a:solidFill>
                  <a:schemeClr val="bg1"/>
                </a:solidFill>
                <a:effectLst/>
              </a:rPr>
              <a:t>Артикуляционная гимнастика</a:t>
            </a:r>
            <a:endParaRPr lang="ru-RU" sz="5000" b="1" cap="none" spc="0" dirty="0">
              <a:ln w="10541" cmpd="sng">
                <a:solidFill>
                  <a:schemeClr val="accent1">
                    <a:shade val="88000"/>
                    <a:satMod val="110000"/>
                  </a:schemeClr>
                </a:solidFill>
                <a:prstDash val="solid"/>
              </a:ln>
              <a:solidFill>
                <a:schemeClr val="bg1"/>
              </a:solidFill>
              <a:effectLst/>
            </a:endParaRPr>
          </a:p>
        </p:txBody>
      </p:sp>
      <p:sp>
        <p:nvSpPr>
          <p:cNvPr id="4" name="Прямоугольник 3"/>
          <p:cNvSpPr/>
          <p:nvPr/>
        </p:nvSpPr>
        <p:spPr>
          <a:xfrm>
            <a:off x="1979712" y="3127214"/>
            <a:ext cx="4320481" cy="2677656"/>
          </a:xfrm>
          <a:prstGeom prst="rect">
            <a:avLst/>
          </a:prstGeom>
        </p:spPr>
        <p:txBody>
          <a:bodyPr wrap="square">
            <a:spAutoFit/>
          </a:bodyPr>
          <a:lstStyle/>
          <a:p>
            <a:pPr algn="ctr"/>
            <a:r>
              <a:rPr lang="ru-RU" sz="2400" spc="50" dirty="0" smtClean="0">
                <a:ln w="11430"/>
                <a:solidFill>
                  <a:srgbClr val="7030A0"/>
                </a:solidFill>
              </a:rPr>
              <a:t>Это комплекс специальных упражнений, которые укрепляют мышцы речевого аппарата, развивают их силу и подвижность</a:t>
            </a:r>
            <a:r>
              <a:rPr lang="ru-RU" spc="50" dirty="0" smtClean="0">
                <a:ln w="11430"/>
                <a:solidFill>
                  <a:srgbClr val="7030A0"/>
                </a:solidFill>
              </a:rPr>
              <a:t>.</a:t>
            </a:r>
            <a:endParaRPr lang="ru-RU" spc="50" dirty="0">
              <a:ln w="11430"/>
              <a:solidFill>
                <a:srgbClr val="7030A0"/>
              </a:solidFill>
            </a:endParaRPr>
          </a:p>
        </p:txBody>
      </p:sp>
      <p:pic>
        <p:nvPicPr>
          <p:cNvPr id="6" name="Picture 2" descr="C:\Documents and Settings\Admin\Рабочий стол\картинки\ууааак0004.jpg"/>
          <p:cNvPicPr>
            <a:picLocks noChangeAspect="1" noChangeArrowheads="1"/>
          </p:cNvPicPr>
          <p:nvPr/>
        </p:nvPicPr>
        <p:blipFill>
          <a:blip r:embed="rId2" cstate="print"/>
          <a:srcRect/>
          <a:stretch>
            <a:fillRect/>
          </a:stretch>
        </p:blipFill>
        <p:spPr bwMode="auto">
          <a:xfrm>
            <a:off x="6084168" y="2276872"/>
            <a:ext cx="2906460" cy="4378340"/>
          </a:xfrm>
          <a:prstGeom prst="rect">
            <a:avLst/>
          </a:prstGeom>
          <a:noFill/>
        </p:spPr>
      </p:pic>
    </p:spTree>
    <p:extLst>
      <p:ext uri="{BB962C8B-B14F-4D97-AF65-F5344CB8AC3E}">
        <p14:creationId xmlns:p14="http://schemas.microsoft.com/office/powerpoint/2010/main" val="152682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dirty="0" smtClean="0"/>
              <a:t>Примеры игр на развитие речи у детей 2-3 лет</a:t>
            </a:r>
            <a:endParaRPr lang="ru-RU" sz="2800" dirty="0"/>
          </a:p>
        </p:txBody>
      </p:sp>
      <p:sp>
        <p:nvSpPr>
          <p:cNvPr id="4" name="Текст 3"/>
          <p:cNvSpPr>
            <a:spLocks noGrp="1"/>
          </p:cNvSpPr>
          <p:nvPr>
            <p:ph type="body" sz="half" idx="2"/>
          </p:nvPr>
        </p:nvSpPr>
        <p:spPr/>
        <p:txBody>
          <a:bodyPr/>
          <a:lstStyle/>
          <a:p>
            <a:endParaRPr lang="ru-RU" dirty="0"/>
          </a:p>
        </p:txBody>
      </p:sp>
      <p:pic>
        <p:nvPicPr>
          <p:cNvPr id="7" name="Рисунок 6" descr="1319023126_3.jpg"/>
          <p:cNvPicPr>
            <a:picLocks noGrp="1" noChangeAspect="1"/>
          </p:cNvPicPr>
          <p:nvPr>
            <p:ph type="pic" idx="1"/>
          </p:nvPr>
        </p:nvPicPr>
        <p:blipFill>
          <a:blip r:embed="rId2"/>
          <a:srcRect l="2399" r="2399"/>
          <a:stretch>
            <a:fillRect/>
          </a:stretch>
        </p:blipFill>
        <p:spPr>
          <a:prstGeom prst="rect">
            <a:avLst/>
          </a:prstGeom>
        </p:spPr>
      </p:pic>
    </p:spTree>
    <p:extLst>
      <p:ext uri="{BB962C8B-B14F-4D97-AF65-F5344CB8AC3E}">
        <p14:creationId xmlns:p14="http://schemas.microsoft.com/office/powerpoint/2010/main" val="362108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889844"/>
            <a:ext cx="7488832"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i="1" dirty="0">
                <a:solidFill>
                  <a:schemeClr val="accent3">
                    <a:lumMod val="75000"/>
                  </a:schemeClr>
                </a:solidFill>
              </a:rPr>
              <a:t>Ранний возраст - наиболее важный в развитии всех психических процессов, а особенно речи. </a:t>
            </a:r>
          </a:p>
          <a:p>
            <a:endParaRPr lang="ru-RU" dirty="0"/>
          </a:p>
          <a:p>
            <a:r>
              <a:rPr lang="ru-RU" dirty="0"/>
              <a:t>Ранний возраст обладает огромными возможностями для формирования основ будущей взрослой личности. Именно в этом возрасте темпы речевого развития значительно выше, чем в последующие годы. Для ребенка в этом возрасте – родители, это самые главные, родные и близкие        люди и задачи родителей в этот период: помочь детям овладеть   родным языком, накопить значительный запас слов и научить произносить звуки</a:t>
            </a:r>
          </a:p>
        </p:txBody>
      </p:sp>
      <p:pic>
        <p:nvPicPr>
          <p:cNvPr id="3" name="Рисунок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509120"/>
            <a:ext cx="21621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85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 развитие речевого выдоха:</a:t>
            </a:r>
            <a:endParaRPr lang="ru-RU" dirty="0"/>
          </a:p>
        </p:txBody>
      </p:sp>
      <p:sp>
        <p:nvSpPr>
          <p:cNvPr id="3" name="Прямоугольник 2"/>
          <p:cNvSpPr/>
          <p:nvPr/>
        </p:nvSpPr>
        <p:spPr>
          <a:xfrm>
            <a:off x="1467628" y="1268760"/>
            <a:ext cx="6840760" cy="529375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buFont typeface="Wingdings" pitchFamily="2" charset="2"/>
              <a:buChar char="v"/>
            </a:pPr>
            <a:r>
              <a:rPr lang="ru-RU" sz="2000" b="1" i="1" dirty="0">
                <a:solidFill>
                  <a:prstClr val="black"/>
                </a:solidFill>
                <a:latin typeface="Times New Roman" pitchFamily="18" charset="0"/>
                <a:ea typeface="+mj-ea"/>
                <a:cs typeface="Times New Roman" pitchFamily="18" charset="0"/>
              </a:rPr>
              <a:t>Дудочки и свистульки</a:t>
            </a:r>
            <a:r>
              <a:rPr lang="ru-RU" sz="2000" i="1" u="sng" dirty="0">
                <a:solidFill>
                  <a:prstClr val="black"/>
                </a:solidFill>
                <a:latin typeface="Times New Roman" pitchFamily="18" charset="0"/>
                <a:ea typeface="+mj-ea"/>
                <a:cs typeface="Times New Roman" pitchFamily="18" charset="0"/>
              </a:rPr>
              <a:t/>
            </a:r>
            <a:br>
              <a:rPr lang="ru-RU" sz="2000" i="1" u="sng" dirty="0">
                <a:solidFill>
                  <a:prstClr val="black"/>
                </a:solidFill>
                <a:latin typeface="Times New Roman" pitchFamily="18" charset="0"/>
                <a:ea typeface="+mj-ea"/>
                <a:cs typeface="Times New Roman" pitchFamily="18" charset="0"/>
              </a:rPr>
            </a:br>
            <a:r>
              <a:rPr lang="ru-RU" sz="2000" dirty="0">
                <a:solidFill>
                  <a:prstClr val="black"/>
                </a:solidFill>
                <a:latin typeface="Times New Roman" pitchFamily="18" charset="0"/>
                <a:ea typeface="+mj-ea"/>
                <a:cs typeface="Times New Roman" pitchFamily="18" charset="0"/>
              </a:rPr>
              <a:t>Выбирайте свистульки, которые нравятся ребёнку внешне, удобны для его рук и с негромким свистом. Дудочка усложняет задачу и одновременно с этим делает её более интересной и занимательной. Ведь дудочка, обладая мелодичным звучанием, </a:t>
            </a:r>
            <a:br>
              <a:rPr lang="ru-RU" sz="2000" dirty="0">
                <a:solidFill>
                  <a:prstClr val="black"/>
                </a:solidFill>
                <a:latin typeface="Times New Roman" pitchFamily="18" charset="0"/>
                <a:ea typeface="+mj-ea"/>
                <a:cs typeface="Times New Roman" pitchFamily="18" charset="0"/>
              </a:rPr>
            </a:br>
            <a:r>
              <a:rPr lang="ru-RU" sz="2000" dirty="0">
                <a:solidFill>
                  <a:prstClr val="black"/>
                </a:solidFill>
                <a:latin typeface="Times New Roman" pitchFamily="18" charset="0"/>
                <a:ea typeface="+mj-ea"/>
                <a:cs typeface="Times New Roman" pitchFamily="18" charset="0"/>
              </a:rPr>
              <a:t>позволяет получать разные звуки</a:t>
            </a:r>
            <a:r>
              <a:rPr lang="ru-RU" sz="2000" dirty="0" smtClean="0">
                <a:solidFill>
                  <a:prstClr val="black"/>
                </a:solidFill>
                <a:latin typeface="Times New Roman" pitchFamily="18" charset="0"/>
                <a:ea typeface="+mj-ea"/>
                <a:cs typeface="Times New Roman" pitchFamily="18" charset="0"/>
              </a:rPr>
              <a:t>.</a:t>
            </a:r>
          </a:p>
          <a:p>
            <a:pPr marL="342900" indent="-342900">
              <a:buFont typeface="Wingdings" pitchFamily="2" charset="2"/>
              <a:buChar char="v"/>
            </a:pPr>
            <a:endParaRPr lang="ru-RU" sz="2000" dirty="0" smtClean="0">
              <a:solidFill>
                <a:prstClr val="black"/>
              </a:solidFill>
              <a:latin typeface="Times New Roman" pitchFamily="18" charset="0"/>
              <a:ea typeface="+mj-ea"/>
              <a:cs typeface="Times New Roman" pitchFamily="18" charset="0"/>
            </a:endParaRPr>
          </a:p>
          <a:p>
            <a:pPr marL="342900" indent="-342900">
              <a:buFont typeface="Wingdings" pitchFamily="2" charset="2"/>
              <a:buChar char="v"/>
            </a:pPr>
            <a:r>
              <a:rPr lang="ru-RU" sz="2000" b="1" i="1" dirty="0" smtClean="0">
                <a:solidFill>
                  <a:prstClr val="black"/>
                </a:solidFill>
                <a:latin typeface="Times New Roman" pitchFamily="18" charset="0"/>
                <a:ea typeface="+mj-ea"/>
                <a:cs typeface="Times New Roman" pitchFamily="18" charset="0"/>
              </a:rPr>
              <a:t>Мыльные </a:t>
            </a:r>
            <a:r>
              <a:rPr lang="ru-RU" sz="2000" b="1" i="1" dirty="0">
                <a:solidFill>
                  <a:prstClr val="black"/>
                </a:solidFill>
                <a:latin typeface="Times New Roman" pitchFamily="18" charset="0"/>
                <a:ea typeface="+mj-ea"/>
                <a:cs typeface="Times New Roman" pitchFamily="18" charset="0"/>
              </a:rPr>
              <a:t>пузыри</a:t>
            </a:r>
            <a:r>
              <a:rPr lang="ru-RU" sz="2000" i="1" u="sng" dirty="0">
                <a:solidFill>
                  <a:prstClr val="black"/>
                </a:solidFill>
                <a:latin typeface="Times New Roman" pitchFamily="18" charset="0"/>
                <a:ea typeface="+mj-ea"/>
                <a:cs typeface="Times New Roman" pitchFamily="18" charset="0"/>
              </a:rPr>
              <a:t/>
            </a:r>
            <a:br>
              <a:rPr lang="ru-RU" sz="2000" i="1" u="sng" dirty="0">
                <a:solidFill>
                  <a:prstClr val="black"/>
                </a:solidFill>
                <a:latin typeface="Times New Roman" pitchFamily="18" charset="0"/>
                <a:ea typeface="+mj-ea"/>
                <a:cs typeface="Times New Roman" pitchFamily="18" charset="0"/>
              </a:rPr>
            </a:br>
            <a:endParaRPr lang="ru-RU" sz="2000" i="1" u="sng" dirty="0" smtClean="0">
              <a:solidFill>
                <a:prstClr val="black"/>
              </a:solidFill>
              <a:latin typeface="Times New Roman" pitchFamily="18" charset="0"/>
              <a:ea typeface="+mj-ea"/>
              <a:cs typeface="Times New Roman" pitchFamily="18" charset="0"/>
            </a:endParaRPr>
          </a:p>
          <a:p>
            <a:pPr marL="342900" indent="-342900">
              <a:buFont typeface="Wingdings" pitchFamily="2" charset="2"/>
              <a:buChar char="v"/>
            </a:pPr>
            <a:r>
              <a:rPr lang="ru-RU" sz="2000" b="1" i="1" dirty="0" smtClean="0">
                <a:solidFill>
                  <a:prstClr val="black"/>
                </a:solidFill>
                <a:latin typeface="Times New Roman" pitchFamily="18" charset="0"/>
                <a:ea typeface="+mj-ea"/>
                <a:cs typeface="Times New Roman" pitchFamily="18" charset="0"/>
              </a:rPr>
              <a:t>Кто </a:t>
            </a:r>
            <a:r>
              <a:rPr lang="ru-RU" sz="2000" b="1" i="1" dirty="0">
                <a:solidFill>
                  <a:prstClr val="black"/>
                </a:solidFill>
                <a:latin typeface="Times New Roman" pitchFamily="18" charset="0"/>
                <a:ea typeface="+mj-ea"/>
                <a:cs typeface="Times New Roman" pitchFamily="18" charset="0"/>
              </a:rPr>
              <a:t>дольше?</a:t>
            </a:r>
            <a:r>
              <a:rPr lang="ru-RU" sz="2000" dirty="0">
                <a:solidFill>
                  <a:prstClr val="black"/>
                </a:solidFill>
                <a:latin typeface="Times New Roman" pitchFamily="18" charset="0"/>
                <a:ea typeface="+mj-ea"/>
                <a:cs typeface="Times New Roman" pitchFamily="18" charset="0"/>
              </a:rPr>
              <a:t/>
            </a:r>
            <a:br>
              <a:rPr lang="ru-RU" sz="2000" dirty="0">
                <a:solidFill>
                  <a:prstClr val="black"/>
                </a:solidFill>
                <a:latin typeface="Times New Roman" pitchFamily="18" charset="0"/>
                <a:ea typeface="+mj-ea"/>
                <a:cs typeface="Times New Roman" pitchFamily="18" charset="0"/>
              </a:rPr>
            </a:br>
            <a:r>
              <a:rPr lang="ru-RU" sz="2000" dirty="0">
                <a:solidFill>
                  <a:prstClr val="black"/>
                </a:solidFill>
                <a:latin typeface="Times New Roman" pitchFamily="18" charset="0"/>
                <a:ea typeface="+mj-ea"/>
                <a:cs typeface="Times New Roman" pitchFamily="18" charset="0"/>
              </a:rPr>
              <a:t>В этой игре очень простые правила. Например, кто дольше протянет звук «а», «у» или любой другой гласный. Тянуть можно и некоторые согласные. Все дети любят играть в эту игру вместе с родителями. Осталось только набрать воздуха.</a:t>
            </a:r>
            <a:r>
              <a:rPr lang="ru-RU" sz="2400" i="1" u="sng" dirty="0">
                <a:solidFill>
                  <a:prstClr val="black"/>
                </a:solidFill>
                <a:latin typeface="Times New Roman" pitchFamily="18" charset="0"/>
                <a:ea typeface="+mj-ea"/>
                <a:cs typeface="Times New Roman" pitchFamily="18" charset="0"/>
              </a:rPr>
              <a:t/>
            </a:r>
            <a:br>
              <a:rPr lang="ru-RU" sz="2400" i="1" u="sng" dirty="0">
                <a:solidFill>
                  <a:prstClr val="black"/>
                </a:solidFill>
                <a:latin typeface="Times New Roman" pitchFamily="18" charset="0"/>
                <a:ea typeface="+mj-ea"/>
                <a:cs typeface="Times New Roman" pitchFamily="18" charset="0"/>
              </a:rPr>
            </a:br>
            <a:endParaRPr lang="ru-RU" dirty="0"/>
          </a:p>
        </p:txBody>
      </p:sp>
    </p:spTree>
    <p:extLst>
      <p:ext uri="{BB962C8B-B14F-4D97-AF65-F5344CB8AC3E}">
        <p14:creationId xmlns:p14="http://schemas.microsoft.com/office/powerpoint/2010/main" val="1206085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ru-RU" sz="3600" dirty="0" smtClean="0">
                <a:effectLst/>
              </a:rPr>
              <a:t>Чисто говорки и скороговорки</a:t>
            </a:r>
            <a:endParaRPr lang="ru-RU" sz="3600" dirty="0">
              <a:effectLst/>
            </a:endParaRPr>
          </a:p>
        </p:txBody>
      </p:sp>
      <p:sp>
        <p:nvSpPr>
          <p:cNvPr id="4" name="Объект 3"/>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pPr>
              <a:buFont typeface="Wingdings" pitchFamily="2" charset="2"/>
              <a:buChar char="v"/>
            </a:pPr>
            <a:r>
              <a:rPr lang="ru-RU" sz="3200" i="1" dirty="0">
                <a:solidFill>
                  <a:prstClr val="black"/>
                </a:solidFill>
                <a:latin typeface="Times New Roman" pitchFamily="18" charset="0"/>
                <a:ea typeface="+mj-ea"/>
                <a:cs typeface="Times New Roman" pitchFamily="18" charset="0"/>
              </a:rPr>
              <a:t>Течёт речка, печёт </a:t>
            </a:r>
            <a:r>
              <a:rPr lang="ru-RU" sz="3200" i="1" dirty="0" smtClean="0">
                <a:solidFill>
                  <a:prstClr val="black"/>
                </a:solidFill>
                <a:latin typeface="Times New Roman" pitchFamily="18" charset="0"/>
                <a:ea typeface="+mj-ea"/>
                <a:cs typeface="Times New Roman" pitchFamily="18" charset="0"/>
              </a:rPr>
              <a:t>печка.</a:t>
            </a:r>
          </a:p>
          <a:p>
            <a:pPr>
              <a:buFont typeface="Wingdings" pitchFamily="2" charset="2"/>
              <a:buChar char="v"/>
            </a:pPr>
            <a:r>
              <a:rPr lang="ru-RU" sz="3200" i="1" dirty="0" smtClean="0">
                <a:solidFill>
                  <a:prstClr val="black"/>
                </a:solidFill>
                <a:latin typeface="Times New Roman" pitchFamily="18" charset="0"/>
                <a:ea typeface="+mj-ea"/>
                <a:cs typeface="Times New Roman" pitchFamily="18" charset="0"/>
              </a:rPr>
              <a:t>У </a:t>
            </a:r>
            <a:r>
              <a:rPr lang="ru-RU" sz="3200" i="1" dirty="0">
                <a:solidFill>
                  <a:prstClr val="black"/>
                </a:solidFill>
                <a:latin typeface="Times New Roman" pitchFamily="18" charset="0"/>
                <a:ea typeface="+mj-ea"/>
                <a:cs typeface="Times New Roman" pitchFamily="18" charset="0"/>
              </a:rPr>
              <a:t>ежа—ежата, у </a:t>
            </a:r>
            <a:r>
              <a:rPr lang="ru-RU" sz="3200" i="1" dirty="0" smtClean="0">
                <a:solidFill>
                  <a:prstClr val="black"/>
                </a:solidFill>
                <a:latin typeface="Times New Roman" pitchFamily="18" charset="0"/>
                <a:ea typeface="+mj-ea"/>
                <a:cs typeface="Times New Roman" pitchFamily="18" charset="0"/>
              </a:rPr>
              <a:t>ужа—ужата.</a:t>
            </a:r>
          </a:p>
          <a:p>
            <a:pPr>
              <a:buFont typeface="Wingdings" pitchFamily="2" charset="2"/>
              <a:buChar char="v"/>
            </a:pPr>
            <a:r>
              <a:rPr lang="ru-RU" sz="3200" i="1" dirty="0" smtClean="0">
                <a:solidFill>
                  <a:prstClr val="black"/>
                </a:solidFill>
                <a:latin typeface="Times New Roman" pitchFamily="18" charset="0"/>
                <a:ea typeface="+mj-ea"/>
                <a:cs typeface="Times New Roman" pitchFamily="18" charset="0"/>
              </a:rPr>
              <a:t>У </a:t>
            </a:r>
            <a:r>
              <a:rPr lang="ru-RU" sz="3200" i="1" dirty="0">
                <a:solidFill>
                  <a:prstClr val="black"/>
                </a:solidFill>
                <a:latin typeface="Times New Roman" pitchFamily="18" charset="0"/>
                <a:ea typeface="+mj-ea"/>
                <a:cs typeface="Times New Roman" pitchFamily="18" charset="0"/>
              </a:rPr>
              <a:t>редьки и репки корни </a:t>
            </a:r>
            <a:r>
              <a:rPr lang="ru-RU" sz="3200" i="1" dirty="0" smtClean="0">
                <a:solidFill>
                  <a:prstClr val="black"/>
                </a:solidFill>
                <a:latin typeface="Times New Roman" pitchFamily="18" charset="0"/>
                <a:ea typeface="+mj-ea"/>
                <a:cs typeface="Times New Roman" pitchFamily="18" charset="0"/>
              </a:rPr>
              <a:t>крепки.</a:t>
            </a:r>
          </a:p>
          <a:p>
            <a:pPr>
              <a:buFont typeface="Wingdings" pitchFamily="2" charset="2"/>
              <a:buChar char="v"/>
            </a:pPr>
            <a:r>
              <a:rPr lang="ru-RU" sz="3200" i="1" dirty="0" smtClean="0">
                <a:solidFill>
                  <a:prstClr val="black"/>
                </a:solidFill>
                <a:latin typeface="Times New Roman" pitchFamily="18" charset="0"/>
                <a:ea typeface="+mj-ea"/>
                <a:cs typeface="Times New Roman" pitchFamily="18" charset="0"/>
              </a:rPr>
              <a:t>У </a:t>
            </a:r>
            <a:r>
              <a:rPr lang="ru-RU" sz="3200" i="1" dirty="0">
                <a:solidFill>
                  <a:prstClr val="black"/>
                </a:solidFill>
                <a:latin typeface="Times New Roman" pitchFamily="18" charset="0"/>
                <a:ea typeface="+mj-ea"/>
                <a:cs typeface="Times New Roman" pitchFamily="18" charset="0"/>
              </a:rPr>
              <a:t>четырёх черепашек по четыре </a:t>
            </a:r>
            <a:r>
              <a:rPr lang="ru-RU" sz="3200" i="1" dirty="0" err="1" smtClean="0">
                <a:solidFill>
                  <a:prstClr val="black"/>
                </a:solidFill>
                <a:latin typeface="Times New Roman" pitchFamily="18" charset="0"/>
                <a:ea typeface="+mj-ea"/>
                <a:cs typeface="Times New Roman" pitchFamily="18" charset="0"/>
              </a:rPr>
              <a:t>черепашонка</a:t>
            </a:r>
            <a:r>
              <a:rPr lang="ru-RU" sz="3200" i="1" dirty="0" smtClean="0">
                <a:solidFill>
                  <a:prstClr val="black"/>
                </a:solidFill>
                <a:latin typeface="Times New Roman" pitchFamily="18" charset="0"/>
                <a:ea typeface="+mj-ea"/>
                <a:cs typeface="Times New Roman" pitchFamily="18" charset="0"/>
              </a:rPr>
              <a:t>.</a:t>
            </a:r>
          </a:p>
          <a:p>
            <a:pPr>
              <a:buFont typeface="Wingdings" pitchFamily="2" charset="2"/>
              <a:buChar char="v"/>
            </a:pPr>
            <a:r>
              <a:rPr lang="ru-RU" sz="3200" i="1" dirty="0" smtClean="0">
                <a:solidFill>
                  <a:prstClr val="black"/>
                </a:solidFill>
                <a:latin typeface="Times New Roman" pitchFamily="18" charset="0"/>
                <a:ea typeface="+mj-ea"/>
                <a:cs typeface="Times New Roman" pitchFamily="18" charset="0"/>
              </a:rPr>
              <a:t>На </a:t>
            </a:r>
            <a:r>
              <a:rPr lang="ru-RU" sz="3200" i="1" dirty="0">
                <a:solidFill>
                  <a:prstClr val="black"/>
                </a:solidFill>
                <a:latin typeface="Times New Roman" pitchFamily="18" charset="0"/>
                <a:ea typeface="+mj-ea"/>
                <a:cs typeface="Times New Roman" pitchFamily="18" charset="0"/>
              </a:rPr>
              <a:t>дворе трава, на траве </a:t>
            </a:r>
            <a:r>
              <a:rPr lang="ru-RU" sz="3200" i="1" dirty="0" smtClean="0">
                <a:solidFill>
                  <a:prstClr val="black"/>
                </a:solidFill>
                <a:latin typeface="Times New Roman" pitchFamily="18" charset="0"/>
                <a:ea typeface="+mj-ea"/>
                <a:cs typeface="Times New Roman" pitchFamily="18" charset="0"/>
              </a:rPr>
              <a:t>дрова.</a:t>
            </a:r>
          </a:p>
          <a:p>
            <a:pPr>
              <a:buFont typeface="Wingdings" pitchFamily="2" charset="2"/>
              <a:buChar char="v"/>
            </a:pPr>
            <a:r>
              <a:rPr lang="ru-RU" sz="3200" i="1" dirty="0" smtClean="0">
                <a:solidFill>
                  <a:prstClr val="black"/>
                </a:solidFill>
                <a:latin typeface="Times New Roman" pitchFamily="18" charset="0"/>
                <a:ea typeface="+mj-ea"/>
                <a:cs typeface="Times New Roman" pitchFamily="18" charset="0"/>
              </a:rPr>
              <a:t>Щиплет </a:t>
            </a:r>
            <a:r>
              <a:rPr lang="ru-RU" sz="3200" i="1" dirty="0">
                <a:solidFill>
                  <a:prstClr val="black"/>
                </a:solidFill>
                <a:latin typeface="Times New Roman" pitchFamily="18" charset="0"/>
                <a:ea typeface="+mj-ea"/>
                <a:cs typeface="Times New Roman" pitchFamily="18" charset="0"/>
              </a:rPr>
              <a:t>девочкам мороз ножки, ручки, ушки, щёчки, </a:t>
            </a:r>
            <a:r>
              <a:rPr lang="ru-RU" sz="3200" i="1" dirty="0" smtClean="0">
                <a:solidFill>
                  <a:prstClr val="black"/>
                </a:solidFill>
                <a:latin typeface="Times New Roman" pitchFamily="18" charset="0"/>
                <a:ea typeface="+mj-ea"/>
                <a:cs typeface="Times New Roman" pitchFamily="18" charset="0"/>
              </a:rPr>
              <a:t>нос.</a:t>
            </a:r>
          </a:p>
          <a:p>
            <a:pPr>
              <a:buFont typeface="Wingdings" pitchFamily="2" charset="2"/>
              <a:buChar char="v"/>
            </a:pPr>
            <a:r>
              <a:rPr lang="ru-RU" sz="3200" i="1" dirty="0" smtClean="0">
                <a:solidFill>
                  <a:prstClr val="black"/>
                </a:solidFill>
                <a:latin typeface="Times New Roman" pitchFamily="18" charset="0"/>
                <a:ea typeface="+mj-ea"/>
                <a:cs typeface="Times New Roman" pitchFamily="18" charset="0"/>
              </a:rPr>
              <a:t>От </a:t>
            </a:r>
            <a:r>
              <a:rPr lang="ru-RU" sz="3200" i="1" dirty="0">
                <a:solidFill>
                  <a:prstClr val="black"/>
                </a:solidFill>
                <a:latin typeface="Times New Roman" pitchFamily="18" charset="0"/>
                <a:ea typeface="+mj-ea"/>
                <a:cs typeface="Times New Roman" pitchFamily="18" charset="0"/>
              </a:rPr>
              <a:t>топота копыт пыль по полю </a:t>
            </a:r>
            <a:r>
              <a:rPr lang="ru-RU" sz="3200" i="1" dirty="0" smtClean="0">
                <a:solidFill>
                  <a:prstClr val="black"/>
                </a:solidFill>
                <a:latin typeface="Times New Roman" pitchFamily="18" charset="0"/>
                <a:ea typeface="+mj-ea"/>
                <a:cs typeface="Times New Roman" pitchFamily="18" charset="0"/>
              </a:rPr>
              <a:t>летит.</a:t>
            </a:r>
          </a:p>
          <a:p>
            <a:pPr>
              <a:buFont typeface="Wingdings" pitchFamily="2" charset="2"/>
              <a:buChar char="v"/>
            </a:pPr>
            <a:r>
              <a:rPr lang="ru-RU" sz="3200" i="1" dirty="0" smtClean="0">
                <a:solidFill>
                  <a:prstClr val="black"/>
                </a:solidFill>
                <a:latin typeface="Times New Roman" pitchFamily="18" charset="0"/>
                <a:ea typeface="+mj-ea"/>
                <a:cs typeface="Times New Roman" pitchFamily="18" charset="0"/>
              </a:rPr>
              <a:t>Шла </a:t>
            </a:r>
            <a:r>
              <a:rPr lang="ru-RU" sz="3200" i="1" dirty="0">
                <a:solidFill>
                  <a:prstClr val="black"/>
                </a:solidFill>
                <a:latin typeface="Times New Roman" pitchFamily="18" charset="0"/>
                <a:ea typeface="+mj-ea"/>
                <a:cs typeface="Times New Roman" pitchFamily="18" charset="0"/>
              </a:rPr>
              <a:t>Саша по шоссе и сосала сушку. </a:t>
            </a:r>
            <a:endParaRPr lang="ru-RU" dirty="0"/>
          </a:p>
        </p:txBody>
      </p:sp>
      <p:sp>
        <p:nvSpPr>
          <p:cNvPr id="5" name="Объект 4"/>
          <p:cNvSpPr>
            <a:spLocks noGrp="1"/>
          </p:cNvSpPr>
          <p:nvPr>
            <p:ph sz="half" idx="1"/>
          </p:nvPr>
        </p:nvSpPr>
        <p:spPr/>
        <p:style>
          <a:lnRef idx="2">
            <a:schemeClr val="accent3"/>
          </a:lnRef>
          <a:fillRef idx="1">
            <a:schemeClr val="lt1"/>
          </a:fillRef>
          <a:effectRef idx="0">
            <a:schemeClr val="accent3"/>
          </a:effectRef>
          <a:fontRef idx="minor">
            <a:schemeClr val="dk1"/>
          </a:fontRef>
        </p:style>
        <p:txBody>
          <a:bodyPr>
            <a:normAutofit fontScale="62500" lnSpcReduction="20000"/>
          </a:bodyPr>
          <a:lstStyle/>
          <a:p>
            <a:r>
              <a:rPr lang="ru-RU" b="1" i="1" dirty="0">
                <a:latin typeface="Times New Roman" pitchFamily="18" charset="0"/>
                <a:cs typeface="Times New Roman" pitchFamily="18" charset="0"/>
              </a:rPr>
              <a:t>Повторяй за мной</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ru-RU" i="1" dirty="0">
                <a:latin typeface="Times New Roman" pitchFamily="18" charset="0"/>
                <a:cs typeface="Times New Roman" pitchFamily="18" charset="0"/>
              </a:rPr>
              <a:t>Формирует навыки правильного произношения, развивает артикуляционный аппарат.</a:t>
            </a:r>
            <a:br>
              <a:rPr lang="ru-RU" i="1" dirty="0">
                <a:latin typeface="Times New Roman" pitchFamily="18" charset="0"/>
                <a:cs typeface="Times New Roman" pitchFamily="18" charset="0"/>
              </a:rPr>
            </a:br>
            <a:r>
              <a:rPr lang="ru-RU" dirty="0">
                <a:latin typeface="Times New Roman" pitchFamily="18" charset="0"/>
                <a:cs typeface="Times New Roman" pitchFamily="18" charset="0"/>
              </a:rPr>
              <a:t>Читайте ребёнку короткие рифмовки и просите повторять за вами последний слог</a:t>
            </a:r>
            <a:r>
              <a:rPr lang="ru-RU" dirty="0" smtClean="0">
                <a:latin typeface="Times New Roman" pitchFamily="18" charset="0"/>
                <a:cs typeface="Times New Roman" pitchFamily="18" charset="0"/>
              </a:rPr>
              <a:t>:</a:t>
            </a:r>
          </a:p>
          <a:p>
            <a:r>
              <a:rPr lang="ru-RU" i="1" dirty="0" smtClean="0">
                <a:latin typeface="Times New Roman" pitchFamily="18" charset="0"/>
                <a:cs typeface="Times New Roman" pitchFamily="18" charset="0"/>
              </a:rPr>
              <a:t>Прибежала </a:t>
            </a:r>
            <a:r>
              <a:rPr lang="ru-RU" i="1" dirty="0">
                <a:latin typeface="Times New Roman" pitchFamily="18" charset="0"/>
                <a:cs typeface="Times New Roman" pitchFamily="18" charset="0"/>
              </a:rPr>
              <a:t>детвора—</a:t>
            </a:r>
            <a:r>
              <a:rPr lang="ru-RU" i="1" dirty="0" err="1">
                <a:latin typeface="Times New Roman" pitchFamily="18" charset="0"/>
                <a:cs typeface="Times New Roman" pitchFamily="18" charset="0"/>
              </a:rPr>
              <a:t>ра-ра-ра</a:t>
            </a:r>
            <a:r>
              <a:rPr lang="ru-RU" i="1" dirty="0">
                <a:latin typeface="Times New Roman" pitchFamily="18" charset="0"/>
                <a:cs typeface="Times New Roman" pitchFamily="18" charset="0"/>
              </a:rPr>
              <a:t>, </a:t>
            </a:r>
            <a:r>
              <a:rPr lang="ru-RU" i="1" dirty="0" err="1" smtClean="0">
                <a:latin typeface="Times New Roman" pitchFamily="18" charset="0"/>
                <a:cs typeface="Times New Roman" pitchFamily="18" charset="0"/>
              </a:rPr>
              <a:t>ра-ра-ра</a:t>
            </a:r>
            <a:r>
              <a:rPr lang="ru-RU" i="1" dirty="0" smtClean="0">
                <a:latin typeface="Times New Roman" pitchFamily="18" charset="0"/>
                <a:cs typeface="Times New Roman" pitchFamily="18" charset="0"/>
              </a:rPr>
              <a:t>.</a:t>
            </a:r>
          </a:p>
          <a:p>
            <a:r>
              <a:rPr lang="ru-RU" i="1" dirty="0" smtClean="0">
                <a:latin typeface="Times New Roman" pitchFamily="18" charset="0"/>
                <a:cs typeface="Times New Roman" pitchFamily="18" charset="0"/>
              </a:rPr>
              <a:t>Ногу </a:t>
            </a:r>
            <a:r>
              <a:rPr lang="ru-RU" i="1" dirty="0">
                <a:latin typeface="Times New Roman" pitchFamily="18" charset="0"/>
                <a:cs typeface="Times New Roman" pitchFamily="18" charset="0"/>
              </a:rPr>
              <a:t>выше, шаг смелей—лей-лей-лей, </a:t>
            </a:r>
            <a:r>
              <a:rPr lang="ru-RU" i="1" dirty="0" smtClean="0">
                <a:latin typeface="Times New Roman" pitchFamily="18" charset="0"/>
                <a:cs typeface="Times New Roman" pitchFamily="18" charset="0"/>
              </a:rPr>
              <a:t>лей-лей-лей.</a:t>
            </a:r>
          </a:p>
          <a:p>
            <a:r>
              <a:rPr lang="ru-RU" i="1" dirty="0" smtClean="0">
                <a:latin typeface="Times New Roman" pitchFamily="18" charset="0"/>
                <a:cs typeface="Times New Roman" pitchFamily="18" charset="0"/>
              </a:rPr>
              <a:t>Мы </a:t>
            </a:r>
            <a:r>
              <a:rPr lang="ru-RU" i="1" dirty="0">
                <a:latin typeface="Times New Roman" pitchFamily="18" charset="0"/>
                <a:cs typeface="Times New Roman" pitchFamily="18" charset="0"/>
              </a:rPr>
              <a:t>увидим листопад—</a:t>
            </a:r>
            <a:br>
              <a:rPr lang="ru-RU" i="1" dirty="0">
                <a:latin typeface="Times New Roman" pitchFamily="18" charset="0"/>
                <a:cs typeface="Times New Roman" pitchFamily="18" charset="0"/>
              </a:rPr>
            </a:br>
            <a:r>
              <a:rPr lang="ru-RU" i="1" dirty="0" err="1">
                <a:latin typeface="Times New Roman" pitchFamily="18" charset="0"/>
                <a:cs typeface="Times New Roman" pitchFamily="18" charset="0"/>
              </a:rPr>
              <a:t>пад-пад-пад</a:t>
            </a:r>
            <a:r>
              <a:rPr lang="ru-RU" i="1" dirty="0">
                <a:latin typeface="Times New Roman" pitchFamily="18" charset="0"/>
                <a:cs typeface="Times New Roman" pitchFamily="18" charset="0"/>
              </a:rPr>
              <a:t>,</a:t>
            </a:r>
            <a:br>
              <a:rPr lang="ru-RU" i="1" dirty="0">
                <a:latin typeface="Times New Roman" pitchFamily="18" charset="0"/>
                <a:cs typeface="Times New Roman" pitchFamily="18" charset="0"/>
              </a:rPr>
            </a:br>
            <a:r>
              <a:rPr lang="ru-RU" i="1" dirty="0">
                <a:latin typeface="Times New Roman" pitchFamily="18" charset="0"/>
                <a:cs typeface="Times New Roman" pitchFamily="18" charset="0"/>
              </a:rPr>
              <a:t> </a:t>
            </a:r>
            <a:r>
              <a:rPr lang="ru-RU" i="1" dirty="0" err="1" smtClean="0">
                <a:latin typeface="Times New Roman" pitchFamily="18" charset="0"/>
                <a:cs typeface="Times New Roman" pitchFamily="18" charset="0"/>
              </a:rPr>
              <a:t>пад-пад-пад</a:t>
            </a:r>
            <a:r>
              <a:rPr lang="ru-RU" i="1" dirty="0" smtClean="0">
                <a:latin typeface="Times New Roman" pitchFamily="18" charset="0"/>
                <a:cs typeface="Times New Roman" pitchFamily="18" charset="0"/>
              </a:rPr>
              <a:t>.</a:t>
            </a:r>
          </a:p>
          <a:p>
            <a:r>
              <a:rPr lang="ru-RU" i="1" dirty="0" smtClean="0">
                <a:latin typeface="Times New Roman" pitchFamily="18" charset="0"/>
                <a:cs typeface="Times New Roman" pitchFamily="18" charset="0"/>
              </a:rPr>
              <a:t>Милый </a:t>
            </a:r>
            <a:r>
              <a:rPr lang="ru-RU" i="1" dirty="0">
                <a:latin typeface="Times New Roman" pitchFamily="18" charset="0"/>
                <a:cs typeface="Times New Roman" pitchFamily="18" charset="0"/>
              </a:rPr>
              <a:t>зайчик не скучай—</a:t>
            </a:r>
            <a:br>
              <a:rPr lang="ru-RU" i="1" dirty="0">
                <a:latin typeface="Times New Roman" pitchFamily="18" charset="0"/>
                <a:cs typeface="Times New Roman" pitchFamily="18" charset="0"/>
              </a:rPr>
            </a:br>
            <a:r>
              <a:rPr lang="ru-RU" i="1" dirty="0">
                <a:latin typeface="Times New Roman" pitchFamily="18" charset="0"/>
                <a:cs typeface="Times New Roman" pitchFamily="18" charset="0"/>
              </a:rPr>
              <a:t>чай-чай-чай, </a:t>
            </a:r>
            <a:br>
              <a:rPr lang="ru-RU" i="1" dirty="0">
                <a:latin typeface="Times New Roman" pitchFamily="18" charset="0"/>
                <a:cs typeface="Times New Roman" pitchFamily="18" charset="0"/>
              </a:rPr>
            </a:br>
            <a:r>
              <a:rPr lang="ru-RU" i="1" dirty="0">
                <a:latin typeface="Times New Roman" pitchFamily="18" charset="0"/>
                <a:cs typeface="Times New Roman" pitchFamily="18" charset="0"/>
              </a:rPr>
              <a:t>чай-чай-чай.</a:t>
            </a:r>
            <a:endParaRPr lang="ru-RU" dirty="0"/>
          </a:p>
        </p:txBody>
      </p:sp>
    </p:spTree>
    <p:extLst>
      <p:ext uri="{BB962C8B-B14F-4D97-AF65-F5344CB8AC3E}">
        <p14:creationId xmlns:p14="http://schemas.microsoft.com/office/powerpoint/2010/main" val="336573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032489"/>
            <a:ext cx="6840760"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2400" b="1" i="1" dirty="0">
                <a:solidFill>
                  <a:prstClr val="black"/>
                </a:solidFill>
                <a:latin typeface="Times New Roman" pitchFamily="18" charset="0"/>
                <a:ea typeface="+mj-ea"/>
                <a:cs typeface="Times New Roman" pitchFamily="18" charset="0"/>
              </a:rPr>
              <a:t>Кто есть кто?</a:t>
            </a:r>
            <a:br>
              <a:rPr lang="ru-RU" sz="2400" b="1" i="1" dirty="0">
                <a:solidFill>
                  <a:prstClr val="black"/>
                </a:solidFill>
                <a:latin typeface="Times New Roman" pitchFamily="18" charset="0"/>
                <a:ea typeface="+mj-ea"/>
                <a:cs typeface="Times New Roman" pitchFamily="18" charset="0"/>
              </a:rPr>
            </a:br>
            <a:r>
              <a:rPr lang="ru-RU" sz="2400" i="1" dirty="0">
                <a:solidFill>
                  <a:prstClr val="black"/>
                </a:solidFill>
                <a:latin typeface="Times New Roman" pitchFamily="18" charset="0"/>
                <a:ea typeface="+mj-ea"/>
                <a:cs typeface="Times New Roman" pitchFamily="18" charset="0"/>
              </a:rPr>
              <a:t>Способствует развитию речи, знакомит с основами формообразования имён существительных.</a:t>
            </a:r>
            <a:br>
              <a:rPr lang="ru-RU" sz="2400" i="1"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Рассуждайте с ребенком о том, как называются животные-папы, животные-мамы и их детки. Например, если папа—слон, то мама—слониха, а их ребенок—слонёнок и т. д.</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221088"/>
            <a:ext cx="1905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443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982177"/>
            <a:ext cx="6768752" cy="34163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b="1" i="1" dirty="0">
                <a:solidFill>
                  <a:prstClr val="black"/>
                </a:solidFill>
                <a:latin typeface="Times New Roman" pitchFamily="18" charset="0"/>
                <a:ea typeface="+mj-ea"/>
                <a:cs typeface="Times New Roman" pitchFamily="18" charset="0"/>
              </a:rPr>
              <a:t>Загадки</a:t>
            </a:r>
            <a:r>
              <a:rPr lang="ru-RU" sz="2400" i="1" dirty="0">
                <a:solidFill>
                  <a:prstClr val="black"/>
                </a:solidFill>
                <a:latin typeface="Times New Roman" pitchFamily="18" charset="0"/>
                <a:ea typeface="+mj-ea"/>
                <a:cs typeface="Times New Roman" pitchFamily="18" charset="0"/>
              </a:rPr>
              <a:t/>
            </a:r>
            <a:br>
              <a:rPr lang="ru-RU" sz="2400" i="1" dirty="0">
                <a:solidFill>
                  <a:prstClr val="black"/>
                </a:solidFill>
                <a:latin typeface="Times New Roman" pitchFamily="18" charset="0"/>
                <a:ea typeface="+mj-ea"/>
                <a:cs typeface="Times New Roman" pitchFamily="18" charset="0"/>
              </a:rPr>
            </a:br>
            <a:r>
              <a:rPr lang="ru-RU" sz="2400" i="1" dirty="0">
                <a:solidFill>
                  <a:prstClr val="black"/>
                </a:solidFill>
                <a:latin typeface="Times New Roman" pitchFamily="18" charset="0"/>
                <a:ea typeface="+mj-ea"/>
                <a:cs typeface="Times New Roman" pitchFamily="18" charset="0"/>
              </a:rPr>
              <a:t>Способствует развитию речи, воображения.</a:t>
            </a:r>
            <a:br>
              <a:rPr lang="ru-RU" sz="2400" i="1"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Выберите ведущего. Он загадывает предмет и, не называя самого объекта, описывает его свойства, рассказывает, как он используется. Остальные игроки должны отгадать задуманный предмет. Например, высокий, стеклянный, из него можно пить сок или воду. (стакан).</a:t>
            </a:r>
            <a:br>
              <a:rPr lang="ru-RU" sz="2400"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 Потом поменяйтесь ролями.</a:t>
            </a:r>
            <a:endParaRPr lang="ru-RU" dirty="0"/>
          </a:p>
        </p:txBody>
      </p:sp>
      <p:pic>
        <p:nvPicPr>
          <p:cNvPr id="3074" name="Рисунок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205" y="4398497"/>
            <a:ext cx="182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70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8476" y="476672"/>
            <a:ext cx="7416824"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b="1" i="1" dirty="0">
                <a:solidFill>
                  <a:prstClr val="black"/>
                </a:solidFill>
                <a:latin typeface="Times New Roman" pitchFamily="18" charset="0"/>
                <a:ea typeface="+mj-ea"/>
                <a:cs typeface="Times New Roman" pitchFamily="18" charset="0"/>
              </a:rPr>
              <a:t>Проводи мишку</a:t>
            </a:r>
            <a:br>
              <a:rPr lang="ru-RU" sz="2400" b="1" i="1" dirty="0">
                <a:solidFill>
                  <a:prstClr val="black"/>
                </a:solidFill>
                <a:latin typeface="Times New Roman" pitchFamily="18" charset="0"/>
                <a:ea typeface="+mj-ea"/>
                <a:cs typeface="Times New Roman" pitchFamily="18" charset="0"/>
              </a:rPr>
            </a:br>
            <a:r>
              <a:rPr lang="ru-RU" sz="2400" i="1" dirty="0">
                <a:solidFill>
                  <a:prstClr val="black"/>
                </a:solidFill>
                <a:latin typeface="Times New Roman" pitchFamily="18" charset="0"/>
                <a:ea typeface="+mj-ea"/>
                <a:cs typeface="Times New Roman" pitchFamily="18" charset="0"/>
              </a:rPr>
              <a:t>Способствует развитию речи, умения ориентироваться в пространстве.</a:t>
            </a:r>
            <a:br>
              <a:rPr lang="ru-RU" sz="2400" i="1"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Возьмите в руки мягкую игрушку мишку и голосом игрушки скажите ребёнку, что очень хотите познакомиться с домом, в котором живёт ваша семья. Попросите ребёнка проводить мишку и показать ему всё самое интересное. Пойдите на кухню, пусть ребёнок проводит мишку туда. На кухне голосом игрушки спрашивайте, как называются те или иные предметы, указывая на них (например, холодильник, плита, стол и т. д.) Интересуйтесь, для чего они нужны.</a:t>
            </a:r>
            <a:endParaRPr lang="ru-RU" dirty="0"/>
          </a:p>
        </p:txBody>
      </p:sp>
      <p:pic>
        <p:nvPicPr>
          <p:cNvPr id="3" name="Рисунок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752975"/>
            <a:ext cx="161967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108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6679" y="548680"/>
            <a:ext cx="7488832"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400" b="1" i="1" dirty="0">
                <a:solidFill>
                  <a:prstClr val="black"/>
                </a:solidFill>
                <a:latin typeface="Times New Roman" pitchFamily="18" charset="0"/>
                <a:ea typeface="+mj-ea"/>
                <a:cs typeface="Times New Roman" pitchFamily="18" charset="0"/>
              </a:rPr>
              <a:t>Кукла спит</a:t>
            </a:r>
            <a:br>
              <a:rPr lang="ru-RU" sz="2400" b="1" i="1" dirty="0">
                <a:solidFill>
                  <a:prstClr val="black"/>
                </a:solidFill>
                <a:latin typeface="Times New Roman" pitchFamily="18" charset="0"/>
                <a:ea typeface="+mj-ea"/>
                <a:cs typeface="Times New Roman" pitchFamily="18" charset="0"/>
              </a:rPr>
            </a:br>
            <a:r>
              <a:rPr lang="ru-RU" sz="2400" i="1" dirty="0">
                <a:solidFill>
                  <a:prstClr val="black"/>
                </a:solidFill>
                <a:latin typeface="Times New Roman" pitchFamily="18" charset="0"/>
                <a:ea typeface="+mj-ea"/>
                <a:cs typeface="Times New Roman" pitchFamily="18" charset="0"/>
              </a:rPr>
              <a:t>Способствует развитию речи, слуха.</a:t>
            </a:r>
            <a:br>
              <a:rPr lang="ru-RU" sz="2400" i="1"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Уложите куклу спать. Пускай ваш малыш покачает её на руках, споёт колыбельную, уложит в кроватку и укроет одеялом. Объясните ребенку, что пока кукла спит, вы будете говорить шёпотом, чтобы не разбудить её. Поговорите о чём-нибудь с крохой, попросите что-нибудь рассказать (всё это нужно делать шёпотом).</a:t>
            </a:r>
            <a:br>
              <a:rPr lang="ru-RU" sz="2400"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Ребенку может быстро надоесть, так что не затягивайте игру. Объявите, что кукле пора вставать и теперь вы можете разговаривать громко.</a:t>
            </a:r>
            <a:endParaRPr lang="ru-RU" dirty="0"/>
          </a:p>
        </p:txBody>
      </p:sp>
      <p:pic>
        <p:nvPicPr>
          <p:cNvPr id="4098" name="Рисунок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467225"/>
            <a:ext cx="21050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55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66843"/>
            <a:ext cx="6696744"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b="1" i="1" dirty="0">
                <a:solidFill>
                  <a:prstClr val="black"/>
                </a:solidFill>
                <a:latin typeface="Times New Roman" pitchFamily="18" charset="0"/>
                <a:ea typeface="+mj-ea"/>
                <a:cs typeface="Times New Roman" pitchFamily="18" charset="0"/>
              </a:rPr>
              <a:t>Больше слов</a:t>
            </a:r>
            <a:r>
              <a:rPr lang="ru-RU" sz="2400" i="1" dirty="0">
                <a:solidFill>
                  <a:prstClr val="black"/>
                </a:solidFill>
                <a:latin typeface="Times New Roman" pitchFamily="18" charset="0"/>
                <a:ea typeface="+mj-ea"/>
                <a:cs typeface="Times New Roman" pitchFamily="18" charset="0"/>
              </a:rPr>
              <a:t/>
            </a:r>
            <a:br>
              <a:rPr lang="ru-RU" sz="2400" i="1" dirty="0">
                <a:solidFill>
                  <a:prstClr val="black"/>
                </a:solidFill>
                <a:latin typeface="Times New Roman" pitchFamily="18" charset="0"/>
                <a:ea typeface="+mj-ea"/>
                <a:cs typeface="Times New Roman" pitchFamily="18" charset="0"/>
              </a:rPr>
            </a:br>
            <a:r>
              <a:rPr lang="ru-RU" sz="2400" i="1" dirty="0">
                <a:solidFill>
                  <a:prstClr val="black"/>
                </a:solidFill>
                <a:latin typeface="Times New Roman" pitchFamily="18" charset="0"/>
                <a:ea typeface="+mj-ea"/>
                <a:cs typeface="Times New Roman" pitchFamily="18" charset="0"/>
              </a:rPr>
              <a:t>Способствует развитию речи, учит образовывать длинные слова.</a:t>
            </a:r>
            <a:br>
              <a:rPr lang="ru-RU" sz="2400" i="1"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Попробуйте с ребенком одним словом назвать какой-нибудь признак или свойство предмета. Например, у зайчика длинные уши,</a:t>
            </a:r>
            <a:br>
              <a:rPr lang="ru-RU" sz="2400"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 значит, он—длинноухий, </a:t>
            </a:r>
            <a:br>
              <a:rPr lang="ru-RU" sz="2400"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у папы глаза серые,  значит,</a:t>
            </a:r>
            <a:br>
              <a:rPr lang="ru-RU" sz="2400"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 он—сероглазый.</a:t>
            </a:r>
            <a:endParaRPr lang="ru-RU" dirty="0"/>
          </a:p>
        </p:txBody>
      </p:sp>
      <p:pic>
        <p:nvPicPr>
          <p:cNvPr id="5122" name="Рисунок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580218"/>
            <a:ext cx="21050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301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12845"/>
            <a:ext cx="7272808"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b="1" i="1" dirty="0">
                <a:solidFill>
                  <a:prstClr val="black"/>
                </a:solidFill>
                <a:latin typeface="Times New Roman" pitchFamily="18" charset="0"/>
                <a:ea typeface="+mj-ea"/>
                <a:cs typeface="Times New Roman" pitchFamily="18" charset="0"/>
              </a:rPr>
              <a:t>У меня зазвонил телефон</a:t>
            </a:r>
            <a:br>
              <a:rPr lang="ru-RU" sz="2400" b="1" i="1" dirty="0">
                <a:solidFill>
                  <a:prstClr val="black"/>
                </a:solidFill>
                <a:latin typeface="Times New Roman" pitchFamily="18" charset="0"/>
                <a:ea typeface="+mj-ea"/>
                <a:cs typeface="Times New Roman" pitchFamily="18" charset="0"/>
              </a:rPr>
            </a:br>
            <a:r>
              <a:rPr lang="ru-RU" sz="2400" i="1" dirty="0">
                <a:solidFill>
                  <a:prstClr val="black"/>
                </a:solidFill>
                <a:latin typeface="Times New Roman" pitchFamily="18" charset="0"/>
                <a:ea typeface="+mj-ea"/>
                <a:cs typeface="Times New Roman" pitchFamily="18" charset="0"/>
              </a:rPr>
              <a:t>Способствует развитию речи, пополнению словарного запаса.</a:t>
            </a:r>
            <a:br>
              <a:rPr lang="ru-RU" sz="2400" i="1"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Поиграйте с малышом в «Разговор по телефону». В качестве телефона можно использовать любые предметы: кубики, палочки, детали от конструктора. По очереди изображайте звонок телефона. Поговорите с ребёнком от своего имени, задавая простые вопросы.</a:t>
            </a:r>
            <a:br>
              <a:rPr lang="ru-RU" sz="2400"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 Меняйтесь ролями. </a:t>
            </a:r>
            <a:br>
              <a:rPr lang="ru-RU" sz="2400"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Разговаривайте от имени животных, игрушек.</a:t>
            </a:r>
            <a:endParaRPr lang="ru-RU" dirty="0"/>
          </a:p>
        </p:txBody>
      </p:sp>
      <p:pic>
        <p:nvPicPr>
          <p:cNvPr id="6146"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757219"/>
            <a:ext cx="2219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34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620688"/>
            <a:ext cx="6984776"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b="1" i="1" dirty="0">
                <a:solidFill>
                  <a:prstClr val="black"/>
                </a:solidFill>
                <a:latin typeface="Times New Roman" pitchFamily="18" charset="0"/>
                <a:ea typeface="+mj-ea"/>
                <a:cs typeface="Times New Roman" pitchFamily="18" charset="0"/>
              </a:rPr>
              <a:t>Угадай животное</a:t>
            </a:r>
            <a:br>
              <a:rPr lang="ru-RU" sz="2400" b="1" i="1" dirty="0">
                <a:solidFill>
                  <a:prstClr val="black"/>
                </a:solidFill>
                <a:latin typeface="Times New Roman" pitchFamily="18" charset="0"/>
                <a:ea typeface="+mj-ea"/>
                <a:cs typeface="Times New Roman" pitchFamily="18" charset="0"/>
              </a:rPr>
            </a:br>
            <a:r>
              <a:rPr lang="ru-RU" sz="2400" i="1" dirty="0">
                <a:solidFill>
                  <a:prstClr val="black"/>
                </a:solidFill>
                <a:latin typeface="Times New Roman" pitchFamily="18" charset="0"/>
                <a:ea typeface="+mj-ea"/>
                <a:cs typeface="Times New Roman" pitchFamily="18" charset="0"/>
              </a:rPr>
              <a:t>Способствует развитию речи, артикуляционного аппарата, знакомит с животным миром.</a:t>
            </a:r>
            <a:br>
              <a:rPr lang="ru-RU" sz="2400" i="1" dirty="0">
                <a:solidFill>
                  <a:prstClr val="black"/>
                </a:solidFill>
                <a:latin typeface="Times New Roman" pitchFamily="18" charset="0"/>
                <a:ea typeface="+mj-ea"/>
                <a:cs typeface="Times New Roman" pitchFamily="18" charset="0"/>
              </a:rPr>
            </a:br>
            <a:r>
              <a:rPr lang="ru-RU" sz="2400" dirty="0">
                <a:solidFill>
                  <a:prstClr val="black"/>
                </a:solidFill>
                <a:latin typeface="Times New Roman" pitchFamily="18" charset="0"/>
                <a:ea typeface="+mj-ea"/>
                <a:cs typeface="Times New Roman" pitchFamily="18" charset="0"/>
              </a:rPr>
              <a:t>Это игра для дружной компании. Картинки с изображением животных переверните и, перемешав, сложите в кучку. Каждый участник по очереди достаёт картинку и озвучивает животное, которое там изображено, а остальные должны угадать, что это за животное.</a:t>
            </a:r>
            <a:endParaRPr lang="ru-RU" dirty="0"/>
          </a:p>
        </p:txBody>
      </p:sp>
      <p:pic>
        <p:nvPicPr>
          <p:cNvPr id="7170" name="Рисунок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369377"/>
            <a:ext cx="19240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52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285728"/>
            <a:ext cx="7147043" cy="523220"/>
          </a:xfrm>
          <a:prstGeom prst="rect">
            <a:avLst/>
          </a:prstGeom>
          <a:noFill/>
        </p:spPr>
        <p:txBody>
          <a:bodyPr wrap="square" lIns="91440" tIns="45720" rIns="91440" bIns="45720">
            <a:spAutoFit/>
          </a:bodyPr>
          <a:lstStyle/>
          <a:p>
            <a:pPr algn="ct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Роль речи в общем развитии ребенка</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Прямоугольник 2"/>
          <p:cNvSpPr/>
          <p:nvPr/>
        </p:nvSpPr>
        <p:spPr>
          <a:xfrm>
            <a:off x="1259631" y="1142984"/>
            <a:ext cx="7363067"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spc="50" dirty="0" smtClean="0">
                <a:ln w="11430"/>
                <a:effectLst>
                  <a:outerShdw blurRad="76200" dist="50800" dir="5400000" algn="tl" rotWithShape="0">
                    <a:srgbClr val="000000">
                      <a:alpha val="65000"/>
                    </a:srgbClr>
                  </a:outerShdw>
                </a:effectLst>
              </a:rPr>
              <a:t>Освоение речи обеспечивает быстрое и лёгкое приспособление к среде. Используя слова ребенок учится анализировать окружающий его мир. С помощью слов, обозначающих признаки предметов, ребенок учится узнавать различные цвета, звуки, запахи; разные слова помогают осознать величину, удалённость, количественные, временные и другие связи, существующие между предметами внешнего мира.</a:t>
            </a:r>
            <a:endParaRPr lang="ru-RU" sz="2400" dirty="0"/>
          </a:p>
        </p:txBody>
      </p:sp>
    </p:spTree>
    <p:extLst>
      <p:ext uri="{BB962C8B-B14F-4D97-AF65-F5344CB8AC3E}">
        <p14:creationId xmlns:p14="http://schemas.microsoft.com/office/powerpoint/2010/main" val="35394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14290"/>
            <a:ext cx="7742094"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spc="50" dirty="0" smtClean="0">
                <a:ln w="11430"/>
                <a:effectLst>
                  <a:outerShdw blurRad="76200" dist="50800" dir="5400000" algn="tl" rotWithShape="0">
                    <a:srgbClr val="000000">
                      <a:alpha val="65000"/>
                    </a:srgbClr>
                  </a:outerShdw>
                </a:effectLst>
              </a:rPr>
              <a:t>	 Самые первые оценочные слова: «хорошо», «плохо» – дети слышат очень рано и понимают их, так как они сопровождаются интонацией, мимикой и жестами. </a:t>
            </a:r>
          </a:p>
          <a:p>
            <a:r>
              <a:rPr lang="ru-RU" sz="2400" spc="50" dirty="0" smtClean="0">
                <a:ln w="11430"/>
                <a:effectLst>
                  <a:outerShdw blurRad="76200" dist="50800" dir="5400000" algn="tl" rotWithShape="0">
                    <a:srgbClr val="000000">
                      <a:alpha val="65000"/>
                    </a:srgbClr>
                  </a:outerShdw>
                </a:effectLst>
              </a:rPr>
              <a:t>	С третьего года жизни слово становится регулятором поведения ребенка.</a:t>
            </a:r>
          </a:p>
          <a:p>
            <a:r>
              <a:rPr lang="ru-RU" sz="2400" spc="50" dirty="0" smtClean="0">
                <a:ln w="11430"/>
                <a:effectLst>
                  <a:outerShdw blurRad="76200" dist="50800" dir="5400000" algn="tl" rotWithShape="0">
                    <a:srgbClr val="000000">
                      <a:alpha val="65000"/>
                    </a:srgbClr>
                  </a:outerShdw>
                </a:effectLst>
              </a:rPr>
              <a:t>	Пользуясь речью, ребенок может вступать в контакт с другими детьми, играть с ними, что тоже способствует его развитию.</a:t>
            </a:r>
          </a:p>
          <a:p>
            <a:endParaRPr lang="ru-RU"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171950"/>
            <a:ext cx="2286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90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79712" y="404664"/>
            <a:ext cx="4933683" cy="1569660"/>
          </a:xfrm>
          <a:prstGeom prst="rect">
            <a:avLst/>
          </a:prstGeom>
          <a:noFill/>
        </p:spPr>
        <p:txBody>
          <a:bodyPr wrap="square" lIns="91440" tIns="45720" rIns="91440" bIns="45720">
            <a:spAutoFit/>
          </a:bodyPr>
          <a:lstStyle/>
          <a:p>
            <a:pPr algn="ct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Речь взрослых – образец</a:t>
            </a:r>
          </a:p>
          <a:p>
            <a:pPr algn="ct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a:t>
            </a: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ля речи детей!</a:t>
            </a:r>
          </a:p>
          <a:p>
            <a:pPr algn="ct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Прямоугольник 3"/>
          <p:cNvSpPr/>
          <p:nvPr/>
        </p:nvSpPr>
        <p:spPr>
          <a:xfrm>
            <a:off x="1619672" y="1582341"/>
            <a:ext cx="6912768" cy="443198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400" b="1" dirty="0"/>
              <a:t>Речь взрослых должна быть: </a:t>
            </a:r>
          </a:p>
          <a:p>
            <a:pPr marL="285750" indent="-285750" algn="ctr">
              <a:buFont typeface="Wingdings" pitchFamily="2" charset="2"/>
              <a:buChar char="v"/>
            </a:pPr>
            <a:r>
              <a:rPr lang="ru-RU" sz="2400" b="1" dirty="0"/>
              <a:t>чёткой, неторопливой;</a:t>
            </a:r>
          </a:p>
          <a:p>
            <a:pPr marL="285750" indent="-285750" algn="ctr">
              <a:buFont typeface="Wingdings" pitchFamily="2" charset="2"/>
              <a:buChar char="v"/>
            </a:pPr>
            <a:r>
              <a:rPr lang="ru-RU" sz="2400" b="1" dirty="0"/>
              <a:t> доступной для понимания малыша;</a:t>
            </a:r>
          </a:p>
          <a:p>
            <a:pPr marL="285750" indent="-285750" algn="ctr">
              <a:buFont typeface="Wingdings" pitchFamily="2" charset="2"/>
              <a:buChar char="v"/>
            </a:pPr>
            <a:r>
              <a:rPr lang="ru-RU" sz="2400" b="1" dirty="0"/>
              <a:t> грамотной.</a:t>
            </a:r>
          </a:p>
          <a:p>
            <a:endParaRPr lang="ru-RU" dirty="0"/>
          </a:p>
          <a:p>
            <a:r>
              <a:rPr lang="ru-RU" sz="2400" i="1" dirty="0"/>
              <a:t>Чем чаще </a:t>
            </a:r>
            <a:r>
              <a:rPr lang="ru-RU" sz="2400" i="1" dirty="0" smtClean="0"/>
              <a:t>взрослые  </a:t>
            </a:r>
            <a:r>
              <a:rPr lang="ru-RU" sz="2400" i="1" dirty="0"/>
              <a:t>будут разговаривать с ребенком, не переутомляя его, и доступным, правильным языком рассказывать ему сказки, разучивать вместе стишки, </a:t>
            </a:r>
            <a:r>
              <a:rPr lang="ru-RU" sz="2400" i="1" dirty="0" err="1"/>
              <a:t>потешки</a:t>
            </a:r>
            <a:r>
              <a:rPr lang="ru-RU" sz="2400" i="1" dirty="0"/>
              <a:t>, и играть, тем </a:t>
            </a:r>
            <a:r>
              <a:rPr lang="ru-RU" sz="2400" i="1" dirty="0" smtClean="0"/>
              <a:t>скорее  ребенок </a:t>
            </a:r>
            <a:r>
              <a:rPr lang="ru-RU" sz="2400" i="1" dirty="0"/>
              <a:t>овладеет правильной речью</a:t>
            </a:r>
            <a:r>
              <a:rPr lang="ru-RU" sz="2000" i="1" dirty="0"/>
              <a:t>!</a:t>
            </a:r>
          </a:p>
        </p:txBody>
      </p:sp>
    </p:spTree>
    <p:extLst>
      <p:ext uri="{BB962C8B-B14F-4D97-AF65-F5344CB8AC3E}">
        <p14:creationId xmlns:p14="http://schemas.microsoft.com/office/powerpoint/2010/main" val="294410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74320"/>
            <a:ext cx="7530040" cy="2794640"/>
          </a:xfrm>
        </p:spPr>
        <p:txBody>
          <a:bodyPr>
            <a:normAutofit/>
          </a:bodyPr>
          <a:lstStyle/>
          <a:p>
            <a:pPr algn="ctr"/>
            <a:r>
              <a:rPr lang="ru-RU" sz="4000" b="1" spc="50" dirty="0">
                <a:ln w="13500">
                  <a:solidFill>
                    <a:schemeClr val="accent1">
                      <a:shade val="2500"/>
                      <a:alpha val="6500"/>
                    </a:schemeClr>
                  </a:solidFill>
                  <a:prstDash val="solid"/>
                </a:ln>
                <a:solidFill>
                  <a:schemeClr val="accent5">
                    <a:lumMod val="75000"/>
                  </a:schemeClr>
                </a:solidFill>
                <a:effectLst>
                  <a:innerShdw blurRad="50900" dist="38500" dir="13500000">
                    <a:srgbClr val="000000">
                      <a:alpha val="60000"/>
                    </a:srgbClr>
                  </a:innerShdw>
                </a:effectLst>
              </a:rPr>
              <a:t>Рекомендации</a:t>
            </a:r>
            <a:br>
              <a:rPr lang="ru-RU" sz="4000" b="1" spc="50" dirty="0">
                <a:ln w="13500">
                  <a:solidFill>
                    <a:schemeClr val="accent1">
                      <a:shade val="2500"/>
                      <a:alpha val="6500"/>
                    </a:schemeClr>
                  </a:solidFill>
                  <a:prstDash val="solid"/>
                </a:ln>
                <a:solidFill>
                  <a:schemeClr val="accent5">
                    <a:lumMod val="75000"/>
                  </a:schemeClr>
                </a:solidFill>
                <a:effectLst>
                  <a:innerShdw blurRad="50900" dist="38500" dir="13500000">
                    <a:srgbClr val="000000">
                      <a:alpha val="60000"/>
                    </a:srgbClr>
                  </a:innerShdw>
                </a:effectLst>
              </a:rPr>
            </a:br>
            <a:r>
              <a:rPr lang="ru-RU" sz="4000" b="1" spc="50" dirty="0">
                <a:ln w="13500">
                  <a:solidFill>
                    <a:schemeClr val="accent1">
                      <a:shade val="2500"/>
                      <a:alpha val="6500"/>
                    </a:schemeClr>
                  </a:solidFill>
                  <a:prstDash val="solid"/>
                </a:ln>
                <a:solidFill>
                  <a:schemeClr val="accent5">
                    <a:lumMod val="75000"/>
                  </a:schemeClr>
                </a:solidFill>
                <a:effectLst>
                  <a:innerShdw blurRad="50900" dist="38500" dir="13500000">
                    <a:srgbClr val="000000">
                      <a:alpha val="60000"/>
                    </a:srgbClr>
                  </a:innerShdw>
                </a:effectLst>
              </a:rPr>
              <a:t> по развитию речи детей</a:t>
            </a:r>
            <a:br>
              <a:rPr lang="ru-RU" sz="4000" b="1" spc="50" dirty="0">
                <a:ln w="13500">
                  <a:solidFill>
                    <a:schemeClr val="accent1">
                      <a:shade val="2500"/>
                      <a:alpha val="6500"/>
                    </a:schemeClr>
                  </a:solidFill>
                  <a:prstDash val="solid"/>
                </a:ln>
                <a:solidFill>
                  <a:schemeClr val="accent5">
                    <a:lumMod val="75000"/>
                  </a:schemeClr>
                </a:solidFill>
                <a:effectLst>
                  <a:innerShdw blurRad="50900" dist="38500" dir="13500000">
                    <a:srgbClr val="000000">
                      <a:alpha val="60000"/>
                    </a:srgbClr>
                  </a:innerShdw>
                </a:effectLst>
              </a:rPr>
            </a:br>
            <a:r>
              <a:rPr lang="ru-RU" sz="4000" b="1" spc="50" dirty="0">
                <a:ln w="13500">
                  <a:solidFill>
                    <a:schemeClr val="accent1">
                      <a:shade val="2500"/>
                      <a:alpha val="6500"/>
                    </a:schemeClr>
                  </a:solidFill>
                  <a:prstDash val="solid"/>
                </a:ln>
                <a:solidFill>
                  <a:schemeClr val="accent5">
                    <a:lumMod val="75000"/>
                  </a:schemeClr>
                </a:solidFill>
                <a:effectLst>
                  <a:innerShdw blurRad="50900" dist="38500" dir="13500000">
                    <a:srgbClr val="000000">
                      <a:alpha val="60000"/>
                    </a:srgbClr>
                  </a:innerShdw>
                </a:effectLst>
              </a:rPr>
              <a:t>раннего возраста</a:t>
            </a:r>
            <a:br>
              <a:rPr lang="ru-RU" sz="4000" b="1" spc="50" dirty="0">
                <a:ln w="13500">
                  <a:solidFill>
                    <a:schemeClr val="accent1">
                      <a:shade val="2500"/>
                      <a:alpha val="6500"/>
                    </a:schemeClr>
                  </a:solidFill>
                  <a:prstDash val="solid"/>
                </a:ln>
                <a:solidFill>
                  <a:schemeClr val="accent5">
                    <a:lumMod val="75000"/>
                  </a:schemeClr>
                </a:solidFill>
                <a:effectLst>
                  <a:innerShdw blurRad="50900" dist="38500" dir="13500000">
                    <a:srgbClr val="000000">
                      <a:alpha val="60000"/>
                    </a:srgbClr>
                  </a:innerShdw>
                </a:effectLst>
              </a:rPr>
            </a:br>
            <a:endParaRPr lang="ru-RU" sz="4000" dirty="0">
              <a:solidFill>
                <a:schemeClr val="accent5">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4536504"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37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ru-RU" dirty="0" smtClean="0">
                <a:solidFill>
                  <a:schemeClr val="bg1"/>
                </a:solidFill>
              </a:rPr>
              <a:t>Разговор с самим собой</a:t>
            </a:r>
            <a:endParaRPr lang="ru-RU" dirty="0">
              <a:solidFill>
                <a:schemeClr val="bg1"/>
              </a:solidFill>
            </a:endParaRPr>
          </a:p>
        </p:txBody>
      </p:sp>
      <p:sp>
        <p:nvSpPr>
          <p:cNvPr id="3" name="Прямоугольник 2"/>
          <p:cNvSpPr/>
          <p:nvPr/>
        </p:nvSpPr>
        <p:spPr>
          <a:xfrm>
            <a:off x="1280561" y="1772816"/>
            <a:ext cx="7061340" cy="2554545"/>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50" normalizeH="0" baseline="0" noProof="0" dirty="0" smtClean="0">
                <a:ln w="11430"/>
                <a:solidFill>
                  <a:schemeClr val="accent2">
                    <a:lumMod val="75000"/>
                  </a:schemeClr>
                </a:solidFill>
                <a:uLnTx/>
                <a:uFillTx/>
              </a:rPr>
              <a:t>Когда ребёнок находится недалеко от вас,</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50" normalizeH="0" baseline="0" noProof="0" dirty="0" smtClean="0">
                <a:ln w="11430"/>
                <a:solidFill>
                  <a:schemeClr val="accent2">
                    <a:lumMod val="75000"/>
                  </a:schemeClr>
                </a:solidFill>
                <a:uLnTx/>
                <a:uFillTx/>
              </a:rPr>
              <a:t>начните говорить вслух о том, что видите,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50" normalizeH="0" baseline="0" noProof="0" dirty="0" smtClean="0">
                <a:ln w="11430"/>
                <a:solidFill>
                  <a:schemeClr val="accent2">
                    <a:lumMod val="75000"/>
                  </a:schemeClr>
                </a:solidFill>
                <a:uLnTx/>
                <a:uFillTx/>
              </a:rPr>
              <a:t>слышите, думаете, чувствуете.</a:t>
            </a:r>
            <a:endParaRPr kumimoji="0" lang="ru-RU" sz="3200" b="1" i="0" u="none" strike="noStrike" kern="0" cap="none" spc="50" normalizeH="0" baseline="0" noProof="0" dirty="0">
              <a:ln w="11430"/>
              <a:solidFill>
                <a:schemeClr val="accent2">
                  <a:lumMod val="75000"/>
                </a:schemeClr>
              </a:solidFill>
              <a:uLnTx/>
              <a:uFillTx/>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221088"/>
            <a:ext cx="2262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30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ru-RU" dirty="0" smtClean="0"/>
              <a:t>Параллельный разговор</a:t>
            </a:r>
            <a:endParaRPr lang="ru-RU" dirty="0"/>
          </a:p>
        </p:txBody>
      </p:sp>
      <p:sp>
        <p:nvSpPr>
          <p:cNvPr id="3" name="Прямоугольник 2"/>
          <p:cNvSpPr/>
          <p:nvPr/>
        </p:nvSpPr>
        <p:spPr>
          <a:xfrm>
            <a:off x="1207484" y="1988840"/>
            <a:ext cx="4154467" cy="2246769"/>
          </a:xfrm>
          <a:prstGeom prst="rect">
            <a:avLst/>
          </a:prstGeom>
        </p:spPr>
        <p:txBody>
          <a:bodyPr wrap="square">
            <a:spAutoFit/>
          </a:bodyPr>
          <a:lstStyle/>
          <a:p>
            <a:pPr algn="ctr"/>
            <a:r>
              <a:rPr lang="ru-RU" sz="2800" spc="50" dirty="0" smtClean="0">
                <a:ln w="11430"/>
                <a:solidFill>
                  <a:schemeClr val="accent2">
                    <a:lumMod val="75000"/>
                  </a:schemeClr>
                </a:solidFill>
              </a:rPr>
              <a:t>Взрослый описывает все действия ребёнка: что он видит, слышит, чувствует и трогает.</a:t>
            </a:r>
            <a:endParaRPr lang="ru-RU" sz="2800" spc="50" dirty="0">
              <a:ln w="11430"/>
              <a:solidFill>
                <a:schemeClr val="accent2">
                  <a:lumMod val="75000"/>
                </a:schemeClr>
              </a:solidFill>
            </a:endParaRPr>
          </a:p>
        </p:txBody>
      </p:sp>
      <p:pic>
        <p:nvPicPr>
          <p:cNvPr id="4" name="Picture 2"/>
          <p:cNvPicPr>
            <a:picLocks noChangeAspect="1" noChangeArrowheads="1"/>
          </p:cNvPicPr>
          <p:nvPr/>
        </p:nvPicPr>
        <p:blipFill>
          <a:blip r:embed="rId2"/>
          <a:srcRect/>
          <a:stretch>
            <a:fillRect/>
          </a:stretch>
        </p:blipFill>
        <p:spPr bwMode="auto">
          <a:xfrm>
            <a:off x="5076825" y="2924944"/>
            <a:ext cx="4067175" cy="3790950"/>
          </a:xfrm>
          <a:prstGeom prst="rect">
            <a:avLst/>
          </a:prstGeom>
          <a:noFill/>
          <a:ln w="9525">
            <a:noFill/>
            <a:miter lim="800000"/>
            <a:headEnd/>
            <a:tailEnd/>
          </a:ln>
        </p:spPr>
      </p:pic>
    </p:spTree>
    <p:extLst>
      <p:ext uri="{BB962C8B-B14F-4D97-AF65-F5344CB8AC3E}">
        <p14:creationId xmlns:p14="http://schemas.microsoft.com/office/powerpoint/2010/main" val="291482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980728"/>
            <a:ext cx="7498080" cy="1143000"/>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ru-RU" sz="3200" dirty="0" smtClean="0"/>
              <a:t>Провокация, или искусственное непонимание ребенка</a:t>
            </a:r>
            <a:endParaRPr lang="ru-RU" sz="3200" dirty="0"/>
          </a:p>
        </p:txBody>
      </p:sp>
      <p:sp>
        <p:nvSpPr>
          <p:cNvPr id="3" name="Прямоугольник 2"/>
          <p:cNvSpPr/>
          <p:nvPr/>
        </p:nvSpPr>
        <p:spPr>
          <a:xfrm>
            <a:off x="1501057" y="2492896"/>
            <a:ext cx="5643586" cy="2246769"/>
          </a:xfrm>
          <a:prstGeom prst="rect">
            <a:avLst/>
          </a:prstGeom>
        </p:spPr>
        <p:txBody>
          <a:bodyPr wrap="square">
            <a:spAutoFit/>
          </a:bodyPr>
          <a:lstStyle/>
          <a:p>
            <a:pPr algn="ctr"/>
            <a:r>
              <a:rPr lang="ru-RU" sz="2800" spc="50" dirty="0" smtClean="0">
                <a:ln w="11430"/>
                <a:solidFill>
                  <a:srgbClr val="7030A0"/>
                </a:solidFill>
              </a:rPr>
              <a:t>Приём помогает ребенку освоить ситуативную речь и состоит в том, что взрослый не спешит проявить свою понятливость.</a:t>
            </a:r>
            <a:endParaRPr lang="ru-RU" sz="2800" spc="50" dirty="0">
              <a:ln w="11430"/>
              <a:solidFill>
                <a:srgbClr val="7030A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149080"/>
            <a:ext cx="1838325"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84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609</TotalTime>
  <Words>616</Words>
  <Application>Microsoft Office PowerPoint</Application>
  <PresentationFormat>Экран (4:3)</PresentationFormat>
  <Paragraphs>75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Солнцестояние</vt:lpstr>
      <vt:lpstr>Особенности  развития речи детей раннего возраста</vt:lpstr>
      <vt:lpstr>Презентация PowerPoint</vt:lpstr>
      <vt:lpstr>Презентация PowerPoint</vt:lpstr>
      <vt:lpstr>Презентация PowerPoint</vt:lpstr>
      <vt:lpstr>Презентация PowerPoint</vt:lpstr>
      <vt:lpstr>Рекомендации  по развитию речи детей раннего возраста </vt:lpstr>
      <vt:lpstr>Разговор с самим собой</vt:lpstr>
      <vt:lpstr>Параллельный разговор</vt:lpstr>
      <vt:lpstr>Провокация, или искусственное непонимание ребенка</vt:lpstr>
      <vt:lpstr>Распространение</vt:lpstr>
      <vt:lpstr>Приговоры</vt:lpstr>
      <vt:lpstr>Выбор</vt:lpstr>
      <vt:lpstr>Игры с природным  материалом</vt:lpstr>
      <vt:lpstr>Продуктивные виды  деятельности</vt:lpstr>
      <vt:lpstr>Замещение</vt:lpstr>
      <vt:lpstr>Ролевая игра</vt:lpstr>
      <vt:lpstr>Музыкальные игры</vt:lpstr>
      <vt:lpstr>Артикуляционная гимнастика</vt:lpstr>
      <vt:lpstr>Примеры игр на развитие речи у детей 2-3 лет</vt:lpstr>
      <vt:lpstr>На развитие речевого выдоха:</vt:lpstr>
      <vt:lpstr>Чисто говорки и скороговорки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17</cp:revision>
  <dcterms:created xsi:type="dcterms:W3CDTF">2016-06-22T03:34:25Z</dcterms:created>
  <dcterms:modified xsi:type="dcterms:W3CDTF">2016-06-24T04:15:53Z</dcterms:modified>
</cp:coreProperties>
</file>