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919" autoAdjust="0"/>
  </p:normalViewPr>
  <p:slideViewPr>
    <p:cSldViewPr snapToGrid="0">
      <p:cViewPr varScale="1">
        <p:scale>
          <a:sx n="54" d="100"/>
          <a:sy n="54" d="100"/>
        </p:scale>
        <p:origin x="48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F279B5-87E6-413D-BC32-6AEE5D07816D}" type="datetimeFigureOut">
              <a:rPr lang="ru-RU" smtClean="0"/>
              <a:t>21.06.2016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D0A1FA-87AA-4A5F-AF4F-FE99ED50EC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8275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D0A1FA-87AA-4A5F-AF4F-FE99ED50EC59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81351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D0A1FA-87AA-4A5F-AF4F-FE99ED50EC59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62899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D0A1FA-87AA-4A5F-AF4F-FE99ED50EC59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55160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D0A1FA-87AA-4A5F-AF4F-FE99ED50EC59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36191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AEBDD32B-C796-4660-808D-D176B84F1EF5}" type="datetimeFigureOut">
              <a:rPr lang="ru-RU" smtClean="0"/>
              <a:t>21.06.2016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395646AA-7B49-41BF-A38F-E2AC349517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5916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DD32B-C796-4660-808D-D176B84F1EF5}" type="datetimeFigureOut">
              <a:rPr lang="ru-RU" smtClean="0"/>
              <a:t>21.06.2016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646AA-7B49-41BF-A38F-E2AC349517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4475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DD32B-C796-4660-808D-D176B84F1EF5}" type="datetimeFigureOut">
              <a:rPr lang="ru-RU" smtClean="0"/>
              <a:t>21.06.2016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646AA-7B49-41BF-A38F-E2AC349517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78754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DD32B-C796-4660-808D-D176B84F1EF5}" type="datetimeFigureOut">
              <a:rPr lang="ru-RU" smtClean="0"/>
              <a:t>21.06.2016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646AA-7B49-41BF-A38F-E2AC3495174D}" type="slidenum">
              <a:rPr lang="ru-RU" smtClean="0"/>
              <a:t>‹#›</a:t>
            </a:fld>
            <a:endParaRPr lang="ru-RU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226118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DD32B-C796-4660-808D-D176B84F1EF5}" type="datetimeFigureOut">
              <a:rPr lang="ru-RU" smtClean="0"/>
              <a:t>21.06.2016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646AA-7B49-41BF-A38F-E2AC349517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62576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DD32B-C796-4660-808D-D176B84F1EF5}" type="datetimeFigureOut">
              <a:rPr lang="ru-RU" smtClean="0"/>
              <a:t>21.06.2016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646AA-7B49-41BF-A38F-E2AC349517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05826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DD32B-C796-4660-808D-D176B84F1EF5}" type="datetimeFigureOut">
              <a:rPr lang="ru-RU" smtClean="0"/>
              <a:t>21.06.2016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646AA-7B49-41BF-A38F-E2AC349517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94462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DD32B-C796-4660-808D-D176B84F1EF5}" type="datetimeFigureOut">
              <a:rPr lang="ru-RU" smtClean="0"/>
              <a:t>21.06.2016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646AA-7B49-41BF-A38F-E2AC349517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3326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DD32B-C796-4660-808D-D176B84F1EF5}" type="datetimeFigureOut">
              <a:rPr lang="ru-RU" smtClean="0"/>
              <a:t>21.06.2016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646AA-7B49-41BF-A38F-E2AC349517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8614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DD32B-C796-4660-808D-D176B84F1EF5}" type="datetimeFigureOut">
              <a:rPr lang="ru-RU" smtClean="0"/>
              <a:t>21.06.2016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646AA-7B49-41BF-A38F-E2AC349517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1945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DD32B-C796-4660-808D-D176B84F1EF5}" type="datetimeFigureOut">
              <a:rPr lang="ru-RU" smtClean="0"/>
              <a:t>21.06.2016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646AA-7B49-41BF-A38F-E2AC349517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2551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DD32B-C796-4660-808D-D176B84F1EF5}" type="datetimeFigureOut">
              <a:rPr lang="ru-RU" smtClean="0"/>
              <a:t>21.06.2016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646AA-7B49-41BF-A38F-E2AC349517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3583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DD32B-C796-4660-808D-D176B84F1EF5}" type="datetimeFigureOut">
              <a:rPr lang="ru-RU" smtClean="0"/>
              <a:t>21.06.2016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646AA-7B49-41BF-A38F-E2AC349517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5173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DD32B-C796-4660-808D-D176B84F1EF5}" type="datetimeFigureOut">
              <a:rPr lang="ru-RU" smtClean="0"/>
              <a:t>21.06.2016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646AA-7B49-41BF-A38F-E2AC349517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074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DD32B-C796-4660-808D-D176B84F1EF5}" type="datetimeFigureOut">
              <a:rPr lang="ru-RU" smtClean="0"/>
              <a:t>21.06.2016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646AA-7B49-41BF-A38F-E2AC349517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9478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DD32B-C796-4660-808D-D176B84F1EF5}" type="datetimeFigureOut">
              <a:rPr lang="ru-RU" smtClean="0"/>
              <a:t>21.06.2016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646AA-7B49-41BF-A38F-E2AC349517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0908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DD32B-C796-4660-808D-D176B84F1EF5}" type="datetimeFigureOut">
              <a:rPr lang="ru-RU" smtClean="0"/>
              <a:t>21.06.2016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646AA-7B49-41BF-A38F-E2AC349517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9252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BDD32B-C796-4660-808D-D176B84F1EF5}" type="datetimeFigureOut">
              <a:rPr lang="ru-RU" smtClean="0"/>
              <a:t>21.06.2016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646AA-7B49-41BF-A38F-E2AC349517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52263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>
            <a:outerShdw blurRad="177800" dist="38100" dir="2700000" algn="tl">
              <a:srgbClr val="000000">
                <a:alpha val="24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783771"/>
            <a:ext cx="9144000" cy="2726192"/>
          </a:xfrm>
          <a:ln w="57150">
            <a:solidFill>
              <a:schemeClr val="tx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</a:rPr>
              <a:t>ПРЕЗЕНТАЦИЯ ПО РУССКОМУ ЯЗЫКУ</a:t>
            </a:r>
            <a:br>
              <a:rPr lang="ru-RU" sz="2000" b="1" dirty="0" smtClean="0">
                <a:solidFill>
                  <a:srgbClr val="C00000"/>
                </a:solidFill>
              </a:rPr>
            </a:br>
            <a:r>
              <a:rPr lang="ru-RU" sz="2000" b="1" dirty="0" smtClean="0">
                <a:solidFill>
                  <a:srgbClr val="C00000"/>
                </a:solidFill>
              </a:rPr>
              <a:t>6 КЛАСС</a:t>
            </a:r>
            <a:br>
              <a:rPr lang="ru-RU" sz="2000" b="1" dirty="0" smtClean="0">
                <a:solidFill>
                  <a:srgbClr val="C00000"/>
                </a:solidFill>
              </a:rPr>
            </a:br>
            <a:r>
              <a:rPr lang="ru-RU" sz="2000" b="1" dirty="0" smtClean="0">
                <a:solidFill>
                  <a:srgbClr val="C00000"/>
                </a:solidFill>
              </a:rPr>
              <a:t>«РАЗРЯДЫ ПРИЛАГАТЕЛЬНОГО ПО ЗНАЧЕНИЮ»</a:t>
            </a:r>
            <a:br>
              <a:rPr lang="ru-RU" sz="2000" b="1" dirty="0" smtClean="0">
                <a:solidFill>
                  <a:srgbClr val="C00000"/>
                </a:solidFill>
              </a:rPr>
            </a:br>
            <a:r>
              <a:rPr lang="ru-RU" sz="3600" b="1" dirty="0">
                <a:solidFill>
                  <a:srgbClr val="C00000"/>
                </a:solidFill>
              </a:rPr>
              <a:t/>
            </a:r>
            <a:br>
              <a:rPr lang="ru-RU" sz="3600" b="1" dirty="0">
                <a:solidFill>
                  <a:srgbClr val="C00000"/>
                </a:solidFill>
              </a:rPr>
            </a:b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4165600"/>
            <a:ext cx="9144000" cy="1778000"/>
          </a:xfrm>
        </p:spPr>
        <p:txBody>
          <a:bodyPr>
            <a:normAutofit/>
          </a:bodyPr>
          <a:lstStyle/>
          <a:p>
            <a:pPr algn="ctr"/>
            <a:r>
              <a:rPr lang="ru-RU" sz="1600" b="1" dirty="0" smtClean="0">
                <a:solidFill>
                  <a:srgbClr val="C00000"/>
                </a:solidFill>
              </a:rPr>
              <a:t>ВЫПОЛНИЛА ОРЛОВА ТАТЬЯНА ВАСИЛЬЕВНА</a:t>
            </a:r>
            <a:br>
              <a:rPr lang="ru-RU" sz="1600" b="1" dirty="0" smtClean="0">
                <a:solidFill>
                  <a:srgbClr val="C00000"/>
                </a:solidFill>
              </a:rPr>
            </a:br>
            <a:r>
              <a:rPr lang="ru-RU" sz="1600" b="1" dirty="0" smtClean="0">
                <a:solidFill>
                  <a:srgbClr val="C00000"/>
                </a:solidFill>
              </a:rPr>
              <a:t>УЧИТЕЛЬ РУССКОГО ЯЗЫКА</a:t>
            </a:r>
            <a:br>
              <a:rPr lang="ru-RU" sz="1600" b="1" dirty="0" smtClean="0">
                <a:solidFill>
                  <a:srgbClr val="C00000"/>
                </a:solidFill>
              </a:rPr>
            </a:br>
            <a:r>
              <a:rPr lang="ru-RU" sz="1600" b="1" dirty="0" smtClean="0">
                <a:solidFill>
                  <a:srgbClr val="C00000"/>
                </a:solidFill>
              </a:rPr>
              <a:t>ГБОУ СОШ № 134</a:t>
            </a:r>
            <a:br>
              <a:rPr lang="ru-RU" sz="1600" b="1" dirty="0" smtClean="0">
                <a:solidFill>
                  <a:srgbClr val="C00000"/>
                </a:solidFill>
              </a:rPr>
            </a:br>
            <a:r>
              <a:rPr lang="ru-RU" sz="1600" b="1" dirty="0" smtClean="0">
                <a:solidFill>
                  <a:srgbClr val="C00000"/>
                </a:solidFill>
              </a:rPr>
              <a:t>Г. САНКТ-ПЕТЕРБУРГ</a:t>
            </a:r>
            <a:br>
              <a:rPr lang="ru-RU" sz="1600" b="1" dirty="0" smtClean="0">
                <a:solidFill>
                  <a:srgbClr val="C00000"/>
                </a:solidFill>
              </a:rPr>
            </a:br>
            <a:r>
              <a:rPr lang="ru-RU" sz="1600" b="1" dirty="0" smtClean="0">
                <a:solidFill>
                  <a:srgbClr val="C00000"/>
                </a:solidFill>
              </a:rPr>
              <a:t>2016 ГОД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459652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21664"/>
            <a:ext cx="10515600" cy="4840224"/>
          </a:xfr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buNone/>
            </a:pPr>
            <a:endParaRPr lang="ru-RU" sz="3200" b="1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ru-RU" sz="32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ru-RU" sz="3200" b="1" dirty="0" smtClean="0">
                <a:solidFill>
                  <a:srgbClr val="FF0000"/>
                </a:solidFill>
              </a:rPr>
              <a:t>Одно и то же прилагательное </a:t>
            </a:r>
          </a:p>
          <a:p>
            <a:pPr marL="0" indent="0" algn="ctr">
              <a:buNone/>
            </a:pPr>
            <a:r>
              <a:rPr lang="ru-RU" sz="3200" b="1" dirty="0" smtClean="0">
                <a:solidFill>
                  <a:srgbClr val="FF0000"/>
                </a:solidFill>
              </a:rPr>
              <a:t>может быть </a:t>
            </a:r>
          </a:p>
          <a:p>
            <a:pPr marL="0" indent="0" algn="ctr">
              <a:buNone/>
            </a:pPr>
            <a:r>
              <a:rPr lang="ru-RU" sz="3200" b="1" dirty="0" smtClean="0">
                <a:solidFill>
                  <a:srgbClr val="FF0000"/>
                </a:solidFill>
              </a:rPr>
              <a:t>и качественным, и относительным, и притяжательным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4232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3200" b="1" i="1" dirty="0" smtClean="0">
                <a:solidFill>
                  <a:schemeClr val="bg1"/>
                </a:solidFill>
              </a:rPr>
              <a:t>Игра «Третий лишний»</a:t>
            </a:r>
            <a:endParaRPr lang="ru-RU" sz="3200" b="1" i="1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3600" b="1" dirty="0" smtClean="0">
                <a:solidFill>
                  <a:schemeClr val="bg1"/>
                </a:solidFill>
              </a:rPr>
              <a:t>1</a:t>
            </a:r>
            <a:r>
              <a:rPr lang="ru-RU" sz="3600" dirty="0" smtClean="0">
                <a:solidFill>
                  <a:schemeClr val="bg1"/>
                </a:solidFill>
              </a:rPr>
              <a:t>. </a:t>
            </a:r>
            <a:r>
              <a:rPr lang="ru-RU" sz="3600" b="1" dirty="0" smtClean="0">
                <a:solidFill>
                  <a:schemeClr val="bg1"/>
                </a:solidFill>
              </a:rPr>
              <a:t>Громкий, мощный, медный</a:t>
            </a:r>
          </a:p>
          <a:p>
            <a:pPr marL="0" indent="0">
              <a:buNone/>
            </a:pPr>
            <a:endParaRPr lang="ru-RU" sz="3600" b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bg1"/>
                </a:solidFill>
              </a:rPr>
              <a:t>2. Волчий, оловянный, каменный</a:t>
            </a:r>
          </a:p>
          <a:p>
            <a:endParaRPr lang="ru-RU" sz="3600" b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bg1"/>
                </a:solidFill>
              </a:rPr>
              <a:t>3. Лисий, красный, папин.</a:t>
            </a:r>
          </a:p>
          <a:p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213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9043" y="337929"/>
            <a:ext cx="9163880" cy="1490871"/>
          </a:xfrm>
          <a:solidFill>
            <a:schemeClr val="accent5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/>
            </a:r>
            <a:br>
              <a:rPr lang="ru-RU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</a:br>
            <a:r>
              <a:rPr lang="ru-RU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/>
            </a:r>
            <a:br>
              <a:rPr lang="ru-RU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</a:br>
            <a:r>
              <a:rPr lang="ru-RU" sz="31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Проверь себя</a:t>
            </a:r>
            <a:r>
              <a:rPr lang="ru-RU" altLang="ru-RU" sz="3100" b="1" dirty="0" smtClean="0">
                <a:solidFill>
                  <a:schemeClr val="bg1"/>
                </a:solidFill>
              </a:rPr>
              <a:t> </a:t>
            </a:r>
            <a:br>
              <a:rPr lang="ru-RU" altLang="ru-RU" sz="3100" b="1" dirty="0" smtClean="0">
                <a:solidFill>
                  <a:schemeClr val="bg1"/>
                </a:solidFill>
              </a:rPr>
            </a:br>
            <a:r>
              <a:rPr lang="ru-RU" altLang="ru-RU" sz="3100" b="1" dirty="0" smtClean="0">
                <a:solidFill>
                  <a:schemeClr val="bg1"/>
                </a:solidFill>
              </a:rPr>
              <a:t>Определить разряд прилагательных и записать одной буквой (К, О, П)</a:t>
            </a:r>
            <a:br>
              <a:rPr lang="ru-RU" altLang="ru-RU" sz="3100" b="1" dirty="0" smtClean="0">
                <a:solidFill>
                  <a:schemeClr val="bg1"/>
                </a:solidFill>
              </a:rPr>
            </a:br>
            <a:r>
              <a:rPr lang="ru-RU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/>
            </a:r>
            <a:br>
              <a:rPr lang="ru-RU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33344" y="2126973"/>
            <a:ext cx="6876288" cy="4049990"/>
          </a:xfrm>
          <a:solidFill>
            <a:schemeClr val="accent5">
              <a:lumMod val="60000"/>
              <a:lumOff val="40000"/>
            </a:schemeClr>
          </a:solidFill>
        </p:spPr>
        <p:txBody>
          <a:bodyPr>
            <a:normAutofit fontScale="92500" lnSpcReduction="20000"/>
          </a:bodyPr>
          <a:lstStyle/>
          <a:p>
            <a:pPr marL="514350" indent="-514350"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AutoNum type="arabicParenR"/>
              <a:defRPr/>
            </a:pPr>
            <a:endParaRPr lang="ru-RU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514350" indent="-514350"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AutoNum type="arabicParenR"/>
              <a:defRPr/>
            </a:pP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eaLnBrk="0" hangingPunct="0">
              <a:spcBef>
                <a:spcPct val="20000"/>
              </a:spcBef>
              <a:buClr>
                <a:srgbClr val="0BD0D9"/>
              </a:buClr>
              <a:buSzPct val="95000"/>
              <a:buNone/>
              <a:defRPr/>
            </a:pPr>
            <a:r>
              <a:rPr lang="ru-RU" sz="3600" b="1" dirty="0" smtClean="0">
                <a:solidFill>
                  <a:schemeClr val="bg1"/>
                </a:solidFill>
              </a:rPr>
              <a:t>1. Уральские </a:t>
            </a:r>
            <a:r>
              <a:rPr lang="ru-RU" sz="3600" b="1" dirty="0">
                <a:solidFill>
                  <a:schemeClr val="bg1"/>
                </a:solidFill>
              </a:rPr>
              <a:t>горы.</a:t>
            </a:r>
          </a:p>
          <a:p>
            <a:pPr marL="0" indent="0" eaLnBrk="0" hangingPunct="0">
              <a:spcBef>
                <a:spcPct val="20000"/>
              </a:spcBef>
              <a:buClr>
                <a:srgbClr val="0BD0D9"/>
              </a:buClr>
              <a:buSzPct val="95000"/>
              <a:buNone/>
              <a:defRPr/>
            </a:pPr>
            <a:r>
              <a:rPr lang="ru-RU" sz="3600" b="1" dirty="0" smtClean="0">
                <a:solidFill>
                  <a:schemeClr val="bg1"/>
                </a:solidFill>
              </a:rPr>
              <a:t>2. Жаркое </a:t>
            </a:r>
            <a:r>
              <a:rPr lang="ru-RU" sz="3600" b="1" dirty="0">
                <a:solidFill>
                  <a:schemeClr val="bg1"/>
                </a:solidFill>
              </a:rPr>
              <a:t>лето.</a:t>
            </a:r>
          </a:p>
          <a:p>
            <a:pPr marL="0" indent="0" eaLnBrk="0" hangingPunct="0">
              <a:spcBef>
                <a:spcPct val="20000"/>
              </a:spcBef>
              <a:buClr>
                <a:srgbClr val="0BD0D9"/>
              </a:buClr>
              <a:buSzPct val="95000"/>
              <a:buNone/>
              <a:defRPr/>
            </a:pPr>
            <a:r>
              <a:rPr lang="ru-RU" sz="3600" b="1" dirty="0" smtClean="0">
                <a:solidFill>
                  <a:schemeClr val="bg1"/>
                </a:solidFill>
              </a:rPr>
              <a:t>3. Папина </a:t>
            </a:r>
            <a:r>
              <a:rPr lang="ru-RU" sz="3600" b="1" dirty="0">
                <a:solidFill>
                  <a:schemeClr val="bg1"/>
                </a:solidFill>
              </a:rPr>
              <a:t>забота.</a:t>
            </a:r>
          </a:p>
          <a:p>
            <a:pPr marL="0" indent="0" eaLnBrk="0" hangingPunct="0">
              <a:spcBef>
                <a:spcPct val="20000"/>
              </a:spcBef>
              <a:buClr>
                <a:srgbClr val="0BD0D9"/>
              </a:buClr>
              <a:buSzPct val="95000"/>
              <a:buNone/>
              <a:defRPr/>
            </a:pPr>
            <a:r>
              <a:rPr lang="ru-RU" sz="3600" b="1" dirty="0" smtClean="0">
                <a:solidFill>
                  <a:schemeClr val="bg1"/>
                </a:solidFill>
              </a:rPr>
              <a:t>4. Голубое </a:t>
            </a:r>
            <a:r>
              <a:rPr lang="ru-RU" sz="3600" b="1" dirty="0">
                <a:solidFill>
                  <a:schemeClr val="bg1"/>
                </a:solidFill>
              </a:rPr>
              <a:t>озеро Байкал.</a:t>
            </a:r>
          </a:p>
          <a:p>
            <a:pPr marL="0" indent="0" eaLnBrk="0" hangingPunct="0">
              <a:spcBef>
                <a:spcPct val="20000"/>
              </a:spcBef>
              <a:buClr>
                <a:srgbClr val="0BD0D9"/>
              </a:buClr>
              <a:buSzPct val="95000"/>
              <a:buNone/>
              <a:defRPr/>
            </a:pPr>
            <a:r>
              <a:rPr lang="ru-RU" sz="3600" b="1" dirty="0" smtClean="0">
                <a:solidFill>
                  <a:schemeClr val="bg1"/>
                </a:solidFill>
              </a:rPr>
              <a:t>5. Честный </a:t>
            </a:r>
            <a:r>
              <a:rPr lang="ru-RU" sz="3600" b="1" dirty="0">
                <a:solidFill>
                  <a:schemeClr val="bg1"/>
                </a:solidFill>
              </a:rPr>
              <a:t>поступок.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7185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43809" y="536712"/>
            <a:ext cx="7295322" cy="1093305"/>
          </a:xfr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chemeClr val="bg2"/>
                </a:solidFill>
              </a:rPr>
              <a:t>Проверка!</a:t>
            </a:r>
            <a:endParaRPr lang="ru-RU" sz="2800" b="1" dirty="0">
              <a:solidFill>
                <a:schemeClr val="bg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43809" y="2523743"/>
            <a:ext cx="7295322" cy="2901697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pPr algn="ctr">
              <a:buFont typeface="Wingdings 2" pitchFamily="18" charset="2"/>
              <a:buNone/>
              <a:defRPr/>
            </a:pPr>
            <a:r>
              <a:rPr lang="ru-RU" sz="4400" b="1" dirty="0" smtClean="0">
                <a:solidFill>
                  <a:schemeClr val="bg2"/>
                </a:solidFill>
              </a:rPr>
              <a:t>1 </a:t>
            </a:r>
            <a:r>
              <a:rPr lang="ru-RU" sz="4400" b="1" dirty="0">
                <a:solidFill>
                  <a:schemeClr val="bg2"/>
                </a:solidFill>
              </a:rPr>
              <a:t>2 3 4  5</a:t>
            </a:r>
          </a:p>
          <a:p>
            <a:pPr algn="ctr">
              <a:buFont typeface="Wingdings 2" pitchFamily="18" charset="2"/>
              <a:buNone/>
              <a:defRPr/>
            </a:pPr>
            <a:r>
              <a:rPr lang="ru-RU" sz="4400" b="1" dirty="0">
                <a:solidFill>
                  <a:schemeClr val="bg2"/>
                </a:solidFill>
              </a:rPr>
              <a:t> к о п к  </a:t>
            </a:r>
            <a:r>
              <a:rPr lang="ru-RU" sz="4400" b="1" dirty="0" err="1">
                <a:solidFill>
                  <a:schemeClr val="bg2"/>
                </a:solidFill>
              </a:rPr>
              <a:t>к</a:t>
            </a:r>
            <a:endParaRPr lang="ru-RU" sz="4400" b="1" dirty="0">
              <a:solidFill>
                <a:schemeClr val="bg2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637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8783"/>
            <a:ext cx="4860234" cy="6420678"/>
          </a:xfrm>
        </p:spPr>
        <p:txBody>
          <a:bodyPr>
            <a:normAutofit/>
          </a:bodyPr>
          <a:lstStyle/>
          <a:p>
            <a:pPr marL="742950" indent="-742950"/>
            <a:r>
              <a:rPr lang="ru-RU" altLang="ru-RU" sz="3200" b="1" dirty="0" smtClean="0">
                <a:solidFill>
                  <a:srgbClr val="FF0000"/>
                </a:solidFill>
              </a:rPr>
              <a:t>Какие слова чаще всего мы использовали на уроке?</a:t>
            </a:r>
            <a:br>
              <a:rPr lang="ru-RU" altLang="ru-RU" sz="3200" b="1" dirty="0" smtClean="0">
                <a:solidFill>
                  <a:srgbClr val="FF0000"/>
                </a:solidFill>
              </a:rPr>
            </a:br>
            <a:r>
              <a:rPr lang="ru-RU" altLang="ru-RU" sz="3200" b="1" dirty="0" smtClean="0">
                <a:solidFill>
                  <a:srgbClr val="FF0000"/>
                </a:solidFill>
              </a:rPr>
              <a:t>2) Расскажите, что вы знаете о разрядах имён прилагательных.               Ответ  сопровождайте примерами.</a:t>
            </a:r>
            <a:endParaRPr lang="ru-RU" sz="3200" b="1" dirty="0">
              <a:solidFill>
                <a:srgbClr val="FF0000"/>
              </a:solidFill>
            </a:endParaRPr>
          </a:p>
        </p:txBody>
      </p:sp>
      <p:pic>
        <p:nvPicPr>
          <p:cNvPr id="6146" name="Picture 2" descr="http://foto-kartinki.com/kartinky/kartinky/97/17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0790" y="1401288"/>
            <a:ext cx="5759532" cy="4750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5454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6852" y="258417"/>
            <a:ext cx="8507896" cy="4572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chemeClr val="bg2">
                    <a:lumMod val="75000"/>
                  </a:schemeClr>
                </a:solidFill>
              </a:rPr>
              <a:t>ИМЯ ПРИЛАГАТЕЛЬНОЕ</a:t>
            </a:r>
            <a:endParaRPr lang="ru-RU" sz="2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15617"/>
            <a:ext cx="10515600" cy="5903844"/>
          </a:xfrm>
          <a:solidFill>
            <a:schemeClr val="accent5">
              <a:lumMod val="60000"/>
              <a:lumOff val="40000"/>
            </a:schemeClr>
          </a:solidFill>
        </p:spPr>
        <p:txBody>
          <a:bodyPr>
            <a:normAutofit fontScale="77500" lnSpcReduction="20000"/>
          </a:bodyPr>
          <a:lstStyle/>
          <a:p>
            <a:pPr marL="137160" indent="0">
              <a:buNone/>
            </a:pPr>
            <a:endParaRPr lang="ru-RU" sz="3300" b="1" dirty="0" smtClean="0">
              <a:solidFill>
                <a:srgbClr val="002060"/>
              </a:solidFill>
            </a:endParaRPr>
          </a:p>
          <a:p>
            <a:pPr marL="137160" indent="0">
              <a:buNone/>
            </a:pPr>
            <a:r>
              <a:rPr lang="ru-RU" sz="3300" b="1" dirty="0" smtClean="0">
                <a:solidFill>
                  <a:schemeClr val="bg2">
                    <a:lumMod val="75000"/>
                  </a:schemeClr>
                </a:solidFill>
              </a:rPr>
              <a:t>Имя прилагательное.</a:t>
            </a:r>
          </a:p>
          <a:p>
            <a:pPr marL="137160" indent="0">
              <a:buNone/>
            </a:pPr>
            <a:r>
              <a:rPr lang="ru-RU" sz="3300" b="1" dirty="0" smtClean="0">
                <a:solidFill>
                  <a:schemeClr val="bg2">
                    <a:lumMod val="75000"/>
                  </a:schemeClr>
                </a:solidFill>
              </a:rPr>
              <a:t>Трудно будет без него, </a:t>
            </a:r>
          </a:p>
          <a:p>
            <a:pPr marL="137160" indent="0">
              <a:buNone/>
            </a:pPr>
            <a:r>
              <a:rPr lang="ru-RU" sz="3300" b="1" dirty="0" smtClean="0">
                <a:solidFill>
                  <a:schemeClr val="bg2">
                    <a:lumMod val="75000"/>
                  </a:schemeClr>
                </a:solidFill>
              </a:rPr>
              <a:t>Если пропадёт оно.</a:t>
            </a:r>
          </a:p>
          <a:p>
            <a:pPr marL="137160" indent="0">
              <a:buNone/>
            </a:pPr>
            <a:r>
              <a:rPr lang="ru-RU" sz="3300" b="1" dirty="0" smtClean="0">
                <a:solidFill>
                  <a:schemeClr val="bg2">
                    <a:lumMod val="75000"/>
                  </a:schemeClr>
                </a:solidFill>
              </a:rPr>
              <a:t>Не скажем мы «прекрасное»,</a:t>
            </a:r>
          </a:p>
          <a:p>
            <a:pPr marL="137160" indent="0">
              <a:buNone/>
            </a:pPr>
            <a:r>
              <a:rPr lang="ru-RU" sz="3300" b="1" dirty="0" smtClean="0">
                <a:solidFill>
                  <a:schemeClr val="bg2">
                    <a:lumMod val="75000"/>
                  </a:schemeClr>
                </a:solidFill>
              </a:rPr>
              <a:t>Не скажем «безобразное»,</a:t>
            </a:r>
          </a:p>
          <a:p>
            <a:pPr marL="137160" indent="0">
              <a:buNone/>
            </a:pPr>
            <a:r>
              <a:rPr lang="ru-RU" sz="3300" b="1" dirty="0" smtClean="0">
                <a:solidFill>
                  <a:schemeClr val="bg2">
                    <a:lumMod val="75000"/>
                  </a:schemeClr>
                </a:solidFill>
              </a:rPr>
              <a:t>Не скажем маме «милая»,</a:t>
            </a:r>
          </a:p>
          <a:p>
            <a:pPr marL="137160" indent="0">
              <a:buNone/>
            </a:pPr>
            <a:r>
              <a:rPr lang="ru-RU" sz="3300" b="1" dirty="0" smtClean="0">
                <a:solidFill>
                  <a:schemeClr val="bg2">
                    <a:lumMod val="75000"/>
                  </a:schemeClr>
                </a:solidFill>
              </a:rPr>
              <a:t>Красивая, любимая».</a:t>
            </a:r>
          </a:p>
          <a:p>
            <a:pPr marL="137160" indent="0">
              <a:buNone/>
            </a:pPr>
            <a:r>
              <a:rPr lang="ru-RU" sz="3300" b="1" dirty="0" smtClean="0">
                <a:solidFill>
                  <a:schemeClr val="bg2">
                    <a:lumMod val="75000"/>
                  </a:schemeClr>
                </a:solidFill>
              </a:rPr>
              <a:t>Отцу и брату, и сестре</a:t>
            </a:r>
          </a:p>
          <a:p>
            <a:pPr marL="137160" indent="0">
              <a:buNone/>
            </a:pPr>
            <a:r>
              <a:rPr lang="ru-RU" sz="3300" b="1" dirty="0" smtClean="0">
                <a:solidFill>
                  <a:schemeClr val="bg2">
                    <a:lumMod val="75000"/>
                  </a:schemeClr>
                </a:solidFill>
              </a:rPr>
              <a:t>Не сможем говорить нигде</a:t>
            </a:r>
          </a:p>
          <a:p>
            <a:pPr marL="137160" indent="0">
              <a:buNone/>
            </a:pPr>
            <a:r>
              <a:rPr lang="ru-RU" sz="3300" b="1" dirty="0" smtClean="0">
                <a:solidFill>
                  <a:schemeClr val="bg2">
                    <a:lumMod val="75000"/>
                  </a:schemeClr>
                </a:solidFill>
              </a:rPr>
              <a:t>Эти замечательные при-ла-га-</a:t>
            </a:r>
            <a:r>
              <a:rPr lang="ru-RU" sz="3300" b="1" dirty="0" err="1" smtClean="0">
                <a:solidFill>
                  <a:schemeClr val="bg2">
                    <a:lumMod val="75000"/>
                  </a:schemeClr>
                </a:solidFill>
              </a:rPr>
              <a:t>тель</a:t>
            </a:r>
            <a:r>
              <a:rPr lang="ru-RU" sz="3300" b="1" dirty="0" smtClean="0">
                <a:solidFill>
                  <a:schemeClr val="bg2">
                    <a:lumMod val="75000"/>
                  </a:schemeClr>
                </a:solidFill>
              </a:rPr>
              <a:t>-</a:t>
            </a:r>
            <a:r>
              <a:rPr lang="ru-RU" sz="3300" b="1" dirty="0" err="1" smtClean="0">
                <a:solidFill>
                  <a:schemeClr val="bg2">
                    <a:lumMod val="75000"/>
                  </a:schemeClr>
                </a:solidFill>
              </a:rPr>
              <a:t>ны</a:t>
            </a:r>
            <a:r>
              <a:rPr lang="ru-RU" sz="3300" b="1" dirty="0" smtClean="0">
                <a:solidFill>
                  <a:schemeClr val="bg2">
                    <a:lumMod val="75000"/>
                  </a:schemeClr>
                </a:solidFill>
              </a:rPr>
              <a:t>-е</a:t>
            </a:r>
            <a:r>
              <a:rPr lang="ru-RU" sz="4800" dirty="0" smtClean="0">
                <a:solidFill>
                  <a:schemeClr val="bg2">
                    <a:lumMod val="75000"/>
                  </a:schemeClr>
                </a:solidFill>
              </a:rPr>
              <a:t>.</a:t>
            </a:r>
          </a:p>
          <a:p>
            <a:endParaRPr lang="ru-RU" dirty="0"/>
          </a:p>
        </p:txBody>
      </p:sp>
      <p:pic>
        <p:nvPicPr>
          <p:cNvPr id="3076" name="Picture 4" descr="http://1artfoto.ru/priroda_peizazhi/2399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3912" y="1172817"/>
            <a:ext cx="5439888" cy="47885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4244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42555" y="356260"/>
            <a:ext cx="7861465" cy="938150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chemeClr val="bg2"/>
                </a:solidFill>
              </a:rPr>
              <a:t>Домашнее задание:</a:t>
            </a:r>
            <a:endParaRPr lang="ru-RU" sz="2800" b="1" dirty="0">
              <a:solidFill>
                <a:schemeClr val="bg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1" y="1531917"/>
            <a:ext cx="5182590" cy="4684802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ru-RU" sz="2600" b="1" dirty="0" smtClean="0">
                <a:solidFill>
                  <a:schemeClr val="bg2"/>
                </a:solidFill>
              </a:rPr>
              <a:t>Приготовить связный рассказ о разрядах имен прилагательных.</a:t>
            </a:r>
          </a:p>
          <a:p>
            <a:r>
              <a:rPr lang="ru-RU" sz="2600" b="1" dirty="0" smtClean="0">
                <a:solidFill>
                  <a:schemeClr val="bg2"/>
                </a:solidFill>
              </a:rPr>
              <a:t>Выписать из литературы 5 предложений с прилагательными, определить их разряд по значению</a:t>
            </a:r>
          </a:p>
          <a:p>
            <a:r>
              <a:rPr lang="ru-RU" sz="2600" b="1" dirty="0" smtClean="0">
                <a:solidFill>
                  <a:schemeClr val="bg2"/>
                </a:solidFill>
              </a:rPr>
              <a:t>Выучить орфограммы из учебника</a:t>
            </a:r>
          </a:p>
          <a:p>
            <a:endParaRPr lang="ru-RU" dirty="0">
              <a:solidFill>
                <a:schemeClr val="bg2"/>
              </a:solidFill>
            </a:endParaRPr>
          </a:p>
        </p:txBody>
      </p:sp>
      <p:pic>
        <p:nvPicPr>
          <p:cNvPr id="4098" name="Picture 2" descr="http://www.taganay.org/upload/medialibrary/906/927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6442" y="1865381"/>
            <a:ext cx="4650572" cy="44997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9787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33153" y="593765"/>
            <a:ext cx="4667004" cy="5450775"/>
          </a:xfrm>
          <a:solidFill>
            <a:schemeClr val="accent5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altLang="ru-RU" sz="3200" b="1" dirty="0" smtClean="0">
                <a:solidFill>
                  <a:schemeClr val="bg2">
                    <a:lumMod val="75000"/>
                  </a:schemeClr>
                </a:solidFill>
              </a:rPr>
              <a:t>Я благодарю вас за хорошую работу на уроке и  желаю вам удачи. Пусть всегда у вас будет хорошее настроение!</a:t>
            </a:r>
            <a:r>
              <a:rPr lang="ru-RU" sz="3200" b="1" dirty="0" smtClean="0">
                <a:solidFill>
                  <a:schemeClr val="bg2">
                    <a:lumMod val="75000"/>
                  </a:schemeClr>
                </a:solidFill>
              </a:rPr>
              <a:t/>
            </a:r>
            <a:br>
              <a:rPr lang="ru-RU" sz="3200" b="1" dirty="0" smtClean="0">
                <a:solidFill>
                  <a:schemeClr val="bg2">
                    <a:lumMod val="75000"/>
                  </a:schemeClr>
                </a:solidFill>
              </a:rPr>
            </a:br>
            <a:endParaRPr lang="ru-RU" sz="3200" b="1" dirty="0">
              <a:solidFill>
                <a:schemeClr val="bg2">
                  <a:lumMod val="75000"/>
                </a:schemeClr>
              </a:solidFill>
            </a:endParaRPr>
          </a:p>
        </p:txBody>
      </p:sp>
      <p:pic>
        <p:nvPicPr>
          <p:cNvPr id="5124" name="Picture 4" descr="http://tuta-absoluta.ru/static/img/0000/0002/5980/25980522.fwh67rn4fj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0192" y="1710047"/>
            <a:ext cx="4583875" cy="4081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3093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4989576" cy="6052607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/>
            <a:r>
              <a:rPr lang="ru-RU" sz="2400" b="1" i="1" dirty="0" smtClean="0">
                <a:solidFill>
                  <a:srgbClr val="000000"/>
                </a:solidFill>
                <a:latin typeface="inherit"/>
              </a:rPr>
              <a:t>Добро</a:t>
            </a:r>
            <a:r>
              <a:rPr lang="ru-RU" sz="24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 не лежит на дороге, его случайно не подбе­решь. Добру человек у человека учится.</a:t>
            </a:r>
            <a:br>
              <a:rPr lang="ru-RU" sz="2400" i="1" dirty="0" smtClean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sz="2400" i="1" dirty="0" smtClean="0">
                <a:solidFill>
                  <a:srgbClr val="000000"/>
                </a:solidFill>
                <a:latin typeface="inherit"/>
              </a:rPr>
              <a:t>Ч. Айтматов</a:t>
            </a:r>
            <a:endParaRPr lang="ru-RU" sz="2400" dirty="0"/>
          </a:p>
        </p:txBody>
      </p:sp>
      <p:pic>
        <p:nvPicPr>
          <p:cNvPr id="1026" name="Picture 2" descr="http://backgroundmachine.com/wp-content/uploads/2015/07/Holland-Tulip-Festival-Mi-Background-hd-Backgrounds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0528" y="2249488"/>
            <a:ext cx="4462273" cy="4041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4513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280416"/>
            <a:ext cx="9905998" cy="1158240"/>
          </a:xfrm>
        </p:spPr>
        <p:txBody>
          <a:bodyPr>
            <a:normAutofit/>
          </a:bodyPr>
          <a:lstStyle/>
          <a:p>
            <a:pPr algn="ctr"/>
            <a:r>
              <a:rPr lang="ru-RU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Вставьте пропущенные слова: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825624"/>
            <a:ext cx="7147561" cy="4727575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endParaRPr lang="ru-RU" sz="24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sz="24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</a:rPr>
              <a:t>1. </a:t>
            </a:r>
            <a:r>
              <a:rPr lang="ru-RU" sz="2400" b="1" dirty="0" smtClean="0">
                <a:solidFill>
                  <a:schemeClr val="bg1"/>
                </a:solidFill>
              </a:rPr>
              <a:t>_____ плачет от зависти, а добрый от радости.</a:t>
            </a:r>
          </a:p>
          <a:p>
            <a:pPr marL="0" indent="0">
              <a:buNone/>
            </a:pPr>
            <a:r>
              <a:rPr lang="ru-RU" sz="2400" b="1" dirty="0" smtClean="0">
                <a:solidFill>
                  <a:schemeClr val="bg1"/>
                </a:solidFill>
              </a:rPr>
              <a:t> 2. ________ слово и в мороз согревает.</a:t>
            </a:r>
          </a:p>
          <a:p>
            <a:endParaRPr lang="ru-RU" sz="2400" b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sz="2400" b="1" dirty="0" smtClean="0">
                <a:solidFill>
                  <a:schemeClr val="bg1"/>
                </a:solidFill>
              </a:rPr>
              <a:t> 3. _____ слова дороже богатств.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343447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3200" b="1" i="1" dirty="0" smtClean="0">
                <a:solidFill>
                  <a:schemeClr val="bg1"/>
                </a:solidFill>
              </a:rPr>
              <a:t>ПРОВЕРЬТЕ</a:t>
            </a:r>
            <a:endParaRPr lang="ru-RU" sz="3200" b="1" i="1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77500" lnSpcReduction="20000"/>
          </a:bodyPr>
          <a:lstStyle/>
          <a:p>
            <a:pPr marL="514350" indent="-514350">
              <a:buAutoNum type="arabicPeriod"/>
            </a:pPr>
            <a:endParaRPr lang="ru-RU" sz="36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514350" indent="-514350">
              <a:buAutoNum type="arabicPeriod"/>
            </a:pPr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</a:rPr>
              <a:t>Злой плачет от зависти, а добрый от радости.</a:t>
            </a:r>
          </a:p>
          <a:p>
            <a:pPr marL="0" indent="0">
              <a:buNone/>
            </a:pPr>
            <a:endParaRPr lang="ru-RU" sz="36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</a:rPr>
              <a:t>2.   Доброе  слово и в мороз согревает.</a:t>
            </a:r>
          </a:p>
          <a:p>
            <a:pPr marL="0" indent="0">
              <a:buNone/>
            </a:pPr>
            <a:endParaRPr lang="ru-RU" sz="36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</a:rPr>
              <a:t>3. Добрые слова дороже богатств.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5734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Распределите в три столбика: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ru-RU" b="1" dirty="0" smtClean="0"/>
              <a:t>	</a:t>
            </a:r>
            <a:r>
              <a:rPr lang="ru-RU" sz="3600" b="1" dirty="0" smtClean="0">
                <a:solidFill>
                  <a:schemeClr val="bg1"/>
                </a:solidFill>
              </a:rPr>
              <a:t>Трусливый, мамино, знакомый, кислый, утренний, низкий, лисий, белый, высокий, нежный, городской, собачья, железный</a:t>
            </a:r>
          </a:p>
          <a:p>
            <a:pPr marL="0" indent="0">
              <a:buNone/>
            </a:pPr>
            <a:endParaRPr lang="ru-RU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6772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04533" y="365126"/>
            <a:ext cx="6282267" cy="972246"/>
          </a:xfr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Разряды имен прилагательных по значен</a:t>
            </a:r>
            <a:r>
              <a:rPr lang="ru-RU" sz="2400" dirty="0" smtClean="0">
                <a:solidFill>
                  <a:schemeClr val="bg1"/>
                </a:solidFill>
              </a:rPr>
              <a:t>ию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1014494" cy="4351338"/>
          </a:xfrm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8348134" y="1825625"/>
            <a:ext cx="948266" cy="8837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H="1">
            <a:off x="2404533" y="1825625"/>
            <a:ext cx="948267" cy="10699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H="1" flipV="1">
            <a:off x="5829300" y="1825625"/>
            <a:ext cx="42334" cy="14425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838199" y="1690688"/>
            <a:ext cx="3623329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ru-RU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Качественные</a:t>
            </a:r>
          </a:p>
          <a:p>
            <a:pPr algn="ctr"/>
            <a:endParaRPr lang="ru-RU" sz="3200" dirty="0" smtClean="0">
              <a:solidFill>
                <a:srgbClr val="FF0000"/>
              </a:solidFill>
            </a:endParaRPr>
          </a:p>
          <a:p>
            <a:pPr algn="ctr"/>
            <a:r>
              <a:rPr lang="ru-RU" sz="2000" dirty="0" smtClean="0">
                <a:solidFill>
                  <a:srgbClr val="FF0000"/>
                </a:solidFill>
              </a:rPr>
              <a:t>   Обозначают такой признак (качество)предмета, </a:t>
            </a:r>
          </a:p>
          <a:p>
            <a:pPr algn="ctr"/>
            <a:r>
              <a:rPr lang="ru-RU" sz="2000" dirty="0" smtClean="0">
                <a:solidFill>
                  <a:srgbClr val="FF0000"/>
                </a:solidFill>
              </a:rPr>
              <a:t>который может быть в большей или меньшей степени</a:t>
            </a:r>
          </a:p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ru-RU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4461528" y="3244334"/>
            <a:ext cx="3344739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Относительные</a:t>
            </a:r>
          </a:p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ru-RU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ru-RU" sz="2000" dirty="0" smtClean="0">
                <a:solidFill>
                  <a:srgbClr val="FF0000"/>
                </a:solidFill>
              </a:rPr>
              <a:t>Обозначают материал,</a:t>
            </a:r>
          </a:p>
          <a:p>
            <a:pPr algn="ctr"/>
            <a:r>
              <a:rPr lang="ru-RU" sz="2000" dirty="0" smtClean="0">
                <a:solidFill>
                  <a:srgbClr val="FF0000"/>
                </a:solidFill>
              </a:rPr>
              <a:t> из которого сделан, состоит предмет</a:t>
            </a:r>
          </a:p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ru-RU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ru-RU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ru-RU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8348135" y="2592705"/>
            <a:ext cx="342476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Притяжательные</a:t>
            </a:r>
          </a:p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ru-RU" sz="2000" dirty="0" smtClean="0">
                <a:solidFill>
                  <a:srgbClr val="FF0000"/>
                </a:solidFill>
              </a:rPr>
              <a:t>Эти прилагательные указывают на принадлежность предмета человеку или животному</a:t>
            </a:r>
          </a:p>
          <a:p>
            <a:pPr algn="ctr">
              <a:buNone/>
            </a:pPr>
            <a:r>
              <a:rPr lang="ru-RU" sz="2000" dirty="0" smtClean="0">
                <a:solidFill>
                  <a:srgbClr val="FF0000"/>
                </a:solidFill>
              </a:rPr>
              <a:t>Отвечают на вопрос Чей?</a:t>
            </a:r>
          </a:p>
          <a:p>
            <a:pPr algn="ctr"/>
            <a:endParaRPr lang="ru-RU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838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06487" y="365126"/>
            <a:ext cx="7553740" cy="1066110"/>
          </a:xfr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2800" b="1" i="1" dirty="0" smtClean="0">
                <a:solidFill>
                  <a:schemeClr val="bg1"/>
                </a:solidFill>
              </a:rPr>
              <a:t>Словарь </a:t>
            </a:r>
            <a:r>
              <a:rPr lang="ru-RU" sz="2800" b="1" i="1" dirty="0" err="1" smtClean="0">
                <a:solidFill>
                  <a:schemeClr val="bg1"/>
                </a:solidFill>
              </a:rPr>
              <a:t>С.И.Ожегова</a:t>
            </a:r>
            <a:endParaRPr lang="ru-RU" sz="2800" b="1" i="1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	</a:t>
            </a:r>
            <a:r>
              <a:rPr lang="ru-RU" sz="2400" b="1" dirty="0" smtClean="0">
                <a:solidFill>
                  <a:srgbClr val="FF0000"/>
                </a:solidFill>
              </a:rPr>
              <a:t>Разряд</a:t>
            </a:r>
          </a:p>
          <a:p>
            <a:pPr marL="137160" indent="0">
              <a:buNone/>
            </a:pPr>
            <a:r>
              <a:rPr lang="ru-RU" sz="2400" b="1" dirty="0" smtClean="0">
                <a:solidFill>
                  <a:schemeClr val="bg1"/>
                </a:solidFill>
              </a:rPr>
              <a:t>разряд1, -а, м. 1. подразделение внутри какого-н. класса. р. растений.2. то же, что класс 2 (в 1 знач.). гостиница, ателье, парикмахерская первого (второго) разряда. 3. степень, официально утвержденный уровень квалификации в профессии, спорте. токарь седьмого разряда. высший р. спортсмен первого разряда. сдать экзамен нар. 4. в математике: место, занимаемое цифрой при записи числа. единица второго разряда. </a:t>
            </a:r>
            <a:r>
              <a:rPr lang="ru-RU" sz="2400" b="1" dirty="0" err="1" smtClean="0">
                <a:solidFill>
                  <a:schemeClr val="bg1"/>
                </a:solidFill>
              </a:rPr>
              <a:t>ii</a:t>
            </a:r>
            <a:r>
              <a:rPr lang="ru-RU" sz="2400" b="1" dirty="0" smtClean="0">
                <a:solidFill>
                  <a:schemeClr val="bg1"/>
                </a:solidFill>
              </a:rPr>
              <a:t> прил. разрядный, -</a:t>
            </a:r>
            <a:r>
              <a:rPr lang="ru-RU" sz="2400" b="1" dirty="0" err="1" smtClean="0">
                <a:solidFill>
                  <a:schemeClr val="bg1"/>
                </a:solidFill>
              </a:rPr>
              <a:t>ая</a:t>
            </a:r>
            <a:r>
              <a:rPr lang="ru-RU" sz="2400" b="1" dirty="0" smtClean="0">
                <a:solidFill>
                  <a:schemeClr val="bg1"/>
                </a:solidFill>
              </a:rPr>
              <a:t>, -</a:t>
            </a:r>
            <a:r>
              <a:rPr lang="ru-RU" sz="2400" b="1" dirty="0" err="1" smtClean="0">
                <a:solidFill>
                  <a:schemeClr val="bg1"/>
                </a:solidFill>
              </a:rPr>
              <a:t>ое</a:t>
            </a:r>
            <a:r>
              <a:rPr lang="ru-RU" sz="2400" b="1" dirty="0" smtClean="0">
                <a:solidFill>
                  <a:schemeClr val="bg1"/>
                </a:solidFill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3566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5275" y="-1"/>
            <a:ext cx="11852695" cy="667237"/>
          </a:xfr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altLang="ru-RU" sz="4800" b="1" i="1" dirty="0" smtClean="0">
                <a:solidFill>
                  <a:schemeClr val="bg1"/>
                </a:solidFill>
              </a:rPr>
              <a:t/>
            </a:r>
            <a:br>
              <a:rPr lang="ru-RU" altLang="ru-RU" sz="4800" b="1" i="1" dirty="0" smtClean="0">
                <a:solidFill>
                  <a:schemeClr val="bg1"/>
                </a:solidFill>
              </a:rPr>
            </a:br>
            <a:r>
              <a:rPr lang="ru-RU" altLang="ru-RU" sz="3100" b="1" i="1" dirty="0" smtClean="0">
                <a:solidFill>
                  <a:schemeClr val="bg1"/>
                </a:solidFill>
              </a:rPr>
              <a:t>Подними карточку определенного цвета</a:t>
            </a:r>
            <a:r>
              <a:rPr lang="ru-RU" altLang="ru-RU" sz="3100" i="1" dirty="0" smtClean="0">
                <a:solidFill>
                  <a:srgbClr val="3333FF"/>
                </a:solidFill>
              </a:rPr>
              <a:t/>
            </a:r>
            <a:br>
              <a:rPr lang="ru-RU" altLang="ru-RU" sz="3100" i="1" dirty="0" smtClean="0">
                <a:solidFill>
                  <a:srgbClr val="3333FF"/>
                </a:solidFill>
              </a:rPr>
            </a:br>
            <a:endParaRPr lang="ru-RU" sz="31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15009"/>
            <a:ext cx="10515600" cy="6361043"/>
          </a:xfrm>
        </p:spPr>
        <p:txBody>
          <a:bodyPr>
            <a:normAutofit/>
          </a:bodyPr>
          <a:lstStyle/>
          <a:p>
            <a:pPr marL="273050" indent="-273050" algn="ctr"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ru-RU" sz="3600" dirty="0">
                <a:solidFill>
                  <a:schemeClr val="bg1"/>
                </a:solidFill>
              </a:rPr>
              <a:t>Телефонный звонок, дружная семья, бабушкин сундук, клубничное варенье, собачий хвост, стеклянный столик,  яркая скатерть, отцов портфель, фарфоровая чашка, серебряный поднос</a:t>
            </a:r>
            <a:r>
              <a:rPr lang="ru-RU" sz="3600" dirty="0" smtClean="0">
                <a:solidFill>
                  <a:schemeClr val="bg1"/>
                </a:solidFill>
              </a:rPr>
              <a:t>.</a:t>
            </a:r>
          </a:p>
          <a:p>
            <a:pPr marL="273050" indent="-273050" algn="ctr"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ru-RU" sz="3600" dirty="0"/>
          </a:p>
          <a:p>
            <a:pPr marL="273050" indent="-273050" algn="ctr"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ru-RU" sz="3600" dirty="0"/>
          </a:p>
        </p:txBody>
      </p:sp>
      <p:sp>
        <p:nvSpPr>
          <p:cNvPr id="4" name="Овал 3"/>
          <p:cNvSpPr/>
          <p:nvPr/>
        </p:nvSpPr>
        <p:spPr>
          <a:xfrm>
            <a:off x="1587260" y="3906643"/>
            <a:ext cx="1035170" cy="82238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1587260" y="4876800"/>
            <a:ext cx="1035170" cy="80467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1587260" y="5827776"/>
            <a:ext cx="1035170" cy="89001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право 6"/>
          <p:cNvSpPr/>
          <p:nvPr/>
        </p:nvSpPr>
        <p:spPr>
          <a:xfrm>
            <a:off x="3140765" y="4145280"/>
            <a:ext cx="2067339" cy="3169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 flipV="1">
            <a:off x="3140765" y="5132832"/>
            <a:ext cx="2067339" cy="3657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 flipV="1">
            <a:off x="3140765" y="6042991"/>
            <a:ext cx="2067339" cy="30904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6023113" y="4023360"/>
            <a:ext cx="5330687" cy="56202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Качественные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023113" y="4986528"/>
            <a:ext cx="5330687" cy="609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Относительные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023113" y="5997272"/>
            <a:ext cx="5330687" cy="57421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Притяжательные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1322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0991" y="365126"/>
            <a:ext cx="9322906" cy="926962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ПОДСКАЗКА</a:t>
            </a:r>
            <a:endParaRPr lang="ru-RU" sz="4000" b="1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655982" y="2365512"/>
            <a:ext cx="4055165" cy="2226365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indent="0" algn="ctr">
              <a:buNone/>
            </a:pPr>
            <a:endParaRPr lang="ru-RU" sz="3600" b="1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tx1"/>
                </a:solidFill>
              </a:rPr>
              <a:t>КАЧЕСТВЕННЫЕ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tx1"/>
                </a:solidFill>
              </a:rPr>
              <a:t>(Больше или </a:t>
            </a:r>
            <a:r>
              <a:rPr lang="ru-RU" b="1" dirty="0" smtClean="0">
                <a:solidFill>
                  <a:schemeClr val="bg1"/>
                </a:solidFill>
              </a:rPr>
              <a:t>меньше</a:t>
            </a:r>
            <a:r>
              <a:rPr lang="ru-RU" sz="3600" dirty="0" smtClean="0">
                <a:solidFill>
                  <a:schemeClr val="bg1"/>
                </a:solidFill>
              </a:rPr>
              <a:t>)</a:t>
            </a: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 flipH="1">
            <a:off x="3458816" y="3200400"/>
            <a:ext cx="4015410" cy="2703443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ПРИТЯЖАТЕЛЬНЫЕ</a:t>
            </a:r>
            <a:r>
              <a:rPr lang="ru-RU" sz="2800" b="1" dirty="0" smtClean="0">
                <a:solidFill>
                  <a:schemeClr val="tx1"/>
                </a:solidFill>
              </a:rPr>
              <a:t> (чьи-то)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6937514" y="2802835"/>
            <a:ext cx="4075044" cy="2743200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ОТНОСИТЕЛЬНЫЕ</a:t>
            </a:r>
          </a:p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(из чего-то)</a:t>
            </a:r>
            <a:endParaRPr lang="ru-RU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6370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онтур">
  <a:themeElements>
    <a:clrScheme name="Контур">
      <a:dk1>
        <a:sysClr val="windowText" lastClr="000000"/>
      </a:dk1>
      <a:lt1>
        <a:sysClr val="window" lastClr="FFFFFF"/>
      </a:lt1>
      <a:dk2>
        <a:srgbClr val="2B5F27"/>
      </a:dk2>
      <a:lt2>
        <a:srgbClr val="D8FC68"/>
      </a:lt2>
      <a:accent1>
        <a:srgbClr val="DDC855"/>
      </a:accent1>
      <a:accent2>
        <a:srgbClr val="FCA03D"/>
      </a:accent2>
      <a:accent3>
        <a:srgbClr val="E36439"/>
      </a:accent3>
      <a:accent4>
        <a:srgbClr val="C2935B"/>
      </a:accent4>
      <a:accent5>
        <a:srgbClr val="88C25C"/>
      </a:accent5>
      <a:accent6>
        <a:srgbClr val="BFCC86"/>
      </a:accent6>
      <a:hlink>
        <a:srgbClr val="FFCE23"/>
      </a:hlink>
      <a:folHlink>
        <a:srgbClr val="FDEB86"/>
      </a:folHlink>
    </a:clrScheme>
    <a:fontScheme name="Контур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онтур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88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82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97ECCC31-8429-4523-BE8D-8F09B7A4D46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TM04033919[[fn=Контур]]</Template>
  <TotalTime>198</TotalTime>
  <Words>366</Words>
  <Application>Microsoft Office PowerPoint</Application>
  <PresentationFormat>Широкоэкранный</PresentationFormat>
  <Paragraphs>99</Paragraphs>
  <Slides>17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Arial</vt:lpstr>
      <vt:lpstr>Calibri</vt:lpstr>
      <vt:lpstr>inherit</vt:lpstr>
      <vt:lpstr>Trebuchet MS</vt:lpstr>
      <vt:lpstr>Tw Cen MT</vt:lpstr>
      <vt:lpstr>Wingdings 2</vt:lpstr>
      <vt:lpstr>Контур</vt:lpstr>
      <vt:lpstr>ПРЕЗЕНТАЦИЯ ПО РУССКОМУ ЯЗЫКУ 6 КЛАСС «РАЗРЯДЫ ПРИЛАГАТЕЛЬНОГО ПО ЗНАЧЕНИЮ»  </vt:lpstr>
      <vt:lpstr>Добро не лежит на дороге, его случайно не подбе­решь. Добру человек у человека учится. Ч. Айтматов</vt:lpstr>
      <vt:lpstr>Вставьте пропущенные слова:</vt:lpstr>
      <vt:lpstr>ПРОВЕРЬТЕ</vt:lpstr>
      <vt:lpstr>Распределите в три столбика:</vt:lpstr>
      <vt:lpstr>Разряды имен прилагательных по значению</vt:lpstr>
      <vt:lpstr>Словарь С.И.Ожегова</vt:lpstr>
      <vt:lpstr> Подними карточку определенного цвета </vt:lpstr>
      <vt:lpstr>ПОДСКАЗКА</vt:lpstr>
      <vt:lpstr>Презентация PowerPoint</vt:lpstr>
      <vt:lpstr>Игра «Третий лишний»</vt:lpstr>
      <vt:lpstr>  Проверь себя  Определить разряд прилагательных и записать одной буквой (К, О, П)  </vt:lpstr>
      <vt:lpstr>Проверка!</vt:lpstr>
      <vt:lpstr>Какие слова чаще всего мы использовали на уроке? 2) Расскажите, что вы знаете о разрядах имён прилагательных.               Ответ  сопровождайте примерами.</vt:lpstr>
      <vt:lpstr>ИМЯ ПРИЛАГАТЕЛЬНОЕ</vt:lpstr>
      <vt:lpstr>Домашнее задание:</vt:lpstr>
      <vt:lpstr>Я благодарю вас за хорошую работу на уроке и  желаю вам удачи. Пусть всегда у вас будет хорошее настроение!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ПО РУССКОМУ ЯЗЫКУ 6 КЛАСС «РАЗРЯДЫ ПРИЛАГАТЕЛЬНОГО ПО ЗНАЧЕНИЮ»  </dc:title>
  <dc:creator>Татьяна</dc:creator>
  <cp:lastModifiedBy>Татьяна</cp:lastModifiedBy>
  <cp:revision>25</cp:revision>
  <dcterms:created xsi:type="dcterms:W3CDTF">2016-06-19T17:47:31Z</dcterms:created>
  <dcterms:modified xsi:type="dcterms:W3CDTF">2016-06-21T16:30:21Z</dcterms:modified>
</cp:coreProperties>
</file>