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6" r:id="rId3"/>
    <p:sldId id="278" r:id="rId4"/>
    <p:sldId id="293" r:id="rId5"/>
    <p:sldId id="289" r:id="rId6"/>
    <p:sldId id="286" r:id="rId7"/>
    <p:sldId id="288" r:id="rId8"/>
    <p:sldId id="298" r:id="rId9"/>
    <p:sldId id="279" r:id="rId10"/>
    <p:sldId id="296" r:id="rId11"/>
    <p:sldId id="294" r:id="rId12"/>
    <p:sldId id="295" r:id="rId13"/>
    <p:sldId id="272" r:id="rId14"/>
    <p:sldId id="274" r:id="rId15"/>
    <p:sldId id="280" r:id="rId16"/>
    <p:sldId id="281" r:id="rId17"/>
    <p:sldId id="283" r:id="rId18"/>
    <p:sldId id="284" r:id="rId19"/>
    <p:sldId id="287" r:id="rId20"/>
    <p:sldId id="297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CC0099"/>
    <a:srgbClr val="D60093"/>
    <a:srgbClr val="0033CC"/>
    <a:srgbClr val="008000"/>
    <a:srgbClr val="00FF00"/>
    <a:srgbClr val="21FF51"/>
    <a:srgbClr val="FF0000"/>
    <a:srgbClr val="9FE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24" autoAdjust="0"/>
  </p:normalViewPr>
  <p:slideViewPr>
    <p:cSldViewPr>
      <p:cViewPr>
        <p:scale>
          <a:sx n="73" d="100"/>
          <a:sy n="73" d="100"/>
        </p:scale>
        <p:origin x="-24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604/natali73123.240/0_4df90_1acbae6b_X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76200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467544" y="476672"/>
            <a:ext cx="8208912" cy="5976663"/>
          </a:xfrm>
          <a:prstGeom prst="rect">
            <a:avLst/>
          </a:prstGeom>
          <a:solidFill>
            <a:schemeClr val="bg1">
              <a:alpha val="54000"/>
            </a:scheme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5604/natali73123.240/0_4df90_1acbae6b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92518" y="116631"/>
            <a:ext cx="3678088" cy="25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467544" y="476672"/>
            <a:ext cx="8208912" cy="5976663"/>
          </a:xfrm>
          <a:prstGeom prst="rect">
            <a:avLst/>
          </a:prstGeom>
          <a:solidFill>
            <a:schemeClr val="bg1">
              <a:alpha val="54000"/>
            </a:scheme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604/natali73123.240/0_4df90_1acbae6b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7829" y="4221088"/>
            <a:ext cx="3678088" cy="25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5604/natali73123.240/0_4df90_1acbae6b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92518" y="116631"/>
            <a:ext cx="3678088" cy="25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467544" y="476672"/>
            <a:ext cx="8208912" cy="5976663"/>
          </a:xfrm>
          <a:prstGeom prst="rect">
            <a:avLst/>
          </a:prstGeom>
          <a:solidFill>
            <a:schemeClr val="bg1">
              <a:alpha val="54000"/>
            </a:schemeClr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5604/natali73123.240/0_4df90_1acbae6b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7829" y="4221088"/>
            <a:ext cx="3678088" cy="25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5604/natali73123.240/0_4df90_1acbae6b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92518" y="116631"/>
            <a:ext cx="3678088" cy="25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202" y="-1"/>
            <a:ext cx="9143798" cy="6851983"/>
          </a:xfrm>
          <a:prstGeom prst="frame">
            <a:avLst>
              <a:gd name="adj1" fmla="val 1061"/>
            </a:avLst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03648" y="6696988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rgbClr val="00B05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l-mikheeva.ru/katalog/igra-kak-oposredovannoe-deystvie-gendernyiy-aspekt-igryi-doshkolnik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929066"/>
            <a:ext cx="7772400" cy="2428891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38100">
                  <a:solidFill>
                    <a:srgbClr val="002060"/>
                  </a:solidFill>
                </a:ln>
                <a:gradFill>
                  <a:gsLst>
                    <a:gs pos="0">
                      <a:srgbClr val="00FF00"/>
                    </a:gs>
                    <a:gs pos="39168">
                      <a:srgbClr val="21FF51"/>
                    </a:gs>
                    <a:gs pos="72000">
                      <a:srgbClr val="00B050"/>
                    </a:gs>
                    <a:gs pos="100000">
                      <a:srgbClr val="00B05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ln w="38100">
                <a:solidFill>
                  <a:srgbClr val="002060"/>
                </a:solidFill>
              </a:ln>
              <a:gradFill>
                <a:gsLst>
                  <a:gs pos="0">
                    <a:srgbClr val="00FF00"/>
                  </a:gs>
                  <a:gs pos="39168">
                    <a:srgbClr val="21FF51"/>
                  </a:gs>
                  <a:gs pos="72000">
                    <a:srgbClr val="00B050"/>
                  </a:gs>
                  <a:gs pos="100000">
                    <a:srgbClr val="00B05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143240" y="214290"/>
            <a:ext cx="5429288" cy="292895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rgbClr val="002060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 Вашему вниманию презентацию  предметно -  развивающей  среды ДОУ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572000" y="3286124"/>
            <a:ext cx="3857652" cy="300039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n w="12700">
                  <a:solidFill>
                    <a:srgbClr val="002060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Составили: </a:t>
            </a:r>
            <a:br>
              <a:rPr lang="ru-RU" sz="1600" b="1" dirty="0" smtClean="0">
                <a:ln w="12700">
                  <a:solidFill>
                    <a:srgbClr val="002060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ln w="12700">
                  <a:solidFill>
                    <a:srgbClr val="002060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Троценко</a:t>
            </a:r>
            <a:r>
              <a:rPr lang="ru-RU" sz="1600" b="1" dirty="0" smtClean="0">
                <a:ln w="12700">
                  <a:solidFill>
                    <a:srgbClr val="002060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Владимировна</a:t>
            </a:r>
          </a:p>
          <a:p>
            <a:pPr lvl="0" algn="ctr"/>
            <a:r>
              <a:rPr lang="ru-RU" sz="1600" b="1" dirty="0" smtClean="0">
                <a:ln w="12700">
                  <a:solidFill>
                    <a:srgbClr val="002060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ln w="12700">
                <a:solidFill>
                  <a:srgbClr val="002060"/>
                </a:solidFill>
              </a:ln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smtClean="0">
                <a:ln w="12700">
                  <a:solidFill>
                    <a:srgbClr val="002060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</a:t>
            </a:r>
            <a:r>
              <a:rPr lang="ru-RU" sz="1600" b="1" dirty="0" smtClean="0">
                <a:ln w="12700">
                  <a:solidFill>
                    <a:srgbClr val="002060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pPr lvl="0" algn="ctr"/>
            <a:r>
              <a:rPr lang="ru-RU" sz="1600" b="1" dirty="0" smtClean="0">
                <a:ln w="12700">
                  <a:solidFill>
                    <a:srgbClr val="002060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МКДОУ </a:t>
            </a:r>
            <a:r>
              <a:rPr lang="ru-RU" sz="1600" b="1" dirty="0" err="1" smtClean="0">
                <a:ln w="12700">
                  <a:solidFill>
                    <a:srgbClr val="002060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Курьинский</a:t>
            </a:r>
            <a:r>
              <a:rPr lang="ru-RU" sz="1600" b="1" dirty="0" smtClean="0">
                <a:ln w="12700">
                  <a:solidFill>
                    <a:srgbClr val="002060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</a:t>
            </a:r>
          </a:p>
          <a:p>
            <a:pPr lvl="0" algn="ctr"/>
            <a:r>
              <a:rPr lang="ru-RU" sz="1600" b="1" dirty="0" smtClean="0">
                <a:ln w="12700">
                  <a:solidFill>
                    <a:srgbClr val="002060"/>
                  </a:solidFill>
                </a:ln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2016г.</a:t>
            </a:r>
            <a:endParaRPr lang="ru-RU" sz="1600" b="1" dirty="0">
              <a:ln w="12700">
                <a:solidFill>
                  <a:srgbClr val="002060"/>
                </a:solidFill>
              </a:ln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1" name="Picture 7" descr="C:\Users\Садик\Desktop\В этом доме мы живем\DSCF3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86124"/>
            <a:ext cx="3429024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92" name="Picture 8" descr="C:\Users\Садик\Desktop\В этом доме мы живем\DSCF2777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71472" y="714356"/>
            <a:ext cx="25003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35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дик\Desktop\В этом доме мы живем\DSCF2783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1500166" y="4357694"/>
            <a:ext cx="2571768" cy="2071702"/>
          </a:xfrm>
          <a:prstGeom prst="roundRect">
            <a:avLst>
              <a:gd name="adj" fmla="val 16667"/>
            </a:avLst>
          </a:prstGeom>
          <a:ln w="76200">
            <a:solidFill>
              <a:srgbClr val="FF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Садик\Desktop\В этом доме мы живем\DSCF2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429132"/>
            <a:ext cx="2857488" cy="2071702"/>
          </a:xfrm>
          <a:prstGeom prst="roundRect">
            <a:avLst>
              <a:gd name="adj" fmla="val 16667"/>
            </a:avLst>
          </a:prstGeom>
          <a:ln w="76200">
            <a:solidFill>
              <a:srgbClr val="FF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Облако 8"/>
          <p:cNvSpPr/>
          <p:nvPr/>
        </p:nvSpPr>
        <p:spPr>
          <a:xfrm>
            <a:off x="3786182" y="2857496"/>
            <a:ext cx="2571768" cy="150019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Так начинается наше утро.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428992" y="214290"/>
            <a:ext cx="5500726" cy="250033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Предметно - развивающая среда в нашей  группе  оборудована с учетом возрастных особенностей детей способствует всестороннему развитию, обеспечивает их психическое и эмоциональное благополучие. В группе 15 детей. Из них 5 мальчиков и 10 девочек</a:t>
            </a:r>
            <a:endParaRPr lang="ru-RU" sz="2000" b="1" dirty="0"/>
          </a:p>
        </p:txBody>
      </p:sp>
      <p:pic>
        <p:nvPicPr>
          <p:cNvPr id="1026" name="Picture 2" descr="C:\Users\Садик\Desktop\В этом доме мы живем\DSCF2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928670"/>
            <a:ext cx="292895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634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познавательный;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литературный;</a:t>
            </a:r>
          </a:p>
          <a:p>
            <a:r>
              <a:rPr lang="ru-RU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конструктивный;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изо;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экологический;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деятельности;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 деятельности;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 – исследовательской деятельности;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 ролевой;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информации для родителей;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активности.</a:t>
            </a:r>
          </a:p>
          <a:p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000924" cy="98903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информации для родителей</a:t>
            </a:r>
            <a:endParaRPr lang="ru-RU" sz="3200" dirty="0"/>
          </a:p>
        </p:txBody>
      </p:sp>
      <p:sp>
        <p:nvSpPr>
          <p:cNvPr id="4" name="Облако 3"/>
          <p:cNvSpPr/>
          <p:nvPr/>
        </p:nvSpPr>
        <p:spPr>
          <a:xfrm>
            <a:off x="928662" y="1785926"/>
            <a:ext cx="3428992" cy="142876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Мамы ,папы  ,мы скучаем</a:t>
            </a:r>
          </a:p>
          <a:p>
            <a:r>
              <a:rPr lang="ru-RU" sz="1400" b="1" dirty="0" smtClean="0"/>
              <a:t>Но без дела не сидим,</a:t>
            </a:r>
          </a:p>
          <a:p>
            <a:r>
              <a:rPr lang="ru-RU" sz="1400" b="1" dirty="0" smtClean="0"/>
              <a:t>Всё что делали  сегодня ,</a:t>
            </a:r>
          </a:p>
          <a:p>
            <a:r>
              <a:rPr lang="ru-RU" sz="1400" b="1" dirty="0" smtClean="0"/>
              <a:t>Рассказать мы вам хотим!</a:t>
            </a:r>
            <a:endParaRPr lang="ru-RU" sz="1400" b="1" dirty="0"/>
          </a:p>
        </p:txBody>
      </p:sp>
      <p:pic>
        <p:nvPicPr>
          <p:cNvPr id="1026" name="Picture 2" descr="C:\Users\Садик\Desktop\DSCF3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57364"/>
            <a:ext cx="328614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33CC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Садик\Desktop\В этом доме мы живем\DSCF3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3643314"/>
            <a:ext cx="4000527" cy="2509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33CC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Садик\Desktop\DSCF3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429132"/>
            <a:ext cx="3071834" cy="1785950"/>
          </a:xfrm>
          <a:prstGeom prst="roundRect">
            <a:avLst>
              <a:gd name="adj" fmla="val 16667"/>
            </a:avLst>
          </a:prstGeom>
          <a:ln w="76200">
            <a:solidFill>
              <a:srgbClr val="FF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Searches\Desktop\Презентация\DSCF3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2891536" cy="2428890"/>
          </a:xfrm>
          <a:prstGeom prst="teardrop">
            <a:avLst/>
          </a:prstGeom>
          <a:noFill/>
          <a:ln w="57150">
            <a:solidFill>
              <a:srgbClr val="0033CC"/>
            </a:solidFill>
          </a:ln>
        </p:spPr>
      </p:pic>
      <p:sp>
        <p:nvSpPr>
          <p:cNvPr id="6" name="7-конечная звезда 5"/>
          <p:cNvSpPr/>
          <p:nvPr/>
        </p:nvSpPr>
        <p:spPr>
          <a:xfrm>
            <a:off x="4786314" y="928670"/>
            <a:ext cx="3857652" cy="2714644"/>
          </a:xfrm>
          <a:prstGeom prst="star7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b="1" i="1" dirty="0" smtClean="0"/>
              <a:t>Патриотический уголок помогает знакомиться с родной страной, государственной символикой, историческим прошлым России</a:t>
            </a:r>
            <a:endParaRPr lang="ru-RU" sz="1400" b="1" i="1" dirty="0" smtClean="0">
              <a:solidFill>
                <a:srgbClr val="CC0099"/>
              </a:solidFill>
            </a:endParaRPr>
          </a:p>
        </p:txBody>
      </p:sp>
      <p:pic>
        <p:nvPicPr>
          <p:cNvPr id="1027" name="Picture 3" descr="H:\Фото\DSCF2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857628"/>
            <a:ext cx="3214710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Администратор\Searches\Desktop\През.фото\DSCF3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143380"/>
            <a:ext cx="3357586" cy="2214577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7" name="Волна 6"/>
          <p:cNvSpPr/>
          <p:nvPr/>
        </p:nvSpPr>
        <p:spPr>
          <a:xfrm>
            <a:off x="500034" y="642918"/>
            <a:ext cx="6357982" cy="714380"/>
          </a:xfrm>
          <a:prstGeom prst="wave">
            <a:avLst>
              <a:gd name="adj1" fmla="val 12500"/>
              <a:gd name="adj2" fmla="val -72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Центр патриотического воспитания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9012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Администратор\Searches\Desktop\Презентация\DSCF3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142984"/>
            <a:ext cx="3513976" cy="2500330"/>
          </a:xfrm>
          <a:prstGeom prst="round2Diag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86182" y="214291"/>
            <a:ext cx="4643470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Центр природы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дминистратор\Searches\Desktop\През.фото\DSCF3076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286512" y="3929066"/>
            <a:ext cx="2603355" cy="2643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Блок-схема: перфолента 6"/>
          <p:cNvSpPr/>
          <p:nvPr/>
        </p:nvSpPr>
        <p:spPr>
          <a:xfrm>
            <a:off x="4357686" y="142852"/>
            <a:ext cx="3714776" cy="785818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Центр природы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0" y="642918"/>
            <a:ext cx="4000528" cy="5643602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0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этом уголке дети: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0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ухаживают и наблюдают за изменениями в процессе роста растений;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0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работают с календарём природы;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0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исследуют и создают коллекции (камней, ракушек, семян);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0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играют с макетами;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0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изучают сезонные состояния погоды, растений, животных;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0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составляют рассказы о природе по картинкам;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0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высаживают семена и выращивают «огород» на окне.</a:t>
            </a:r>
            <a:endParaRPr lang="ru-RU" dirty="0"/>
          </a:p>
        </p:txBody>
      </p:sp>
      <p:pic>
        <p:nvPicPr>
          <p:cNvPr id="9218" name="Picture 2" descr="C:\Users\Садик\Desktop\В этом доме мы живем\DSCF3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14818"/>
            <a:ext cx="2428892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669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3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714620"/>
            <a:ext cx="3571900" cy="3429024"/>
          </a:xfrm>
          <a:prstGeom prst="round2DiagRect">
            <a:avLst/>
          </a:prstGeom>
          <a:ln w="57150">
            <a:solidFill>
              <a:srgbClr val="0033CC"/>
            </a:solidFill>
          </a:ln>
        </p:spPr>
      </p:pic>
      <p:pic>
        <p:nvPicPr>
          <p:cNvPr id="1026" name="Picture 2" descr="C:\Users\Администратор\Searches\Desktop\Новая папка (2)\ФОТО\DSCN1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3286124"/>
            <a:ext cx="3714777" cy="2857520"/>
          </a:xfrm>
          <a:prstGeom prst="round2Diag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857752" y="571480"/>
            <a:ext cx="3714776" cy="500066"/>
          </a:xfrm>
          <a:prstGeom prst="roundRect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Уголок ПДД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42910" y="1142984"/>
            <a:ext cx="5143536" cy="192882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 целью научить наших детей безопасному поведению на дороге , нами был создан уголок дорожной безопасности. 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71480"/>
            <a:ext cx="2786082" cy="500066"/>
          </a:xfr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Центр ИЗО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N134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4929190" y="785794"/>
            <a:ext cx="3643338" cy="2428892"/>
          </a:xfrm>
          <a:prstGeom prst="round2Diag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6" name="Рисунок 5" descr="DSCN1356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642910" y="3571876"/>
            <a:ext cx="3786213" cy="2714644"/>
          </a:xfrm>
          <a:prstGeom prst="round2Diag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7" name="Овал 6"/>
          <p:cNvSpPr/>
          <p:nvPr/>
        </p:nvSpPr>
        <p:spPr>
          <a:xfrm>
            <a:off x="1000100" y="1357298"/>
            <a:ext cx="3143272" cy="1928826"/>
          </a:xfrm>
          <a:prstGeom prst="ellips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99"/>
                </a:solidFill>
              </a:rPr>
              <a:t>Художником может быть я и не стану,</a:t>
            </a:r>
          </a:p>
          <a:p>
            <a:pPr algn="ctr"/>
            <a:r>
              <a:rPr lang="ru-RU" sz="1400" b="1" dirty="0" smtClean="0">
                <a:solidFill>
                  <a:srgbClr val="CC0099"/>
                </a:solidFill>
              </a:rPr>
              <a:t>Но вот рисовать я люблю!</a:t>
            </a:r>
          </a:p>
          <a:p>
            <a:pPr algn="ctr"/>
            <a:r>
              <a:rPr lang="ru-RU" sz="1400" b="1" dirty="0" smtClean="0">
                <a:solidFill>
                  <a:srgbClr val="CC0099"/>
                </a:solidFill>
              </a:rPr>
              <a:t>Альбомы и ручки, мелки и тетради</a:t>
            </a:r>
          </a:p>
          <a:p>
            <a:pPr algn="ctr"/>
            <a:r>
              <a:rPr lang="ru-RU" sz="1400" b="1" dirty="0" smtClean="0">
                <a:solidFill>
                  <a:srgbClr val="CC0099"/>
                </a:solidFill>
              </a:rPr>
              <a:t>Всё в этом центре я найду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8" name="Рисунок 7" descr="DSCN1360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4929190" y="3571877"/>
            <a:ext cx="3643338" cy="2643206"/>
          </a:xfrm>
          <a:prstGeom prst="round2DiagRect">
            <a:avLst/>
          </a:prstGeom>
          <a:ln w="57150">
            <a:solidFill>
              <a:srgbClr val="008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6182" y="214290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Центр  театрализованной деятельности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4282" y="571480"/>
            <a:ext cx="4714908" cy="1928826"/>
          </a:xfrm>
          <a:prstGeom prst="ellips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ППС должна не только обеспечивать совместную театрализованную деятельность, но и являться основой самостоятельного творчества ребёнка, своеобразной формой его самообразования.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Администратор\Searches\Desktop\През.фото\DSCF2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786190"/>
            <a:ext cx="2214578" cy="2214578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</p:pic>
      <p:pic>
        <p:nvPicPr>
          <p:cNvPr id="3075" name="Picture 3" descr="C:\Users\Администратор\Searches\Desktop\През.фото\DSCF3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3500462" cy="2500330"/>
          </a:xfrm>
          <a:prstGeom prst="teardrop">
            <a:avLst/>
          </a:prstGeom>
          <a:noFill/>
          <a:ln w="57150">
            <a:solidFill>
              <a:srgbClr val="CC0099"/>
            </a:solidFill>
          </a:ln>
        </p:spPr>
      </p:pic>
      <p:pic>
        <p:nvPicPr>
          <p:cNvPr id="5121" name="Picture 1" descr="C:\Users\Садик\Desktop\DSCF3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00372"/>
            <a:ext cx="2643206" cy="2500330"/>
          </a:xfrm>
          <a:prstGeom prst="rect">
            <a:avLst/>
          </a:prstGeom>
          <a:ln w="76200">
            <a:solidFill>
              <a:srgbClr val="D6009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2" name="Picture 2" descr="C:\Users\Садик\Desktop\DSCF3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929066"/>
            <a:ext cx="2643207" cy="24995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D60093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Центр сюжетно-ролевых игр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Администратор\Searches\Desktop\През.фото\DSCF3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271464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C:\Users\Администратор\Searches\Desktop\През.фото\DSCF3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2905181" cy="217888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29322" y="107154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</a:rPr>
              <a:t>Магазин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0715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</a:rPr>
              <a:t>Салон красоты</a:t>
            </a:r>
            <a:endParaRPr lang="ru-RU" b="1" dirty="0">
              <a:solidFill>
                <a:srgbClr val="D60093"/>
              </a:solidFill>
            </a:endParaRPr>
          </a:p>
        </p:txBody>
      </p:sp>
      <p:pic>
        <p:nvPicPr>
          <p:cNvPr id="5125" name="Picture 5" descr="C:\Users\Администратор\Searches\Desktop\През.фото\DSCF3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4500570"/>
            <a:ext cx="2738456" cy="1839528"/>
          </a:xfrm>
          <a:prstGeom prst="ellipse">
            <a:avLst/>
          </a:prstGeom>
          <a:ln w="63500" cap="rnd">
            <a:solidFill>
              <a:srgbClr val="00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57224" y="3643314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D60093"/>
                </a:solidFill>
              </a:rPr>
              <a:t>Здесь находится больница,</a:t>
            </a:r>
          </a:p>
          <a:p>
            <a:pPr algn="ctr"/>
            <a:r>
              <a:rPr lang="ru-RU" sz="1200" dirty="0" smtClean="0">
                <a:solidFill>
                  <a:srgbClr val="D60093"/>
                </a:solidFill>
              </a:rPr>
              <a:t>Если надо полечиться,</a:t>
            </a:r>
          </a:p>
          <a:p>
            <a:pPr algn="ctr"/>
            <a:r>
              <a:rPr lang="ru-RU" sz="1200" dirty="0" smtClean="0">
                <a:solidFill>
                  <a:srgbClr val="D60093"/>
                </a:solidFill>
              </a:rPr>
              <a:t>Приходите - доктор ждёт,</a:t>
            </a:r>
          </a:p>
          <a:p>
            <a:pPr algn="ctr"/>
            <a:r>
              <a:rPr lang="ru-RU" sz="1200" dirty="0" smtClean="0">
                <a:solidFill>
                  <a:srgbClr val="D60093"/>
                </a:solidFill>
              </a:rPr>
              <a:t>Он сейчас приём начнёт.</a:t>
            </a:r>
          </a:p>
          <a:p>
            <a:pPr algn="ctr"/>
            <a:endParaRPr lang="ru-RU" sz="1200" dirty="0">
              <a:solidFill>
                <a:srgbClr val="D60093"/>
              </a:solidFill>
            </a:endParaRPr>
          </a:p>
        </p:txBody>
      </p:sp>
      <p:pic>
        <p:nvPicPr>
          <p:cNvPr id="5126" name="Picture 6" descr="C:\Users\Администратор\Searches\Desktop\През.фото\DSCF3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571876"/>
            <a:ext cx="2428892" cy="2071702"/>
          </a:xfrm>
          <a:prstGeom prst="ellipse">
            <a:avLst/>
          </a:prstGeom>
          <a:ln w="63500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857224" y="3643314"/>
            <a:ext cx="235745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D60093"/>
                </a:solidFill>
              </a:rPr>
              <a:t>Здесь находится больница,</a:t>
            </a:r>
          </a:p>
          <a:p>
            <a:pPr algn="ctr"/>
            <a:r>
              <a:rPr lang="ru-RU" sz="1200" b="1" dirty="0" smtClean="0">
                <a:solidFill>
                  <a:srgbClr val="D60093"/>
                </a:solidFill>
              </a:rPr>
              <a:t>Если надо полечиться,</a:t>
            </a:r>
          </a:p>
          <a:p>
            <a:pPr algn="ctr"/>
            <a:r>
              <a:rPr lang="ru-RU" sz="1200" b="1" dirty="0" smtClean="0">
                <a:solidFill>
                  <a:srgbClr val="D60093"/>
                </a:solidFill>
              </a:rPr>
              <a:t>Приходите - доктор ждёт,               Он сейчас приём начнёт</a:t>
            </a:r>
            <a:r>
              <a:rPr lang="ru-RU" b="1" dirty="0" smtClean="0">
                <a:solidFill>
                  <a:srgbClr val="D60093"/>
                </a:solidFill>
              </a:rPr>
              <a:t>.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3571868" y="1357298"/>
            <a:ext cx="2286016" cy="1643074"/>
          </a:xfrm>
          <a:prstGeom prst="cloud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 салон красоты скорей поспешите,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Макияж и причёску здесь наведите</a:t>
            </a:r>
            <a:r>
              <a:rPr lang="ru-RU" sz="1200" b="1" dirty="0" smtClean="0">
                <a:solidFill>
                  <a:srgbClr val="002060"/>
                </a:solidFill>
              </a:rPr>
              <a:t>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314324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</a:rPr>
              <a:t>Кухня</a:t>
            </a:r>
            <a:endParaRPr lang="ru-RU" b="1" dirty="0">
              <a:solidFill>
                <a:srgbClr val="D60093"/>
              </a:solidFill>
            </a:endParaRPr>
          </a:p>
        </p:txBody>
      </p:sp>
      <p:pic>
        <p:nvPicPr>
          <p:cNvPr id="16" name="Picture 2" descr="C:\Users\Администратор\Searches\Desktop\През.фото\DSCF30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071942"/>
            <a:ext cx="271464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C0099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4143372" y="428604"/>
            <a:ext cx="4572032" cy="2357454"/>
          </a:xfrm>
          <a:prstGeom prst="snip2DiagRect">
            <a:avLst>
              <a:gd name="adj1" fmla="val 15714"/>
              <a:gd name="adj2" fmla="val 16667"/>
            </a:avLst>
          </a:prstGeom>
          <a:ln w="571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rgbClr val="0033CC"/>
                </a:solidFill>
              </a:rPr>
              <a:t>Центр книги</a:t>
            </a:r>
            <a:r>
              <a:rPr lang="ru-RU" b="1" dirty="0" smtClean="0">
                <a:solidFill>
                  <a:srgbClr val="0033CC"/>
                </a:solidFill>
              </a:rPr>
              <a:t>, созданный в нашей группе, мы считаем, является ступенью в мероприятиях для детей и родителей по приобщению к художественному чтению, формированию запаса литературных, художественных впечатлений, развитию литературной речи.</a:t>
            </a:r>
            <a:endParaRPr lang="ru-RU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Садик\Desktop\DSCF3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429000"/>
            <a:ext cx="371474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Садик\Desktop\DSCF3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314327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Садик\Desktop\DSCF3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9000"/>
            <a:ext cx="407196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дик\Desktop\В этом доме мы живем\DSCF2896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857224" y="2857496"/>
            <a:ext cx="3786214" cy="3429024"/>
          </a:xfrm>
          <a:prstGeom prst="foldedCorner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1500166" y="214290"/>
            <a:ext cx="6929486" cy="2286016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i="1" u="sng" dirty="0" smtClean="0">
              <a:solidFill>
                <a:srgbClr val="00808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solidFill>
                  <a:srgbClr val="008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Развивающая среда – это необходимый фактор для развития ребенка.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solidFill>
                  <a:srgbClr val="008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 богаче и насыщенней развивающая среда, тем интереснее и познавательнее в ней находиться ребенку</a:t>
            </a:r>
            <a:r>
              <a:rPr lang="ru-RU" b="1" i="1" u="sng" dirty="0" smtClean="0">
                <a:solidFill>
                  <a:srgbClr val="00808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Садик\Desktop\В этом доме мы живем\DSCF1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786058"/>
            <a:ext cx="3643338" cy="3357586"/>
          </a:xfrm>
          <a:prstGeom prst="foldedCorner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71802" y="214290"/>
            <a:ext cx="5357850" cy="57150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Центр двигательной активности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100MEDIA\IMAG0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786322"/>
            <a:ext cx="378621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Садик\Desktop\В этом доме мы живем\DSCF2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3143273" cy="3527045"/>
          </a:xfrm>
          <a:prstGeom prst="rect">
            <a:avLst/>
          </a:prstGeom>
          <a:noFill/>
          <a:ln w="76200">
            <a:solidFill>
              <a:srgbClr val="FF33CC"/>
            </a:solidFill>
          </a:ln>
        </p:spPr>
      </p:pic>
      <p:sp>
        <p:nvSpPr>
          <p:cNvPr id="6" name="Загнутый угол 5"/>
          <p:cNvSpPr/>
          <p:nvPr/>
        </p:nvSpPr>
        <p:spPr>
          <a:xfrm>
            <a:off x="3571868" y="1000108"/>
            <a:ext cx="5357850" cy="21431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/>
              <a:t>Здесь дошкольники занимаются и закрепляют разные виды движений: прыжки с продвижением по извилистой дорожке, игры с мячом, лазание, метание в цель и т. п. Увеличение двигательной активности оказывает благоприятное влияние на физическое и умственное развитие, состояние здоровья наших детей.</a:t>
            </a:r>
            <a:endParaRPr lang="ru-RU" dirty="0"/>
          </a:p>
        </p:txBody>
      </p:sp>
      <p:pic>
        <p:nvPicPr>
          <p:cNvPr id="1029" name="Picture 5" descr="C:\Users\Садик\Desktop\В этом доме мы живем\DSCF2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286124"/>
            <a:ext cx="3214710" cy="3143248"/>
          </a:xfrm>
          <a:prstGeom prst="rect">
            <a:avLst/>
          </a:prstGeom>
          <a:noFill/>
          <a:ln w="76200">
            <a:solidFill>
              <a:srgbClr val="FF33CC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715016"/>
            <a:ext cx="7500990" cy="830997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571868" y="214290"/>
            <a:ext cx="4643470" cy="17145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Есть танцоры , есть певцы,</a:t>
            </a:r>
          </a:p>
          <a:p>
            <a:r>
              <a:rPr lang="ru-RU" sz="1400" b="1" dirty="0" smtClean="0"/>
              <a:t>Обаятельные и  самостоятельные,</a:t>
            </a:r>
          </a:p>
          <a:p>
            <a:r>
              <a:rPr lang="ru-RU" sz="1600" b="1" dirty="0" smtClean="0"/>
              <a:t>Говорливые и спокойные,</a:t>
            </a:r>
          </a:p>
          <a:p>
            <a:r>
              <a:rPr lang="ru-RU" sz="1600" b="1" dirty="0" smtClean="0"/>
              <a:t>Все уважение достойные</a:t>
            </a:r>
          </a:p>
        </p:txBody>
      </p:sp>
      <p:pic>
        <p:nvPicPr>
          <p:cNvPr id="1029" name="Picture 5" descr="C:\Users\Садик\Desktop\IMAG0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5143536" cy="3214710"/>
          </a:xfrm>
          <a:prstGeom prst="rect">
            <a:avLst/>
          </a:prstGeom>
          <a:ln w="76200">
            <a:solidFill>
              <a:srgbClr val="CC0099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5786454"/>
            <a:ext cx="9572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Приглашаем в гости к нам, очень рады мы гостям!!!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28662" y="1"/>
            <a:ext cx="7643866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u="sng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u="sng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u="sng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Именно среда – условие оптимального саморазвития личности.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Благодаря ей ребёнок сам может развивать свои индивидуальные способности и возможности.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Роль взрослого заключается в правильном моделировании такой среды, которая способствует максимальному развитию личности ребёнка.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сконструировать  многоуровневую  многофункциональную предметно-развивающую  среду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осуществления процесса развития творческой личности воспитанника на каждом  из этапов его развития в дошкольном учреждении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При создании предметной среды мы руководствовались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следующими принципами, определенными во ФГОС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дошкольного образования: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endParaRPr lang="ru-RU" sz="2400" dirty="0" smtClean="0"/>
          </a:p>
          <a:p>
            <a:pPr lvl="1"/>
            <a:r>
              <a:rPr lang="ru-RU" sz="2400" b="1" dirty="0" smtClean="0">
                <a:solidFill>
                  <a:srgbClr val="0000FF"/>
                </a:solidFill>
              </a:rPr>
              <a:t>Содержательно- насыщенный.</a:t>
            </a:r>
          </a:p>
          <a:p>
            <a:pPr lvl="1"/>
            <a:r>
              <a:rPr lang="ru-RU" sz="2400" b="1" dirty="0" smtClean="0">
                <a:solidFill>
                  <a:srgbClr val="0000FF"/>
                </a:solidFill>
              </a:rPr>
              <a:t>Полифункциональный (много функций).</a:t>
            </a:r>
          </a:p>
          <a:p>
            <a:pPr lvl="1"/>
            <a:r>
              <a:rPr lang="ru-RU" sz="2400" b="1" dirty="0" smtClean="0">
                <a:solidFill>
                  <a:srgbClr val="0000FF"/>
                </a:solidFill>
              </a:rPr>
              <a:t>Трансформируемый (возможность изменять ППС в зависимости от ситуации, интересов и возможностей).</a:t>
            </a:r>
          </a:p>
          <a:p>
            <a:pPr lvl="1"/>
            <a:r>
              <a:rPr lang="ru-RU" sz="2400" b="1" dirty="0" smtClean="0">
                <a:solidFill>
                  <a:srgbClr val="0000FF"/>
                </a:solidFill>
              </a:rPr>
              <a:t>Вариативный (периодическую сменяемость игрового материала, появление новых предметов и. т. </a:t>
            </a:r>
            <a:r>
              <a:rPr lang="ru-RU" sz="2400" b="1" dirty="0" err="1" smtClean="0">
                <a:solidFill>
                  <a:srgbClr val="0000FF"/>
                </a:solidFill>
              </a:rPr>
              <a:t>д</a:t>
            </a:r>
            <a:r>
              <a:rPr lang="ru-RU" sz="2400" b="1" dirty="0" smtClean="0">
                <a:solidFill>
                  <a:srgbClr val="0000FF"/>
                </a:solidFill>
              </a:rPr>
              <a:t>).</a:t>
            </a:r>
          </a:p>
          <a:p>
            <a:pPr lvl="1"/>
            <a:r>
              <a:rPr lang="ru-RU" sz="2400" b="1" dirty="0" smtClean="0">
                <a:solidFill>
                  <a:srgbClr val="0000FF"/>
                </a:solidFill>
              </a:rPr>
              <a:t>Доступный.</a:t>
            </a:r>
          </a:p>
          <a:p>
            <a:pPr lvl="1"/>
            <a:r>
              <a:rPr lang="ru-RU" sz="2400" b="1" dirty="0" smtClean="0">
                <a:solidFill>
                  <a:srgbClr val="0000FF"/>
                </a:solidFill>
              </a:rPr>
              <a:t>Безопасный.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643174" y="214290"/>
            <a:ext cx="3429024" cy="1071570"/>
          </a:xfrm>
          <a:prstGeom prst="ellips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Основные принципы организации РППС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3143240" y="1643050"/>
            <a:ext cx="2428892" cy="857256"/>
          </a:xfrm>
          <a:prstGeom prst="wav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D60093"/>
                </a:solidFill>
              </a:rPr>
              <a:t>Содержательно-насыщенная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285720" y="2500306"/>
            <a:ext cx="2286016" cy="571504"/>
          </a:xfrm>
          <a:prstGeom prst="flowChartPunchedTap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Трансформируемая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6858016" y="1000108"/>
            <a:ext cx="2000264" cy="642942"/>
          </a:xfrm>
          <a:prstGeom prst="flowChartPunchedTap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Доступная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Администратор\Searches\Desktop\През.фото\DSCF3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714620"/>
            <a:ext cx="285752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дминистратор\Searches\Desktop\През.фото\DSCF3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000240"/>
            <a:ext cx="307183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Садик\Desktop\DSCF3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57562"/>
            <a:ext cx="242889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DSCF3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292895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адик\Desktop\DSCF3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85860"/>
            <a:ext cx="350046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3504" y="785794"/>
            <a:ext cx="235745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Вариативная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714356"/>
            <a:ext cx="2000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Безопасная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1538" y="5143512"/>
            <a:ext cx="678661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1539" y="4643446"/>
            <a:ext cx="7429552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Содержание предметно-развивающей среды отражает  </a:t>
            </a:r>
            <a:r>
              <a:rPr kumimoji="0" lang="ru-RU" b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гендерный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  подход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соответствует интересам мальчиков и девочек, периодически изменяется, варьируется, постоянно обогащается с ориентацией на поддержание интереса детей, на зону</a:t>
            </a:r>
            <a:r>
              <a:rPr kumimoji="0" lang="ru-RU" b="1" u="sng" strike="noStrike" cap="none" normalizeH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ближайшего развития,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информативность и индивидуальные возможности детей.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642910" y="714356"/>
            <a:ext cx="3357586" cy="928694"/>
          </a:xfrm>
          <a:prstGeom prst="flowChartPunchedTape">
            <a:avLst/>
          </a:prstGeom>
          <a:ln w="57150">
            <a:solidFill>
              <a:srgbClr val="CC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Комната продуктивной деятельности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Searches\Desktop\През.фото\DSCF3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3214710" cy="3786214"/>
          </a:xfrm>
          <a:prstGeom prst="round2DiagRect">
            <a:avLst/>
          </a:prstGeom>
          <a:noFill/>
          <a:ln w="57150">
            <a:solidFill>
              <a:srgbClr val="0033CC"/>
            </a:solidFill>
          </a:ln>
        </p:spPr>
      </p:pic>
      <p:pic>
        <p:nvPicPr>
          <p:cNvPr id="1028" name="Picture 4" descr="C:\Users\Администратор\Searches\Desktop\IMAG0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3786215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14810" y="571480"/>
            <a:ext cx="4143404" cy="2462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комнате продуктивной деятельности дети: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могут заняться различными видами продуктивной деятельности;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рассматривают и обследуют предметы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декоративно-прикладного творчества: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рассматривают тематические альбомы,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иллюстрации, плакаты;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экспериментируют с различными материалами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техниками;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изготавливают поздравительные открытки,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атрибуты к сюжетно-ролевым играм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500990" cy="98903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Мини-музей «Русская изба»</a:t>
            </a:r>
            <a:endParaRPr lang="ru-RU" dirty="0"/>
          </a:p>
        </p:txBody>
      </p:sp>
      <p:pic>
        <p:nvPicPr>
          <p:cNvPr id="2050" name="Picture 2" descr="C:\Users\Садик\Desktop\В этом доме мы живем\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328614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Садик\Desktop\В этом доме мы живем\DSCF1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71942"/>
            <a:ext cx="3357586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Садик\Desktop\Музейные фотографии\DSCF1060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928662" y="4214818"/>
            <a:ext cx="3286149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блако 6"/>
          <p:cNvSpPr/>
          <p:nvPr/>
        </p:nvSpPr>
        <p:spPr>
          <a:xfrm>
            <a:off x="4714876" y="1643050"/>
            <a:ext cx="3643338" cy="221457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Мини- музей зона удивления , творчества и совместной работы детей и их родителей.</a:t>
            </a:r>
            <a:endParaRPr lang="ru-RU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231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2231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572428" cy="7143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Опытно-исследовательская деятельность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214422"/>
            <a:ext cx="2500330" cy="5683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            </a:t>
            </a:r>
            <a:r>
              <a:rPr lang="ru-RU" sz="1800" dirty="0" smtClean="0">
                <a:solidFill>
                  <a:srgbClr val="7030A0"/>
                </a:solidFill>
              </a:rPr>
              <a:t>Уголок  экспериментирования  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DSCF30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1928802"/>
            <a:ext cx="3143272" cy="2286016"/>
          </a:xfrm>
          <a:prstGeom prst="round2DiagRect">
            <a:avLst/>
          </a:prstGeom>
          <a:ln w="57150">
            <a:solidFill>
              <a:srgbClr val="0000FF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72199" y="1285860"/>
            <a:ext cx="2357454" cy="4286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Огород на окне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" name="Содержимое 9" descr="DSCF30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143504" y="1857364"/>
            <a:ext cx="3286148" cy="2286016"/>
          </a:xfrm>
          <a:prstGeom prst="round2Diag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4098" name="Picture 2" descr="C:\Users\Администратор\Searches\Desktop\През.фото\DSCF3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500570"/>
            <a:ext cx="278605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C0099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9" name="Picture 3" descr="C:\Users\Администратор\Searches\Desktop\През.фото\DSCF3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572008"/>
            <a:ext cx="2238390" cy="200026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C0099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Облако 10"/>
          <p:cNvSpPr/>
          <p:nvPr/>
        </p:nvSpPr>
        <p:spPr>
          <a:xfrm>
            <a:off x="214282" y="4357694"/>
            <a:ext cx="3143272" cy="2285992"/>
          </a:xfrm>
          <a:prstGeom prst="cloud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99"/>
                </a:solidFill>
              </a:rPr>
              <a:t>Наблюдения и опыты, учат  приобретать способность самим ставить вопросы и получать на них ответы, оказываясь на более высоком  умственном и нравственном уровне.</a:t>
            </a:r>
            <a:endParaRPr lang="ru-RU" sz="14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1707</TotalTime>
  <Words>740</Words>
  <Application>Microsoft Office PowerPoint</Application>
  <PresentationFormat>Экран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7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Мини-музей «Русская изба»</vt:lpstr>
      <vt:lpstr>Опытно-исследовательская деятельность</vt:lpstr>
      <vt:lpstr>Слайд 10</vt:lpstr>
      <vt:lpstr>Центры:</vt:lpstr>
      <vt:lpstr>Центр информации для родителей</vt:lpstr>
      <vt:lpstr>Слайд 13</vt:lpstr>
      <vt:lpstr>Слайд 14</vt:lpstr>
      <vt:lpstr>Слайд 15</vt:lpstr>
      <vt:lpstr>Центр ИЗО</vt:lpstr>
      <vt:lpstr>Слайд 17</vt:lpstr>
      <vt:lpstr>Центр сюжетно-ролевых игр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Admin</cp:lastModifiedBy>
  <cp:revision>195</cp:revision>
  <dcterms:created xsi:type="dcterms:W3CDTF">2014-02-13T11:44:59Z</dcterms:created>
  <dcterms:modified xsi:type="dcterms:W3CDTF">2016-06-17T04:07:05Z</dcterms:modified>
</cp:coreProperties>
</file>