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4" r:id="rId3"/>
    <p:sldId id="295" r:id="rId4"/>
    <p:sldId id="296" r:id="rId5"/>
    <p:sldId id="297" r:id="rId6"/>
    <p:sldId id="298" r:id="rId7"/>
    <p:sldId id="299" r:id="rId8"/>
    <p:sldId id="305" r:id="rId9"/>
    <p:sldId id="301" r:id="rId10"/>
    <p:sldId id="302" r:id="rId11"/>
    <p:sldId id="303" r:id="rId12"/>
    <p:sldId id="304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6" r:id="rId41"/>
    <p:sldId id="333" r:id="rId42"/>
    <p:sldId id="334" r:id="rId43"/>
    <p:sldId id="337" r:id="rId44"/>
    <p:sldId id="335" r:id="rId45"/>
    <p:sldId id="287" r:id="rId46"/>
  </p:sldIdLst>
  <p:sldSz cx="7561263" cy="10693400"/>
  <p:notesSz cx="6858000" cy="9144000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488" y="192"/>
      </p:cViewPr>
      <p:guideLst>
        <p:guide orient="horz" pos="3369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626FEE-B0BE-4E52-BA0C-C59C56DDA6D3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56ED087-6D40-42D3-A7BF-C8B7E33DC071}">
      <dgm:prSet phldrT="[Текст]"/>
      <dgm:spPr/>
      <dgm:t>
        <a:bodyPr/>
        <a:lstStyle/>
        <a:p>
          <a:r>
            <a:rPr lang="ru-RU" dirty="0" smtClean="0"/>
            <a:t>Активные методы обучения</a:t>
          </a:r>
          <a:endParaRPr lang="ru-RU" dirty="0"/>
        </a:p>
      </dgm:t>
    </dgm:pt>
    <dgm:pt modelId="{B9C2A35D-987C-4374-B2BB-2438AFD0B9FD}" type="parTrans" cxnId="{AA051EDA-15C5-4803-AB91-0F3934DCAB36}">
      <dgm:prSet/>
      <dgm:spPr/>
      <dgm:t>
        <a:bodyPr/>
        <a:lstStyle/>
        <a:p>
          <a:endParaRPr lang="ru-RU"/>
        </a:p>
      </dgm:t>
    </dgm:pt>
    <dgm:pt modelId="{42642F30-D81E-4591-9777-572098B874EE}" type="sibTrans" cxnId="{AA051EDA-15C5-4803-AB91-0F3934DCAB36}">
      <dgm:prSet/>
      <dgm:spPr/>
      <dgm:t>
        <a:bodyPr/>
        <a:lstStyle/>
        <a:p>
          <a:endParaRPr lang="ru-RU"/>
        </a:p>
      </dgm:t>
    </dgm:pt>
    <dgm:pt modelId="{18079373-356B-4E41-AD23-D897D548756E}">
      <dgm:prSet phldrT="[Текст]"/>
      <dgm:spPr/>
      <dgm:t>
        <a:bodyPr/>
        <a:lstStyle/>
        <a:p>
          <a:r>
            <a:rPr lang="ru-RU" dirty="0" smtClean="0"/>
            <a:t>Технологии развивающего обучения</a:t>
          </a:r>
          <a:endParaRPr lang="ru-RU" dirty="0"/>
        </a:p>
      </dgm:t>
    </dgm:pt>
    <dgm:pt modelId="{950DC949-2737-46AA-8FBC-C318D98507AB}" type="parTrans" cxnId="{13B2F38D-2AF1-40AA-90DB-9ED1D7480682}">
      <dgm:prSet/>
      <dgm:spPr/>
      <dgm:t>
        <a:bodyPr/>
        <a:lstStyle/>
        <a:p>
          <a:endParaRPr lang="ru-RU"/>
        </a:p>
      </dgm:t>
    </dgm:pt>
    <dgm:pt modelId="{228157DC-0A02-4367-8CB8-9420EC3E072C}" type="sibTrans" cxnId="{13B2F38D-2AF1-40AA-90DB-9ED1D7480682}">
      <dgm:prSet/>
      <dgm:spPr/>
      <dgm:t>
        <a:bodyPr/>
        <a:lstStyle/>
        <a:p>
          <a:endParaRPr lang="ru-RU"/>
        </a:p>
      </dgm:t>
    </dgm:pt>
    <dgm:pt modelId="{C4E007A2-3928-4840-9831-75B9BE93DC15}">
      <dgm:prSet phldrT="[Текст]"/>
      <dgm:spPr/>
      <dgm:t>
        <a:bodyPr/>
        <a:lstStyle/>
        <a:p>
          <a:r>
            <a:rPr lang="ru-RU" dirty="0" smtClean="0"/>
            <a:t>Коллективный способ обучения</a:t>
          </a:r>
          <a:endParaRPr lang="ru-RU" dirty="0"/>
        </a:p>
      </dgm:t>
    </dgm:pt>
    <dgm:pt modelId="{A84EB1A2-DA88-4894-877F-0E33F3152751}" type="parTrans" cxnId="{1F893A24-F758-40C2-82C9-4559E3735123}">
      <dgm:prSet/>
      <dgm:spPr/>
      <dgm:t>
        <a:bodyPr/>
        <a:lstStyle/>
        <a:p>
          <a:endParaRPr lang="ru-RU"/>
        </a:p>
      </dgm:t>
    </dgm:pt>
    <dgm:pt modelId="{57C8300E-424C-465D-898F-749A649986DC}" type="sibTrans" cxnId="{1F893A24-F758-40C2-82C9-4559E3735123}">
      <dgm:prSet/>
      <dgm:spPr/>
      <dgm:t>
        <a:bodyPr/>
        <a:lstStyle/>
        <a:p>
          <a:endParaRPr lang="ru-RU"/>
        </a:p>
      </dgm:t>
    </dgm:pt>
    <dgm:pt modelId="{BD210CD9-C9AD-4A23-BBE7-1F68C681CF27}">
      <dgm:prSet phldrT="[Текст]"/>
      <dgm:spPr/>
      <dgm:t>
        <a:bodyPr/>
        <a:lstStyle/>
        <a:p>
          <a:r>
            <a:rPr lang="ru-RU" dirty="0" smtClean="0"/>
            <a:t>Технология развития критического мышления</a:t>
          </a:r>
          <a:endParaRPr lang="ru-RU" dirty="0"/>
        </a:p>
      </dgm:t>
    </dgm:pt>
    <dgm:pt modelId="{E53FAA15-5DE9-4D2D-8DDC-B4C35374B2D8}" type="parTrans" cxnId="{6E0D55AD-3F53-4F8B-88D5-9D1FAB8DCC7F}">
      <dgm:prSet/>
      <dgm:spPr/>
      <dgm:t>
        <a:bodyPr/>
        <a:lstStyle/>
        <a:p>
          <a:endParaRPr lang="ru-RU"/>
        </a:p>
      </dgm:t>
    </dgm:pt>
    <dgm:pt modelId="{3DDC6A28-DDC3-4215-89AF-6E0D06A4042A}" type="sibTrans" cxnId="{6E0D55AD-3F53-4F8B-88D5-9D1FAB8DCC7F}">
      <dgm:prSet/>
      <dgm:spPr/>
      <dgm:t>
        <a:bodyPr/>
        <a:lstStyle/>
        <a:p>
          <a:endParaRPr lang="ru-RU"/>
        </a:p>
      </dgm:t>
    </dgm:pt>
    <dgm:pt modelId="{1E687FA4-70F8-4885-8A1A-AA6C7247EAA2}">
      <dgm:prSet phldrT="[Текст]"/>
      <dgm:spPr/>
      <dgm:t>
        <a:bodyPr/>
        <a:lstStyle/>
        <a:p>
          <a:endParaRPr lang="ru-RU" dirty="0" smtClean="0"/>
        </a:p>
        <a:p>
          <a:r>
            <a:rPr lang="ru-RU" dirty="0" smtClean="0"/>
            <a:t>Технологии</a:t>
          </a:r>
        </a:p>
        <a:p>
          <a:r>
            <a:rPr lang="ru-RU" dirty="0" smtClean="0"/>
            <a:t>интерактивное обучение</a:t>
          </a:r>
          <a:endParaRPr lang="ru-RU" dirty="0"/>
        </a:p>
      </dgm:t>
    </dgm:pt>
    <dgm:pt modelId="{6B596667-8CDF-4FE8-8405-6E19C9CE06C8}" type="parTrans" cxnId="{138A7200-8070-4042-B932-0D98B70350CE}">
      <dgm:prSet/>
      <dgm:spPr/>
      <dgm:t>
        <a:bodyPr/>
        <a:lstStyle/>
        <a:p>
          <a:endParaRPr lang="ru-RU"/>
        </a:p>
      </dgm:t>
    </dgm:pt>
    <dgm:pt modelId="{7A366DEF-1B10-45C2-BC0A-B3BEF13D540B}" type="sibTrans" cxnId="{138A7200-8070-4042-B932-0D98B70350CE}">
      <dgm:prSet/>
      <dgm:spPr/>
      <dgm:t>
        <a:bodyPr/>
        <a:lstStyle/>
        <a:p>
          <a:endParaRPr lang="ru-RU"/>
        </a:p>
      </dgm:t>
    </dgm:pt>
    <dgm:pt modelId="{D3AC4B7D-9DA3-4BB7-8715-01A8AFE9E7A7}" type="pres">
      <dgm:prSet presAssocID="{16626FEE-B0BE-4E52-BA0C-C59C56DDA6D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8B1005-5610-4B25-83A2-671BE5D44514}" type="pres">
      <dgm:prSet presAssocID="{256ED087-6D40-42D3-A7BF-C8B7E33DC07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CD2A7E-5718-4CC8-865C-7ADC1F3D37B0}" type="pres">
      <dgm:prSet presAssocID="{42642F30-D81E-4591-9777-572098B874EE}" presName="sibTrans" presStyleLbl="sibTrans2D1" presStyleIdx="0" presStyleCnt="5"/>
      <dgm:spPr/>
      <dgm:t>
        <a:bodyPr/>
        <a:lstStyle/>
        <a:p>
          <a:endParaRPr lang="ru-RU"/>
        </a:p>
      </dgm:t>
    </dgm:pt>
    <dgm:pt modelId="{D8B969EF-A395-4C66-9D06-E282A925361B}" type="pres">
      <dgm:prSet presAssocID="{42642F30-D81E-4591-9777-572098B874EE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09DD2F95-303C-4AE7-B63F-B8496509F8B4}" type="pres">
      <dgm:prSet presAssocID="{18079373-356B-4E41-AD23-D897D548756E}" presName="node" presStyleLbl="node1" presStyleIdx="1" presStyleCnt="5" custRadScaleRad="86879" custRadScaleInc="-83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3EC497-C9CF-4A70-B7EF-61074C4920A3}" type="pres">
      <dgm:prSet presAssocID="{228157DC-0A02-4367-8CB8-9420EC3E072C}" presName="sibTrans" presStyleLbl="sibTrans2D1" presStyleIdx="1" presStyleCnt="5"/>
      <dgm:spPr/>
      <dgm:t>
        <a:bodyPr/>
        <a:lstStyle/>
        <a:p>
          <a:endParaRPr lang="ru-RU"/>
        </a:p>
      </dgm:t>
    </dgm:pt>
    <dgm:pt modelId="{B82AC88C-57AD-417A-9B58-9C6BA706DF3A}" type="pres">
      <dgm:prSet presAssocID="{228157DC-0A02-4367-8CB8-9420EC3E072C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B56E2626-35CC-436E-9B9D-AE3B26A1091B}" type="pres">
      <dgm:prSet presAssocID="{C4E007A2-3928-4840-9831-75B9BE93DC1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B2CF3-474D-461F-A942-8D09B9B05235}" type="pres">
      <dgm:prSet presAssocID="{57C8300E-424C-465D-898F-749A649986DC}" presName="sibTrans" presStyleLbl="sibTrans2D1" presStyleIdx="2" presStyleCnt="5"/>
      <dgm:spPr/>
      <dgm:t>
        <a:bodyPr/>
        <a:lstStyle/>
        <a:p>
          <a:endParaRPr lang="ru-RU"/>
        </a:p>
      </dgm:t>
    </dgm:pt>
    <dgm:pt modelId="{1DD8B985-FF2F-4C55-91CA-C27C5BBA54CD}" type="pres">
      <dgm:prSet presAssocID="{57C8300E-424C-465D-898F-749A649986DC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22209027-5024-43E5-A1F4-D112D5166400}" type="pres">
      <dgm:prSet presAssocID="{BD210CD9-C9AD-4A23-BBE7-1F68C681CF2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22EAD1-C67C-471E-8899-1336FBC597B9}" type="pres">
      <dgm:prSet presAssocID="{3DDC6A28-DDC3-4215-89AF-6E0D06A4042A}" presName="sibTrans" presStyleLbl="sibTrans2D1" presStyleIdx="3" presStyleCnt="5"/>
      <dgm:spPr/>
      <dgm:t>
        <a:bodyPr/>
        <a:lstStyle/>
        <a:p>
          <a:endParaRPr lang="ru-RU"/>
        </a:p>
      </dgm:t>
    </dgm:pt>
    <dgm:pt modelId="{76CB4F21-2112-489F-9D22-22DCA1EFBD82}" type="pres">
      <dgm:prSet presAssocID="{3DDC6A28-DDC3-4215-89AF-6E0D06A4042A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6B1961AA-EC50-428A-AEBD-6C90F6C142FA}" type="pres">
      <dgm:prSet presAssocID="{1E687FA4-70F8-4885-8A1A-AA6C7247EAA2}" presName="node" presStyleLbl="node1" presStyleIdx="4" presStyleCnt="5" custRadScaleRad="84689" custRadScaleInc="-59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9B509F-C21E-41CE-9D7E-41B660F6D7AA}" type="pres">
      <dgm:prSet presAssocID="{7A366DEF-1B10-45C2-BC0A-B3BEF13D540B}" presName="sibTrans" presStyleLbl="sibTrans2D1" presStyleIdx="4" presStyleCnt="5"/>
      <dgm:spPr/>
      <dgm:t>
        <a:bodyPr/>
        <a:lstStyle/>
        <a:p>
          <a:endParaRPr lang="ru-RU"/>
        </a:p>
      </dgm:t>
    </dgm:pt>
    <dgm:pt modelId="{3F3C0C2E-9F5D-416F-B392-4502FC560522}" type="pres">
      <dgm:prSet presAssocID="{7A366DEF-1B10-45C2-BC0A-B3BEF13D540B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138A7200-8070-4042-B932-0D98B70350CE}" srcId="{16626FEE-B0BE-4E52-BA0C-C59C56DDA6D3}" destId="{1E687FA4-70F8-4885-8A1A-AA6C7247EAA2}" srcOrd="4" destOrd="0" parTransId="{6B596667-8CDF-4FE8-8405-6E19C9CE06C8}" sibTransId="{7A366DEF-1B10-45C2-BC0A-B3BEF13D540B}"/>
    <dgm:cxn modelId="{13B2F38D-2AF1-40AA-90DB-9ED1D7480682}" srcId="{16626FEE-B0BE-4E52-BA0C-C59C56DDA6D3}" destId="{18079373-356B-4E41-AD23-D897D548756E}" srcOrd="1" destOrd="0" parTransId="{950DC949-2737-46AA-8FBC-C318D98507AB}" sibTransId="{228157DC-0A02-4367-8CB8-9420EC3E072C}"/>
    <dgm:cxn modelId="{B0A4ACEF-30DB-4CE3-8953-651ABEFE6507}" type="presOf" srcId="{42642F30-D81E-4591-9777-572098B874EE}" destId="{D8B969EF-A395-4C66-9D06-E282A925361B}" srcOrd="1" destOrd="0" presId="urn:microsoft.com/office/officeart/2005/8/layout/cycle2"/>
    <dgm:cxn modelId="{1F893A24-F758-40C2-82C9-4559E3735123}" srcId="{16626FEE-B0BE-4E52-BA0C-C59C56DDA6D3}" destId="{C4E007A2-3928-4840-9831-75B9BE93DC15}" srcOrd="2" destOrd="0" parTransId="{A84EB1A2-DA88-4894-877F-0E33F3152751}" sibTransId="{57C8300E-424C-465D-898F-749A649986DC}"/>
    <dgm:cxn modelId="{B7CF61E9-D29D-4F5E-AA54-06B6020EDB57}" type="presOf" srcId="{42642F30-D81E-4591-9777-572098B874EE}" destId="{96CD2A7E-5718-4CC8-865C-7ADC1F3D37B0}" srcOrd="0" destOrd="0" presId="urn:microsoft.com/office/officeart/2005/8/layout/cycle2"/>
    <dgm:cxn modelId="{D64CB186-850B-432C-9972-9008EB5698A0}" type="presOf" srcId="{7A366DEF-1B10-45C2-BC0A-B3BEF13D540B}" destId="{3F3C0C2E-9F5D-416F-B392-4502FC560522}" srcOrd="1" destOrd="0" presId="urn:microsoft.com/office/officeart/2005/8/layout/cycle2"/>
    <dgm:cxn modelId="{D662C8E0-DC2D-4B7A-B0AB-22D2A9CF56F4}" type="presOf" srcId="{3DDC6A28-DDC3-4215-89AF-6E0D06A4042A}" destId="{76CB4F21-2112-489F-9D22-22DCA1EFBD82}" srcOrd="1" destOrd="0" presId="urn:microsoft.com/office/officeart/2005/8/layout/cycle2"/>
    <dgm:cxn modelId="{6B9EE07F-452E-491D-B589-7DE01C38AB52}" type="presOf" srcId="{18079373-356B-4E41-AD23-D897D548756E}" destId="{09DD2F95-303C-4AE7-B63F-B8496509F8B4}" srcOrd="0" destOrd="0" presId="urn:microsoft.com/office/officeart/2005/8/layout/cycle2"/>
    <dgm:cxn modelId="{D96AD5A1-C5FA-407E-A439-0FB4F7015F9D}" type="presOf" srcId="{7A366DEF-1B10-45C2-BC0A-B3BEF13D540B}" destId="{F59B509F-C21E-41CE-9D7E-41B660F6D7AA}" srcOrd="0" destOrd="0" presId="urn:microsoft.com/office/officeart/2005/8/layout/cycle2"/>
    <dgm:cxn modelId="{3BBA5E3E-9D6C-4A67-8128-D81191FAC0A5}" type="presOf" srcId="{1E687FA4-70F8-4885-8A1A-AA6C7247EAA2}" destId="{6B1961AA-EC50-428A-AEBD-6C90F6C142FA}" srcOrd="0" destOrd="0" presId="urn:microsoft.com/office/officeart/2005/8/layout/cycle2"/>
    <dgm:cxn modelId="{0ADDDAD2-CA09-4BF1-8C9A-F9E54DE0F5D8}" type="presOf" srcId="{228157DC-0A02-4367-8CB8-9420EC3E072C}" destId="{503EC497-C9CF-4A70-B7EF-61074C4920A3}" srcOrd="0" destOrd="0" presId="urn:microsoft.com/office/officeart/2005/8/layout/cycle2"/>
    <dgm:cxn modelId="{8A5665FB-C804-488D-8AD3-FCCC32867F3B}" type="presOf" srcId="{256ED087-6D40-42D3-A7BF-C8B7E33DC071}" destId="{FC8B1005-5610-4B25-83A2-671BE5D44514}" srcOrd="0" destOrd="0" presId="urn:microsoft.com/office/officeart/2005/8/layout/cycle2"/>
    <dgm:cxn modelId="{AA051EDA-15C5-4803-AB91-0F3934DCAB36}" srcId="{16626FEE-B0BE-4E52-BA0C-C59C56DDA6D3}" destId="{256ED087-6D40-42D3-A7BF-C8B7E33DC071}" srcOrd="0" destOrd="0" parTransId="{B9C2A35D-987C-4374-B2BB-2438AFD0B9FD}" sibTransId="{42642F30-D81E-4591-9777-572098B874EE}"/>
    <dgm:cxn modelId="{5282EEA5-A812-4303-977D-E60EC9B8959A}" type="presOf" srcId="{BD210CD9-C9AD-4A23-BBE7-1F68C681CF27}" destId="{22209027-5024-43E5-A1F4-D112D5166400}" srcOrd="0" destOrd="0" presId="urn:microsoft.com/office/officeart/2005/8/layout/cycle2"/>
    <dgm:cxn modelId="{1C0D6CF4-603C-4A22-A2DF-734F07D067DA}" type="presOf" srcId="{16626FEE-B0BE-4E52-BA0C-C59C56DDA6D3}" destId="{D3AC4B7D-9DA3-4BB7-8715-01A8AFE9E7A7}" srcOrd="0" destOrd="0" presId="urn:microsoft.com/office/officeart/2005/8/layout/cycle2"/>
    <dgm:cxn modelId="{FC7D157D-67DF-4157-8771-2A6B4DEF7238}" type="presOf" srcId="{57C8300E-424C-465D-898F-749A649986DC}" destId="{1A2B2CF3-474D-461F-A942-8D09B9B05235}" srcOrd="0" destOrd="0" presId="urn:microsoft.com/office/officeart/2005/8/layout/cycle2"/>
    <dgm:cxn modelId="{9F06E133-A7F6-42B6-89A3-D6FCC2E093FD}" type="presOf" srcId="{228157DC-0A02-4367-8CB8-9420EC3E072C}" destId="{B82AC88C-57AD-417A-9B58-9C6BA706DF3A}" srcOrd="1" destOrd="0" presId="urn:microsoft.com/office/officeart/2005/8/layout/cycle2"/>
    <dgm:cxn modelId="{56B683AA-A9FE-4E53-AA3D-BEC22843CB83}" type="presOf" srcId="{57C8300E-424C-465D-898F-749A649986DC}" destId="{1DD8B985-FF2F-4C55-91CA-C27C5BBA54CD}" srcOrd="1" destOrd="0" presId="urn:microsoft.com/office/officeart/2005/8/layout/cycle2"/>
    <dgm:cxn modelId="{761FD5A2-1EF7-4007-99DA-62261EF6B4A8}" type="presOf" srcId="{3DDC6A28-DDC3-4215-89AF-6E0D06A4042A}" destId="{F622EAD1-C67C-471E-8899-1336FBC597B9}" srcOrd="0" destOrd="0" presId="urn:microsoft.com/office/officeart/2005/8/layout/cycle2"/>
    <dgm:cxn modelId="{6E0D55AD-3F53-4F8B-88D5-9D1FAB8DCC7F}" srcId="{16626FEE-B0BE-4E52-BA0C-C59C56DDA6D3}" destId="{BD210CD9-C9AD-4A23-BBE7-1F68C681CF27}" srcOrd="3" destOrd="0" parTransId="{E53FAA15-5DE9-4D2D-8DDC-B4C35374B2D8}" sibTransId="{3DDC6A28-DDC3-4215-89AF-6E0D06A4042A}"/>
    <dgm:cxn modelId="{39C378D1-7125-417F-B895-5F3437FF2869}" type="presOf" srcId="{C4E007A2-3928-4840-9831-75B9BE93DC15}" destId="{B56E2626-35CC-436E-9B9D-AE3B26A1091B}" srcOrd="0" destOrd="0" presId="urn:microsoft.com/office/officeart/2005/8/layout/cycle2"/>
    <dgm:cxn modelId="{A15C9233-8684-4B50-A4C4-00EA21C75F76}" type="presParOf" srcId="{D3AC4B7D-9DA3-4BB7-8715-01A8AFE9E7A7}" destId="{FC8B1005-5610-4B25-83A2-671BE5D44514}" srcOrd="0" destOrd="0" presId="urn:microsoft.com/office/officeart/2005/8/layout/cycle2"/>
    <dgm:cxn modelId="{C17D1845-C9EB-4FBA-B312-BEF991475C6C}" type="presParOf" srcId="{D3AC4B7D-9DA3-4BB7-8715-01A8AFE9E7A7}" destId="{96CD2A7E-5718-4CC8-865C-7ADC1F3D37B0}" srcOrd="1" destOrd="0" presId="urn:microsoft.com/office/officeart/2005/8/layout/cycle2"/>
    <dgm:cxn modelId="{96C77172-5FDB-4398-A2FC-F80E0D20FA18}" type="presParOf" srcId="{96CD2A7E-5718-4CC8-865C-7ADC1F3D37B0}" destId="{D8B969EF-A395-4C66-9D06-E282A925361B}" srcOrd="0" destOrd="0" presId="urn:microsoft.com/office/officeart/2005/8/layout/cycle2"/>
    <dgm:cxn modelId="{FBF69E1E-40B9-4C8C-BC80-FBFE7FC0F954}" type="presParOf" srcId="{D3AC4B7D-9DA3-4BB7-8715-01A8AFE9E7A7}" destId="{09DD2F95-303C-4AE7-B63F-B8496509F8B4}" srcOrd="2" destOrd="0" presId="urn:microsoft.com/office/officeart/2005/8/layout/cycle2"/>
    <dgm:cxn modelId="{6362EC05-89B0-4A90-9EC3-512EE197495B}" type="presParOf" srcId="{D3AC4B7D-9DA3-4BB7-8715-01A8AFE9E7A7}" destId="{503EC497-C9CF-4A70-B7EF-61074C4920A3}" srcOrd="3" destOrd="0" presId="urn:microsoft.com/office/officeart/2005/8/layout/cycle2"/>
    <dgm:cxn modelId="{8A762D23-A650-4D19-858B-1791D6BBA2BE}" type="presParOf" srcId="{503EC497-C9CF-4A70-B7EF-61074C4920A3}" destId="{B82AC88C-57AD-417A-9B58-9C6BA706DF3A}" srcOrd="0" destOrd="0" presId="urn:microsoft.com/office/officeart/2005/8/layout/cycle2"/>
    <dgm:cxn modelId="{8FA82FE2-6031-4F38-82A7-174F4F15BA52}" type="presParOf" srcId="{D3AC4B7D-9DA3-4BB7-8715-01A8AFE9E7A7}" destId="{B56E2626-35CC-436E-9B9D-AE3B26A1091B}" srcOrd="4" destOrd="0" presId="urn:microsoft.com/office/officeart/2005/8/layout/cycle2"/>
    <dgm:cxn modelId="{FB9D77AC-4022-45EF-96B0-0E1660FE3ABD}" type="presParOf" srcId="{D3AC4B7D-9DA3-4BB7-8715-01A8AFE9E7A7}" destId="{1A2B2CF3-474D-461F-A942-8D09B9B05235}" srcOrd="5" destOrd="0" presId="urn:microsoft.com/office/officeart/2005/8/layout/cycle2"/>
    <dgm:cxn modelId="{66D2EE27-FE50-4B74-9B01-D9F6A585C2A1}" type="presParOf" srcId="{1A2B2CF3-474D-461F-A942-8D09B9B05235}" destId="{1DD8B985-FF2F-4C55-91CA-C27C5BBA54CD}" srcOrd="0" destOrd="0" presId="urn:microsoft.com/office/officeart/2005/8/layout/cycle2"/>
    <dgm:cxn modelId="{7FF693C8-AC34-46A1-BE2E-35032EB38735}" type="presParOf" srcId="{D3AC4B7D-9DA3-4BB7-8715-01A8AFE9E7A7}" destId="{22209027-5024-43E5-A1F4-D112D5166400}" srcOrd="6" destOrd="0" presId="urn:microsoft.com/office/officeart/2005/8/layout/cycle2"/>
    <dgm:cxn modelId="{90B046CB-E45A-463E-9841-A5D1426EC7CD}" type="presParOf" srcId="{D3AC4B7D-9DA3-4BB7-8715-01A8AFE9E7A7}" destId="{F622EAD1-C67C-471E-8899-1336FBC597B9}" srcOrd="7" destOrd="0" presId="urn:microsoft.com/office/officeart/2005/8/layout/cycle2"/>
    <dgm:cxn modelId="{5FEFB790-A741-4E45-A231-ECCEC7BAE95C}" type="presParOf" srcId="{F622EAD1-C67C-471E-8899-1336FBC597B9}" destId="{76CB4F21-2112-489F-9D22-22DCA1EFBD82}" srcOrd="0" destOrd="0" presId="urn:microsoft.com/office/officeart/2005/8/layout/cycle2"/>
    <dgm:cxn modelId="{925515A6-F3FA-4811-9E82-AC2F3D06A1CC}" type="presParOf" srcId="{D3AC4B7D-9DA3-4BB7-8715-01A8AFE9E7A7}" destId="{6B1961AA-EC50-428A-AEBD-6C90F6C142FA}" srcOrd="8" destOrd="0" presId="urn:microsoft.com/office/officeart/2005/8/layout/cycle2"/>
    <dgm:cxn modelId="{EC685843-8F45-453B-AD87-CECD548D7C4D}" type="presParOf" srcId="{D3AC4B7D-9DA3-4BB7-8715-01A8AFE9E7A7}" destId="{F59B509F-C21E-41CE-9D7E-41B660F6D7AA}" srcOrd="9" destOrd="0" presId="urn:microsoft.com/office/officeart/2005/8/layout/cycle2"/>
    <dgm:cxn modelId="{567E989C-B918-4672-A5F4-CAB411C7E66E}" type="presParOf" srcId="{F59B509F-C21E-41CE-9D7E-41B660F6D7AA}" destId="{3F3C0C2E-9F5D-416F-B392-4502FC56052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B1005-5610-4B25-83A2-671BE5D44514}">
      <dsp:nvSpPr>
        <dsp:cNvPr id="0" name=""/>
        <dsp:cNvSpPr/>
      </dsp:nvSpPr>
      <dsp:spPr>
        <a:xfrm>
          <a:off x="2669337" y="2127"/>
          <a:ext cx="2114363" cy="21143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Активные методы обучения</a:t>
          </a:r>
          <a:endParaRPr lang="ru-RU" sz="1700" kern="1200" dirty="0"/>
        </a:p>
      </dsp:txBody>
      <dsp:txXfrm>
        <a:off x="2978978" y="311768"/>
        <a:ext cx="1495081" cy="1495081"/>
      </dsp:txXfrm>
    </dsp:sp>
    <dsp:sp modelId="{96CD2A7E-5718-4CC8-865C-7ADC1F3D37B0}">
      <dsp:nvSpPr>
        <dsp:cNvPr id="0" name=""/>
        <dsp:cNvSpPr/>
      </dsp:nvSpPr>
      <dsp:spPr>
        <a:xfrm rot="2420083">
          <a:off x="4612008" y="1625497"/>
          <a:ext cx="403049" cy="7135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626380" y="1729085"/>
        <a:ext cx="282134" cy="428159"/>
      </dsp:txXfrm>
    </dsp:sp>
    <dsp:sp modelId="{09DD2F95-303C-4AE7-B63F-B8496509F8B4}">
      <dsp:nvSpPr>
        <dsp:cNvPr id="0" name=""/>
        <dsp:cNvSpPr/>
      </dsp:nvSpPr>
      <dsp:spPr>
        <a:xfrm>
          <a:off x="4860755" y="1862869"/>
          <a:ext cx="2114363" cy="211436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Технологии развивающего обучения</a:t>
          </a:r>
          <a:endParaRPr lang="ru-RU" sz="1700" kern="1200" dirty="0"/>
        </a:p>
      </dsp:txBody>
      <dsp:txXfrm>
        <a:off x="5170396" y="2172510"/>
        <a:ext cx="1495081" cy="1495081"/>
      </dsp:txXfrm>
    </dsp:sp>
    <dsp:sp modelId="{503EC497-C9CF-4A70-B7EF-61074C4920A3}">
      <dsp:nvSpPr>
        <dsp:cNvPr id="0" name=""/>
        <dsp:cNvSpPr/>
      </dsp:nvSpPr>
      <dsp:spPr>
        <a:xfrm rot="6076424">
          <a:off x="5361533" y="4062341"/>
          <a:ext cx="515141" cy="7135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5453910" y="4129280"/>
        <a:ext cx="360599" cy="428159"/>
      </dsp:txXfrm>
    </dsp:sp>
    <dsp:sp modelId="{B56E2626-35CC-436E-9B9D-AE3B26A1091B}">
      <dsp:nvSpPr>
        <dsp:cNvPr id="0" name=""/>
        <dsp:cNvSpPr/>
      </dsp:nvSpPr>
      <dsp:spPr>
        <a:xfrm>
          <a:off x="4257388" y="4889645"/>
          <a:ext cx="2114363" cy="211436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Коллективный способ обучения</a:t>
          </a:r>
          <a:endParaRPr lang="ru-RU" sz="1700" kern="1200" dirty="0"/>
        </a:p>
      </dsp:txBody>
      <dsp:txXfrm>
        <a:off x="4567029" y="5199286"/>
        <a:ext cx="1495081" cy="1495081"/>
      </dsp:txXfrm>
    </dsp:sp>
    <dsp:sp modelId="{1A2B2CF3-474D-461F-A942-8D09B9B05235}">
      <dsp:nvSpPr>
        <dsp:cNvPr id="0" name=""/>
        <dsp:cNvSpPr/>
      </dsp:nvSpPr>
      <dsp:spPr>
        <a:xfrm rot="10800000">
          <a:off x="3461084" y="5590028"/>
          <a:ext cx="562721" cy="7135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3629900" y="5732747"/>
        <a:ext cx="393905" cy="428159"/>
      </dsp:txXfrm>
    </dsp:sp>
    <dsp:sp modelId="{22209027-5024-43E5-A1F4-D112D5166400}">
      <dsp:nvSpPr>
        <dsp:cNvPr id="0" name=""/>
        <dsp:cNvSpPr/>
      </dsp:nvSpPr>
      <dsp:spPr>
        <a:xfrm>
          <a:off x="1081287" y="4889645"/>
          <a:ext cx="2114363" cy="211436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Технология развития критического мышления</a:t>
          </a:r>
          <a:endParaRPr lang="ru-RU" sz="1700" kern="1200" dirty="0"/>
        </a:p>
      </dsp:txBody>
      <dsp:txXfrm>
        <a:off x="1390928" y="5199286"/>
        <a:ext cx="1495081" cy="1495081"/>
      </dsp:txXfrm>
    </dsp:sp>
    <dsp:sp modelId="{F622EAD1-C67C-471E-8899-1336FBC597B9}">
      <dsp:nvSpPr>
        <dsp:cNvPr id="0" name=""/>
        <dsp:cNvSpPr/>
      </dsp:nvSpPr>
      <dsp:spPr>
        <a:xfrm rot="15461791">
          <a:off x="1632339" y="4195823"/>
          <a:ext cx="404108" cy="7135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1705872" y="4397766"/>
        <a:ext cx="282876" cy="428159"/>
      </dsp:txXfrm>
    </dsp:sp>
    <dsp:sp modelId="{6B1961AA-EC50-428A-AEBD-6C90F6C142FA}">
      <dsp:nvSpPr>
        <dsp:cNvPr id="0" name=""/>
        <dsp:cNvSpPr/>
      </dsp:nvSpPr>
      <dsp:spPr>
        <a:xfrm>
          <a:off x="468263" y="2078886"/>
          <a:ext cx="2114363" cy="211436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Технологии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интерактивное обучение</a:t>
          </a:r>
          <a:endParaRPr lang="ru-RU" sz="1700" kern="1200" dirty="0"/>
        </a:p>
      </dsp:txBody>
      <dsp:txXfrm>
        <a:off x="777904" y="2388527"/>
        <a:ext cx="1495081" cy="1495081"/>
      </dsp:txXfrm>
    </dsp:sp>
    <dsp:sp modelId="{F59B509F-C21E-41CE-9D7E-41B660F6D7AA}">
      <dsp:nvSpPr>
        <dsp:cNvPr id="0" name=""/>
        <dsp:cNvSpPr/>
      </dsp:nvSpPr>
      <dsp:spPr>
        <a:xfrm rot="18999874">
          <a:off x="2374407" y="1750275"/>
          <a:ext cx="483253" cy="7135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394171" y="1942740"/>
        <a:ext cx="338277" cy="4281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7095" y="3321887"/>
            <a:ext cx="6427074" cy="22921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4190" y="6059595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481916" y="428233"/>
            <a:ext cx="1701284" cy="912404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8063" y="428233"/>
            <a:ext cx="4977832" cy="912404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288" y="6871501"/>
            <a:ext cx="6427074" cy="2123828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7288" y="4532319"/>
            <a:ext cx="6427074" cy="2339181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78063" y="2495127"/>
            <a:ext cx="3339558" cy="705715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843642" y="2495127"/>
            <a:ext cx="3339558" cy="705715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063" y="2393640"/>
            <a:ext cx="3340871" cy="99755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8063" y="3391195"/>
            <a:ext cx="3340871" cy="616108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841017" y="2393640"/>
            <a:ext cx="3342183" cy="99755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841017" y="3391195"/>
            <a:ext cx="3342183" cy="616108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4" y="425755"/>
            <a:ext cx="2487603" cy="181193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56244" y="425757"/>
            <a:ext cx="4226956" cy="912652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8064" y="2237694"/>
            <a:ext cx="2487603" cy="7314583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2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4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063" y="2495127"/>
            <a:ext cx="6805137" cy="7057150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78063" y="9911199"/>
            <a:ext cx="1764295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83432" y="9911199"/>
            <a:ext cx="2394400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418905" y="9911199"/>
            <a:ext cx="1764295" cy="569324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package" Target="../embeddings/_________Microsoft_Word1.docx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emf"/><Relationship Id="rId5" Type="http://schemas.openxmlformats.org/officeDocument/2006/relationships/package" Target="../embeddings/_________Microsoft_Word2.docx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271" y="12302"/>
            <a:ext cx="6427074" cy="1548726"/>
          </a:xfrm>
        </p:spPr>
        <p:txBody>
          <a:bodyPr/>
          <a:lstStyle/>
          <a:p>
            <a:r>
              <a:rPr lang="ru-RU" sz="28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Aharoni" pitchFamily="2" charset="-79"/>
              </a:rPr>
              <a:t>БПОУ РА «Горно-Алтайский педагогический колледж»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2279" y="1438014"/>
            <a:ext cx="6408712" cy="9255386"/>
          </a:xfrm>
        </p:spPr>
        <p:txBody>
          <a:bodyPr>
            <a:normAutofit fontScale="92500"/>
          </a:bodyPr>
          <a:lstStyle/>
          <a:p>
            <a:pPr lvl="0"/>
            <a:endParaRPr lang="ru-RU" sz="8800" b="1" i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  <a:p>
            <a:pPr lvl="0"/>
            <a:r>
              <a:rPr lang="ru-RU" sz="88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ПОРТФОЛИО</a:t>
            </a:r>
            <a:r>
              <a:rPr lang="ru-RU" sz="8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</a:t>
            </a:r>
            <a:endParaRPr lang="ru-RU" sz="88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  <a:p>
            <a:pPr lvl="0"/>
            <a:r>
              <a:rPr lang="ru-RU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Профессиональной деятельности</a:t>
            </a:r>
          </a:p>
          <a:p>
            <a:pPr lvl="0"/>
            <a:r>
              <a:rPr lang="ru-RU" sz="54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  <a:ea typeface="Verdana" pitchFamily="34" charset="0"/>
                <a:cs typeface="Arial" pitchFamily="34" charset="0"/>
              </a:rPr>
              <a:t>Егоровой</a:t>
            </a:r>
          </a:p>
          <a:p>
            <a:pPr lvl="0"/>
            <a:r>
              <a:rPr lang="ru-RU" sz="54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  <a:ea typeface="Verdana" pitchFamily="34" charset="0"/>
                <a:cs typeface="Arial" pitchFamily="34" charset="0"/>
              </a:rPr>
              <a:t>Дины</a:t>
            </a:r>
          </a:p>
          <a:p>
            <a:pPr lvl="0"/>
            <a:r>
              <a:rPr lang="ru-RU" sz="5400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Black" pitchFamily="34" charset="0"/>
                <a:ea typeface="Verdana" pitchFamily="34" charset="0"/>
                <a:cs typeface="Arial" pitchFamily="34" charset="0"/>
              </a:rPr>
              <a:t>Александровны</a:t>
            </a:r>
          </a:p>
          <a:p>
            <a:pPr lvl="0"/>
            <a:r>
              <a:rPr lang="ru-RU" i="1" dirty="0">
                <a:solidFill>
                  <a:schemeClr val="accent2">
                    <a:lumMod val="40000"/>
                    <a:lumOff val="60000"/>
                  </a:schemeClr>
                </a:solidFill>
                <a:ea typeface="Verdana" pitchFamily="34" charset="0"/>
                <a:cs typeface="Arial" pitchFamily="34" charset="0"/>
              </a:rPr>
              <a:t>преподавателя русского языка и литературы </a:t>
            </a:r>
          </a:p>
          <a:p>
            <a:pPr lvl="0"/>
            <a:endParaRPr lang="ru-RU" i="1" dirty="0">
              <a:solidFill>
                <a:schemeClr val="accent2">
                  <a:lumMod val="40000"/>
                  <a:lumOff val="60000"/>
                </a:schemeClr>
              </a:solidFill>
              <a:ea typeface="Verdana" pitchFamily="34" charset="0"/>
              <a:cs typeface="Arial" pitchFamily="34" charset="0"/>
            </a:endParaRPr>
          </a:p>
          <a:p>
            <a:pPr lvl="0"/>
            <a:r>
              <a:rPr lang="ru-RU" i="1" dirty="0">
                <a:solidFill>
                  <a:schemeClr val="accent2">
                    <a:lumMod val="40000"/>
                    <a:lumOff val="60000"/>
                  </a:schemeClr>
                </a:solidFill>
                <a:ea typeface="Verdana" pitchFamily="34" charset="0"/>
                <a:cs typeface="Arial" pitchFamily="34" charset="0"/>
              </a:rPr>
              <a:t> Горно-Алтайск 2016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838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806758"/>
            <a:ext cx="7561263" cy="8368551"/>
          </a:xfrm>
        </p:spPr>
        <p:txBody>
          <a:bodyPr/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962324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1.3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Достижения</a:t>
            </a:r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 обучающихся</a:t>
            </a:r>
          </a:p>
          <a:p>
            <a:pPr algn="ctr"/>
            <a:endParaRPr lang="ru-RU" sz="3200" i="1" dirty="0" smtClean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42" name="Picture 2" descr="C:\Users\7 Kab\Desktop\Егорова\лит-ра\конкурс\format_A4_document_5348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605" y="1746300"/>
            <a:ext cx="3245102" cy="47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7 Kab\Desktop\Егорова\лит-ра\конкурс\format_A4_document_9935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11" y="5708731"/>
            <a:ext cx="3118294" cy="45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7 Kab\Desktop\Егорова\лит-ра\конкурс\format_A4_document_1506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606" y="6305435"/>
            <a:ext cx="2813121" cy="407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7 Kab\Desktop\Егорова\аттестация\фотки на атт\фотки\DSCN25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97" y="1564599"/>
            <a:ext cx="3035077" cy="414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3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806758"/>
            <a:ext cx="7561263" cy="8368551"/>
          </a:xfrm>
        </p:spPr>
        <p:txBody>
          <a:bodyPr/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890316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1.3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Достижения</a:t>
            </a:r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 обучающихся</a:t>
            </a:r>
          </a:p>
          <a:p>
            <a:pPr algn="ctr"/>
            <a:endParaRPr lang="ru-RU" sz="3200" i="1" dirty="0" smtClean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44" y="1890316"/>
            <a:ext cx="5465175" cy="792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5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806758"/>
            <a:ext cx="7561263" cy="8368551"/>
          </a:xfrm>
        </p:spPr>
        <p:txBody>
          <a:bodyPr/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2034332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1.3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Достижения</a:t>
            </a:r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 обучающихся</a:t>
            </a:r>
          </a:p>
          <a:p>
            <a:pPr algn="ctr"/>
            <a:endParaRPr lang="ru-RU" sz="3200" i="1" dirty="0" smtClean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4" name="Picture 2" descr="E:\аттестация\грамоты\Сертификат проекта infourok.ru № 6541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949" y="1806758"/>
            <a:ext cx="3893447" cy="28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7 Kab\Desktop\Егорова\аттестация\грамоты\format_A4_document_656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351" y="5819981"/>
            <a:ext cx="2771767" cy="392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7 Kab\Desktop\Егорова\аттестация\грамоты\format_A4_document_3424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679" y="4945420"/>
            <a:ext cx="3096344" cy="437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7 Kab\Desktop\Егорова\аттестация\грамоты\format_A4_document_9240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95" y="1806759"/>
            <a:ext cx="2699759" cy="381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57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806758"/>
            <a:ext cx="7561263" cy="8368551"/>
          </a:xfrm>
        </p:spPr>
        <p:txBody>
          <a:bodyPr/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962324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1.3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Достижения</a:t>
            </a:r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 обучающихся</a:t>
            </a:r>
          </a:p>
          <a:p>
            <a:pPr algn="ctr"/>
            <a:endParaRPr lang="ru-RU" sz="3200" i="1" dirty="0" smtClean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70" name="Picture 2" descr="C:\Users\7 Kab\Desktop\Егорова\аттестация\грамоты\format_A4_document_8796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11" y="1746062"/>
            <a:ext cx="3198659" cy="463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7 Kab\Desktop\Егорова\аттестация\грамоты\format_A4_document_9580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657" y="1746062"/>
            <a:ext cx="3303358" cy="478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7 Kab\Desktop\Егорова\аттестация\грамоты\format_A4_document_9679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61" y="5562724"/>
            <a:ext cx="3181792" cy="460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49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806758"/>
            <a:ext cx="7561263" cy="8368551"/>
          </a:xfrm>
        </p:spPr>
        <p:txBody>
          <a:bodyPr/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962324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1.3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Достижения</a:t>
            </a:r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 обучающихся</a:t>
            </a:r>
          </a:p>
          <a:p>
            <a:pPr algn="ctr"/>
            <a:endParaRPr lang="ru-RU" sz="3200" i="1" dirty="0" smtClean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18" name="Picture 2" descr="C:\Users\7 Kab\Desktop\Егорова\лит-ра\конкурс\format_A4_document_1388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4" y="2118191"/>
            <a:ext cx="2496119" cy="361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7 Kab\Desktop\Егорова\лит-ра\конкурс\format_A4_document_1715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4" y="5629902"/>
            <a:ext cx="2666963" cy="386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7 Kab\Desktop\Егорова\лит-ра\конкурс\format_A4_document_1176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509" y="2101753"/>
            <a:ext cx="2443509" cy="353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7 Kab\Desktop\Егорова\лит-ра\конкурс\format_A4_document_8266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597" y="5641491"/>
            <a:ext cx="2659329" cy="385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7 Kab\Desktop\Егорова\лит-ра\конкурс\format_A4_document_2164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723" y="2101753"/>
            <a:ext cx="2342019" cy="339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7 Kab\Desktop\Егорова\лит-ра\конкурс\format_A4_document_7764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75" y="5494198"/>
            <a:ext cx="2402389" cy="347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ashki.ucoz.net/_nw/2/8405406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322" y="8554402"/>
            <a:ext cx="2088508" cy="213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49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59260"/>
            <a:ext cx="7561263" cy="8368551"/>
          </a:xfrm>
        </p:spPr>
        <p:txBody>
          <a:bodyPr/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314252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1.4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Научная деятельность обучающихся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266" name="Picture 2" descr="C:\Users\7 Kab\Desktop\Егорова\аттестация\грамоты\Булавкина Д.А\img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04" y="1880507"/>
            <a:ext cx="5903589" cy="84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75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59260"/>
            <a:ext cx="7561263" cy="8368551"/>
          </a:xfrm>
        </p:spPr>
        <p:txBody>
          <a:bodyPr/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458268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2.1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Повышение квалификации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290" name="Picture 2" descr="C:\Users\7 Kab\Desktop\Егорова\аттестация\грамоты\Булавкина Д.А\img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77" y="5562724"/>
            <a:ext cx="6294606" cy="458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chool67.kg/images/ms/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14" y="2175501"/>
            <a:ext cx="3560694" cy="272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7 Kab\Desktop\Егорова\аттестация\фотки на атт\фотки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66" y="2610396"/>
            <a:ext cx="3267713" cy="243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77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59260"/>
            <a:ext cx="7561263" cy="8368551"/>
          </a:xfrm>
        </p:spPr>
        <p:txBody>
          <a:bodyPr/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314252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2.1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Повышение квалификации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Picture 3" descr="C:\Users\7 Kab\Desktop\Егорова\аттестация\грамоты\Булавкина Д.А\img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62" y="6231686"/>
            <a:ext cx="5904655" cy="425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7 Kab\Desktop\Егорова\аттестация\Егорова\img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62" y="1828595"/>
            <a:ext cx="5880496" cy="425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59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59260"/>
            <a:ext cx="7561263" cy="8368551"/>
          </a:xfrm>
        </p:spPr>
        <p:txBody>
          <a:bodyPr/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314252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2.1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Повышение квалификации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19" y="5058668"/>
            <a:ext cx="6279920" cy="4544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 descr="http://sultanova.moy.su/a1/kur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06" y="1908171"/>
            <a:ext cx="2621274" cy="267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аттестация\фотки на атт\фотоо\DSC_55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36" y="1908172"/>
            <a:ext cx="3775764" cy="258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00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59260"/>
            <a:ext cx="7561263" cy="8368551"/>
          </a:xfrm>
        </p:spPr>
        <p:txBody>
          <a:bodyPr/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314252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2.2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Педагогический совет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6" name="Picture 2" descr="C:\Users\пк\Desktop\Егорова Д.А\img1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945" y="1883769"/>
            <a:ext cx="5424022" cy="785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5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2239" y="1"/>
            <a:ext cx="7056784" cy="1880506"/>
          </a:xfrm>
        </p:spPr>
        <p:txBody>
          <a:bodyPr>
            <a:normAutofit/>
          </a:bodyPr>
          <a:lstStyle/>
          <a:p>
            <a:r>
              <a:rPr lang="ru-RU" sz="24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Verdana" pitchFamily="34" charset="0"/>
                <a:ea typeface="Verdana" pitchFamily="34" charset="0"/>
                <a:cs typeface="Aharoni" pitchFamily="2" charset="-79"/>
              </a:rPr>
              <a:t>БПОУ РА «Горно-Алтайский педагогический колледж» </a:t>
            </a:r>
            <a:endParaRPr lang="ru-RU" sz="2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4190" y="1806757"/>
            <a:ext cx="5292884" cy="8628610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r>
              <a:rPr lang="ru-RU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nstantia" pitchFamily="18" charset="0"/>
              </a:rPr>
              <a:t>Информационно-аналитическая </a:t>
            </a:r>
            <a:r>
              <a:rPr lang="ru-RU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nstantia" pitchFamily="18" charset="0"/>
              </a:rPr>
              <a:t>справка результатов профессиональной деятельности в </a:t>
            </a:r>
            <a:r>
              <a:rPr lang="ru-RU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Constantia" pitchFamily="18" charset="0"/>
              </a:rPr>
              <a:t>межаттестационный</a:t>
            </a:r>
            <a:r>
              <a:rPr lang="ru-RU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nstantia" pitchFamily="18" charset="0"/>
              </a:rPr>
              <a:t> </a:t>
            </a:r>
            <a:r>
              <a:rPr lang="ru-RU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nstantia" pitchFamily="18" charset="0"/>
              </a:rPr>
              <a:t>период</a:t>
            </a:r>
          </a:p>
          <a:p>
            <a:endParaRPr lang="ru-RU" dirty="0" smtClean="0"/>
          </a:p>
          <a:p>
            <a:r>
              <a:rPr lang="ru-RU" sz="66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Mongolian Baiti" pitchFamily="66" charset="0"/>
              </a:rPr>
              <a:t>Егорова Д.А</a:t>
            </a:r>
          </a:p>
          <a:p>
            <a:endParaRPr lang="ru-RU" sz="6600" b="1" i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cs typeface="Mongolian Baiti" pitchFamily="66" charset="0"/>
            </a:endParaRPr>
          </a:p>
          <a:p>
            <a:pPr lvl="0"/>
            <a:endParaRPr lang="ru-RU" sz="6600" b="1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Verdana" pitchFamily="34" charset="0"/>
              <a:cs typeface="Mongolian Baiti" pitchFamily="66" charset="0"/>
            </a:endParaRPr>
          </a:p>
          <a:p>
            <a:pPr lvl="0"/>
            <a:r>
              <a:rPr lang="ru-RU" sz="3500" i="1" dirty="0" smtClean="0">
                <a:solidFill>
                  <a:prstClr val="white"/>
                </a:solidFill>
                <a:ea typeface="Verdana" pitchFamily="34" charset="0"/>
                <a:cs typeface="Arial" pitchFamily="34" charset="0"/>
              </a:rPr>
              <a:t> </a:t>
            </a:r>
            <a:r>
              <a:rPr lang="ru-RU" sz="3500" i="1" dirty="0">
                <a:solidFill>
                  <a:schemeClr val="accent2">
                    <a:lumMod val="20000"/>
                    <a:lumOff val="80000"/>
                  </a:schemeClr>
                </a:solidFill>
                <a:ea typeface="Verdana" pitchFamily="34" charset="0"/>
                <a:cs typeface="Arial" pitchFamily="34" charset="0"/>
              </a:rPr>
              <a:t>Горно-Алтайск 2016</a:t>
            </a:r>
          </a:p>
          <a:p>
            <a:endParaRPr lang="ru-RU" sz="6600" b="1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59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59260"/>
            <a:ext cx="7561263" cy="8368551"/>
          </a:xfrm>
        </p:spPr>
        <p:txBody>
          <a:bodyPr/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880506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2.3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Участие в педагогических чтениях, конкурсах, конференциях 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7410" name="Picture 2" descr="C:\Users\7 Kab\Desktop\Егорова\аттестация\грамоты\Булавкина Д.А\img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43" y="4986660"/>
            <a:ext cx="3816424" cy="536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549" y="1985888"/>
            <a:ext cx="3250045" cy="4697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E:\аттестация\фотки на атт\фотоо\DSCN26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7" r="11038"/>
          <a:stretch/>
        </p:blipFill>
        <p:spPr bwMode="auto">
          <a:xfrm>
            <a:off x="4357555" y="6498829"/>
            <a:ext cx="304389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rcro.tomsk.ru/wp-content/uploads/2016/02/get-take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340" y="2031910"/>
            <a:ext cx="2676230" cy="276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24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59260"/>
            <a:ext cx="7561263" cy="8368551"/>
          </a:xfrm>
        </p:spPr>
        <p:txBody>
          <a:bodyPr/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880506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2.3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Участие в педагогических чтениях, конкурсах, конференциях 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9458" name="Picture 2" descr="C:\Users\7 Kab\Desktop\Егорова\аттестация\грамоты\Булавкина Д.А\img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21" y="1894912"/>
            <a:ext cx="3079145" cy="442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7 Kab\Desktop\Егорова\лит-ра\конкурс\format_A4_document_1506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03" y="2011184"/>
            <a:ext cx="3042234" cy="440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15" y="6526681"/>
            <a:ext cx="2737810" cy="396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E:\аттестация\грамоты\Свидетельство проекта infourok.ru № KД-6541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988" y="6526681"/>
            <a:ext cx="2718762" cy="381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34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59260"/>
            <a:ext cx="7561263" cy="8702359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458268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3.1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Образовательные технологии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437292145"/>
              </p:ext>
            </p:extLst>
          </p:nvPr>
        </p:nvGraphicFramePr>
        <p:xfrm>
          <a:off x="-1" y="2691743"/>
          <a:ext cx="7453039" cy="7006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640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59260"/>
            <a:ext cx="7561263" cy="8702359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207749"/>
            <a:ext cx="7453039" cy="1386260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3.1</a:t>
            </a:r>
          </a:p>
          <a:p>
            <a:pPr algn="r"/>
            <a:endParaRPr lang="ru-RU" sz="3200" i="1" dirty="0" smtClean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2530" name="Picture 2" descr="C:\Users\7 Kab\Desktop\Егорова\аттестация\Егорова\img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5" y="1386260"/>
            <a:ext cx="5668564" cy="824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45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59260"/>
            <a:ext cx="7561263" cy="8702359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458268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3.1</a:t>
            </a:r>
          </a:p>
          <a:p>
            <a:pPr algn="r"/>
            <a:endParaRPr lang="ru-RU" sz="3200" i="1" dirty="0" smtClean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3554" name="Picture 2" descr="C:\Users\7 Kab\Desktop\Егорова\аттестация\Егорова\img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5" y="1359489"/>
            <a:ext cx="5812121" cy="808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26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59260"/>
            <a:ext cx="7561263" cy="8702359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449370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3.1</a:t>
            </a:r>
          </a:p>
          <a:p>
            <a:pPr algn="r"/>
            <a:endParaRPr lang="ru-RU" sz="3200" i="1" dirty="0" smtClean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70" name="Picture 2" descr="G:\аттестация\фотки на атт\фотоо\DSCN2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99" y="1404030"/>
            <a:ext cx="3962149" cy="304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аттестация\фотки на атт\фотоо\DSCN26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072" y="4205894"/>
            <a:ext cx="4068664" cy="312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аттестация\фотки на атт\фотоо\DSCN26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7" r="14553"/>
          <a:stretch/>
        </p:blipFill>
        <p:spPr bwMode="auto">
          <a:xfrm>
            <a:off x="5076775" y="1449370"/>
            <a:ext cx="2198350" cy="275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аттестация\фотки на атт\фотоо\DSCN26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99" y="4427141"/>
            <a:ext cx="3165772" cy="243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G:\аттестация\фотки на атт\фотоо\DSCN26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16" y="7074892"/>
            <a:ext cx="3178355" cy="244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G:\аттестация\фотки на атт\фотоо\DSCN26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309" y="7325253"/>
            <a:ext cx="3969822" cy="304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25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59260"/>
            <a:ext cx="7561263" cy="8702359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386260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4.1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Профессиональное мастерство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70" name="Picture 2" descr="C:\Users\пк\Desktop\Егорова Д.А\img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75" y="1995106"/>
            <a:ext cx="5566512" cy="803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48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59260"/>
            <a:ext cx="7561263" cy="8702359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386260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4.2</a:t>
            </a:r>
          </a:p>
          <a:p>
            <a:pPr algn="r"/>
            <a:endParaRPr lang="ru-RU" sz="3200" i="1" dirty="0" smtClean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4578" name="Picture 2" descr="C:\Users\7 Kab\Desktop\Егорова\аттестация\грамоты\Булавкина Д.А\img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19" y="1530276"/>
            <a:ext cx="5809881" cy="833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91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59260"/>
            <a:ext cx="7561263" cy="8702359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880506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4.3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Общественное признание профессиональной деятельности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2" name="Picture 2" descr="C:\Users\7 Kab\Desktop\Егорова\аттестация\грамоты\Булавкина Д.А\img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5" y="1962324"/>
            <a:ext cx="5671188" cy="810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23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59260"/>
            <a:ext cx="7561263" cy="8702359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880506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4.3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Общественное признание профессиональной деятельности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351" y="1880769"/>
            <a:ext cx="5328592" cy="779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5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4247" y="258034"/>
            <a:ext cx="6669922" cy="1032483"/>
          </a:xfrm>
        </p:spPr>
        <p:txBody>
          <a:bodyPr>
            <a:noAutofit/>
          </a:bodyPr>
          <a:lstStyle/>
          <a:p>
            <a:r>
              <a:rPr lang="ru-RU" sz="4800" b="1" i="1" dirty="0">
                <a:solidFill>
                  <a:schemeClr val="accent2">
                    <a:lumMod val="20000"/>
                    <a:lumOff val="80000"/>
                  </a:schemeClr>
                </a:solidFill>
                <a:cs typeface="Aharoni" pitchFamily="2" charset="-79"/>
              </a:rPr>
              <a:t>ОБЩИЕ </a:t>
            </a:r>
            <a:r>
              <a:rPr lang="ru-RU" sz="48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cs typeface="Aharoni" pitchFamily="2" charset="-79"/>
              </a:rPr>
              <a:t>СВЕДЕНИЯ</a:t>
            </a:r>
            <a:r>
              <a:rPr lang="ru-RU" sz="3200" b="1" i="1" dirty="0">
                <a:solidFill>
                  <a:schemeClr val="accent2">
                    <a:lumMod val="50000"/>
                  </a:schemeClr>
                </a:solidFill>
                <a:cs typeface="Aharoni" pitchFamily="2" charset="-79"/>
              </a:rPr>
              <a:t/>
            </a:r>
            <a:br>
              <a:rPr lang="ru-RU" sz="3200" b="1" i="1" dirty="0">
                <a:solidFill>
                  <a:schemeClr val="accent2">
                    <a:lumMod val="50000"/>
                  </a:schemeClr>
                </a:solidFill>
                <a:cs typeface="Aharoni" pitchFamily="2" charset="-79"/>
              </a:rPr>
            </a:br>
            <a:endParaRPr lang="ru-RU" sz="3200" b="1" i="1" dirty="0">
              <a:solidFill>
                <a:schemeClr val="accent2">
                  <a:lumMod val="50000"/>
                </a:schemeClr>
              </a:solidFill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247" y="1069270"/>
            <a:ext cx="6984776" cy="962413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3000" dirty="0">
                <a:solidFill>
                  <a:schemeClr val="bg1"/>
                </a:solidFill>
              </a:rPr>
              <a:t>Место работы: </a:t>
            </a:r>
            <a:r>
              <a:rPr lang="ru-RU" sz="3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БПОУ РА «Горно-Алтайский педагогический колледж»</a:t>
            </a:r>
          </a:p>
          <a:p>
            <a:pPr algn="l"/>
            <a:r>
              <a:rPr lang="ru-RU" sz="3000" dirty="0">
                <a:solidFill>
                  <a:schemeClr val="bg1"/>
                </a:solidFill>
              </a:rPr>
              <a:t>Должность: </a:t>
            </a:r>
            <a:r>
              <a:rPr lang="ru-RU" sz="3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преподаватель </a:t>
            </a:r>
            <a:r>
              <a:rPr lang="ru-RU" sz="3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русского языка </a:t>
            </a:r>
            <a:r>
              <a:rPr lang="ru-RU" sz="3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и литературы</a:t>
            </a:r>
          </a:p>
          <a:p>
            <a:pPr algn="l"/>
            <a:r>
              <a:rPr lang="ru-RU" sz="3000" dirty="0">
                <a:solidFill>
                  <a:schemeClr val="bg1"/>
                </a:solidFill>
              </a:rPr>
              <a:t>Образование: </a:t>
            </a:r>
            <a:r>
              <a:rPr lang="ru-RU" sz="3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высшее , Горно-Алтайский государственный университет, </a:t>
            </a:r>
            <a:endParaRPr lang="ru-RU" sz="3000" b="1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l"/>
            <a:r>
              <a:rPr lang="ru-RU" sz="3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специальность Филология, квалификация Филолог. </a:t>
            </a:r>
            <a:r>
              <a:rPr lang="ru-RU" sz="3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Преподаватель, </a:t>
            </a:r>
            <a:r>
              <a:rPr lang="ru-RU" sz="3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2011 год</a:t>
            </a:r>
            <a:r>
              <a:rPr lang="ru-RU" sz="3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  <a:p>
            <a:pPr algn="l"/>
            <a:r>
              <a:rPr lang="ru-RU" sz="3000" dirty="0" smtClean="0">
                <a:solidFill>
                  <a:schemeClr val="bg1"/>
                </a:solidFill>
              </a:rPr>
              <a:t>Стаж  </a:t>
            </a:r>
            <a:r>
              <a:rPr lang="ru-RU" sz="3000" dirty="0">
                <a:solidFill>
                  <a:schemeClr val="bg1"/>
                </a:solidFill>
              </a:rPr>
              <a:t>педагогической работы: </a:t>
            </a:r>
            <a:r>
              <a:rPr lang="ru-RU" sz="3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3 года</a:t>
            </a:r>
            <a:endParaRPr lang="ru-RU" sz="3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l"/>
            <a:r>
              <a:rPr lang="ru-RU" sz="3000" dirty="0">
                <a:solidFill>
                  <a:schemeClr val="bg1"/>
                </a:solidFill>
              </a:rPr>
              <a:t>Стаж  работы  в колледже:  </a:t>
            </a:r>
            <a:r>
              <a:rPr lang="ru-RU" sz="3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3 года</a:t>
            </a:r>
          </a:p>
          <a:p>
            <a:pPr algn="l"/>
            <a:r>
              <a:rPr lang="ru-RU" sz="3000" dirty="0" smtClean="0">
                <a:solidFill>
                  <a:schemeClr val="bg1"/>
                </a:solidFill>
              </a:rPr>
              <a:t>Общий </a:t>
            </a:r>
            <a:r>
              <a:rPr lang="ru-RU" sz="3000" dirty="0">
                <a:solidFill>
                  <a:schemeClr val="bg1"/>
                </a:solidFill>
              </a:rPr>
              <a:t>трудовой </a:t>
            </a:r>
            <a:r>
              <a:rPr lang="ru-RU" sz="3000" dirty="0" smtClean="0">
                <a:solidFill>
                  <a:schemeClr val="bg1"/>
                </a:solidFill>
              </a:rPr>
              <a:t>стаж: </a:t>
            </a:r>
            <a:r>
              <a:rPr lang="ru-RU" sz="3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3 года</a:t>
            </a:r>
            <a:endParaRPr lang="ru-RU" sz="3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l"/>
            <a:r>
              <a:rPr lang="ru-RU" sz="3000" dirty="0" smtClean="0">
                <a:solidFill>
                  <a:schemeClr val="bg1"/>
                </a:solidFill>
              </a:rPr>
              <a:t>Адрес </a:t>
            </a:r>
            <a:r>
              <a:rPr lang="ru-RU" sz="3000" dirty="0">
                <a:solidFill>
                  <a:schemeClr val="bg1"/>
                </a:solidFill>
              </a:rPr>
              <a:t>образовательной  организации: </a:t>
            </a:r>
          </a:p>
          <a:p>
            <a:pPr algn="l"/>
            <a:r>
              <a:rPr lang="ru-RU" sz="3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649000, Республика Алтай,  </a:t>
            </a:r>
            <a:r>
              <a:rPr lang="ru-RU" sz="30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г.Горно-Алтайск</a:t>
            </a:r>
            <a:r>
              <a:rPr lang="ru-RU" sz="3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ул. </a:t>
            </a:r>
            <a:r>
              <a:rPr lang="ru-RU" sz="30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Чорос-Гуркина</a:t>
            </a:r>
            <a:r>
              <a:rPr lang="ru-RU" sz="3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42 </a:t>
            </a:r>
          </a:p>
          <a:p>
            <a:pPr algn="l"/>
            <a:r>
              <a:rPr lang="ru-RU" sz="3000" dirty="0">
                <a:solidFill>
                  <a:schemeClr val="bg1"/>
                </a:solidFill>
              </a:rPr>
              <a:t>Контактные телефоны:  </a:t>
            </a:r>
          </a:p>
          <a:p>
            <a:pPr algn="l"/>
            <a:r>
              <a:rPr lang="ru-RU" sz="3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(38822) 2-22-21,  </a:t>
            </a:r>
            <a:r>
              <a:rPr lang="ru-RU" sz="3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89136907054</a:t>
            </a:r>
            <a:endParaRPr lang="ru-RU" sz="30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l"/>
            <a:r>
              <a:rPr lang="ru-RU" sz="3000" dirty="0">
                <a:solidFill>
                  <a:schemeClr val="bg1"/>
                </a:solidFill>
              </a:rPr>
              <a:t>Электронная почта: </a:t>
            </a:r>
            <a:r>
              <a:rPr lang="en-US" sz="30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dina_egorova</a:t>
            </a:r>
            <a:r>
              <a:rPr lang="ru-RU" sz="3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@.</a:t>
            </a:r>
            <a:r>
              <a:rPr lang="ru-RU" sz="3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mail.ru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275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59260"/>
            <a:ext cx="7561263" cy="8702359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880506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4.3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Общественное признание профессиональной деятельности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70" name="Picture 2" descr="C:\Users\7 Kab\Desktop\Егорова\аттестация\грамоты\Булавкина Д.А\img1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27" y="2034332"/>
            <a:ext cx="5367919" cy="7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78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59260"/>
            <a:ext cx="7561263" cy="8702359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880506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4.3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Общественное признание профессиональной деятельности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27" y="2040844"/>
            <a:ext cx="5624357" cy="787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20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05797"/>
            <a:ext cx="7561263" cy="8702359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458268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</a:t>
            </a:r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4.4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Публикации</a:t>
            </a:r>
            <a:endParaRPr lang="ru-RU" sz="3200" b="1" i="1" dirty="0" smtClean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4" name="Picture 2" descr="C:\Users\пк\Desktop\Егорова Д.А\img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27" y="2164688"/>
            <a:ext cx="2784530" cy="404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к\Desktop\Егорова Д.А\img1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47" y="2110224"/>
            <a:ext cx="2877418" cy="41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пк\Desktop\Егорова Д.А\img1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439" y="6141437"/>
            <a:ext cx="2885332" cy="416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trud5.ucoz.com/Other/publikaci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287" y="7706662"/>
            <a:ext cx="3105977" cy="169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96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59260"/>
            <a:ext cx="7561263" cy="8702359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386260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</a:t>
            </a:r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4.4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Публикации</a:t>
            </a:r>
            <a:endParaRPr lang="ru-RU" sz="3200" b="1" i="1" dirty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2" name="Picture 2" descr="E:\аттестация\грамоты\svidetelst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28" y="1962324"/>
            <a:ext cx="5645661" cy="818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44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59260"/>
            <a:ext cx="7561263" cy="8702359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880506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5.1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Материалы для организации самостоятельной работы студентов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2" name="Picture 2" descr="G:\Новая папка (5)\img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19" y="6312606"/>
            <a:ext cx="2889401" cy="412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Новая папка (5)\img2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56" y="2101296"/>
            <a:ext cx="2740116" cy="412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Новая папка (5)\img2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105" y="2156018"/>
            <a:ext cx="2745414" cy="413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:\Новая папка (5)\img2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105" y="6443003"/>
            <a:ext cx="2745414" cy="413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44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659260"/>
            <a:ext cx="7561263" cy="8702359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530276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5.2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Создание фонда оценочных средств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18" name="Picture 2" descr="C:\Users\пк\Desktop\Егорова Д.А\img1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351" y="2327471"/>
            <a:ext cx="5336640" cy="77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27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806758"/>
            <a:ext cx="7561263" cy="8368551"/>
          </a:xfrm>
        </p:spPr>
        <p:txBody>
          <a:bodyPr/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331781"/>
            <a:ext cx="7453039" cy="1917469"/>
          </a:xfrm>
        </p:spPr>
        <p:txBody>
          <a:bodyPr>
            <a:normAutofit fontScale="92500" lnSpcReduction="20000"/>
          </a:bodyPr>
          <a:lstStyle/>
          <a:p>
            <a:pPr algn="r"/>
            <a:endParaRPr lang="ru-RU" sz="3200" i="1" dirty="0" smtClean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  <a:p>
            <a:pPr algn="r"/>
            <a:endParaRPr lang="ru-RU" sz="3200" i="1" dirty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  <a:p>
            <a:pPr algn="r"/>
            <a:r>
              <a:rPr lang="ru-RU" sz="35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6.1</a:t>
            </a:r>
          </a:p>
          <a:p>
            <a:pPr algn="ctr"/>
            <a:r>
              <a:rPr lang="ru-RU" sz="35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Внеурочная деятельность</a:t>
            </a:r>
          </a:p>
          <a:p>
            <a:pPr algn="ctr"/>
            <a:endParaRPr lang="ru-RU" sz="3200" b="1" i="1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  <a:p>
            <a:pPr algn="ctr"/>
            <a:endParaRPr lang="ru-RU" sz="3200" i="1" dirty="0" smtClean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4337" name="Picture 1" descr="C:\Users\7 Kab\Desktop\Егорова\аттестация\Егорова\img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3" y="4818540"/>
            <a:ext cx="3534696" cy="503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7 Kab\Desktop\Егорова\аттестация\Егорова\img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778" y="1733009"/>
            <a:ext cx="3523799" cy="50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7 Kab\Desktop\Егорова\аттестация\фотки на атт\фотки\DSCN25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1" r="16626"/>
          <a:stretch/>
        </p:blipFill>
        <p:spPr bwMode="auto">
          <a:xfrm>
            <a:off x="1319935" y="1733010"/>
            <a:ext cx="2093354" cy="324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7 Kab\Desktop\Егорова\аттестация\фотки на атт\фотки\DSCN258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b="6998"/>
          <a:stretch/>
        </p:blipFill>
        <p:spPr bwMode="auto">
          <a:xfrm>
            <a:off x="3413289" y="7116671"/>
            <a:ext cx="4116670" cy="324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7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806758"/>
            <a:ext cx="7561263" cy="8368551"/>
          </a:xfrm>
        </p:spPr>
        <p:txBody>
          <a:bodyPr/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890316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6.1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Внеурочная деятельность</a:t>
            </a:r>
            <a:endParaRPr lang="ru-RU" sz="3200" b="1" i="1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  <a:p>
            <a:pPr algn="ctr"/>
            <a:endParaRPr lang="ru-RU" sz="3200" i="1" dirty="0" smtClean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82" name="Picture 2" descr="C:\Users\7 Kab\Desktop\Егорова\аттестация\Егорова\img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44" y="5631234"/>
            <a:ext cx="3312368" cy="474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7 Kab\Desktop\Егорова\аттестация\Егорова\img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223" y="1768768"/>
            <a:ext cx="3371650" cy="490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7 Kab\Desktop\Егорова\аттестация\фотки на атт\фотки\DSCN25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52" y="1768768"/>
            <a:ext cx="2828471" cy="386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7 Kab\Desktop\Егорова\аттестация\фотки на атт\фотки\DSCN25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020" y="6821677"/>
            <a:ext cx="2704057" cy="369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57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806758"/>
            <a:ext cx="7561263" cy="8368551"/>
          </a:xfrm>
        </p:spPr>
        <p:txBody>
          <a:bodyPr/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2034332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6.2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Внеурочная деятельность</a:t>
            </a:r>
            <a:endParaRPr lang="ru-RU" sz="3200" b="1" i="1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  <a:p>
            <a:pPr algn="ctr"/>
            <a:endParaRPr lang="ru-RU" sz="3200" i="1" dirty="0" smtClean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2" name="Picture 2" descr="C:\Users\7 Kab\Desktop\Егорова\аттестация\грамоты\Дина А\img2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5" y="1774180"/>
            <a:ext cx="3495160" cy="50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7 Kab\Desktop\Егорова\аттестация\грамоты\Дина А\img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703" y="1774180"/>
            <a:ext cx="2808312" cy="408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7 Kab\Desktop\Егорова\аттестация\грамоты\Дина А\img2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88" y="6541484"/>
            <a:ext cx="2725414" cy="396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7 Kab\Desktop\Егорова\аттестация\грамоты\Дина А\img2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672" y="6298803"/>
            <a:ext cx="2811263" cy="409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48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806758"/>
            <a:ext cx="7561263" cy="8368551"/>
          </a:xfrm>
        </p:spPr>
        <p:txBody>
          <a:bodyPr/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962324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6.2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Внеурочная деятельность</a:t>
            </a:r>
            <a:endParaRPr lang="ru-RU" sz="3200" b="1" i="1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  <a:p>
            <a:pPr algn="ctr"/>
            <a:endParaRPr lang="ru-RU" sz="3200" i="1" dirty="0" smtClean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6" name="Picture 2" descr="C:\Users\7 Kab\Desktop\Егорова\аттестация\грамоты\Булавкина Д.А\img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19" y="1785169"/>
            <a:ext cx="5630974" cy="809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82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648" y="1806758"/>
            <a:ext cx="6840760" cy="855486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24247" y="1"/>
            <a:ext cx="6700114" cy="1290516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ОБРАЗОВАНИЕ</a:t>
            </a:r>
            <a:endParaRPr lang="ru-RU" sz="4400" b="1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418" y="6439631"/>
            <a:ext cx="3947993" cy="340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пк\Desktop\аттестация\грамоты\Булавкина Д.А\img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86" y="1458268"/>
            <a:ext cx="5976664" cy="450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7 Kab\Desktop\Егорова\аттестация\Егорова\img1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39" y="6045872"/>
            <a:ext cx="2726908" cy="419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49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806758"/>
            <a:ext cx="7561263" cy="8368551"/>
          </a:xfrm>
        </p:spPr>
        <p:txBody>
          <a:bodyPr/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890316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8.1</a:t>
            </a:r>
            <a:endParaRPr lang="ru-RU" sz="3200" i="1" dirty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  <a:p>
            <a:pPr algn="r"/>
            <a:endParaRPr lang="ru-RU" sz="3200" i="1" dirty="0" smtClean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  <a:p>
            <a:pPr algn="r"/>
            <a:endParaRPr lang="ru-RU" sz="3200" i="1" dirty="0" smtClean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8" name="Picture 2" descr="C:\Users\7 Kab\Desktop\Егорова\аттестация\грамоты\Новая папка (4)\img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09" y="1242244"/>
            <a:ext cx="5667194" cy="394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7 Kab\Desktop\Егорова\аттестация\грамоты\Новая папка (4)\img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8" y="5490716"/>
            <a:ext cx="6238882" cy="44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65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0231" y="184284"/>
            <a:ext cx="7200800" cy="192205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Классное руководство</a:t>
            </a:r>
            <a:endParaRPr lang="ru-RU" sz="32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5" name="Picture 3" descr="C:\Users\7 Kab\Desktop\Егорова\аттестация\фотки на атт\фотки\y_d568e2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32" y="1818308"/>
            <a:ext cx="4415810" cy="339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7 Kab\Desktop\Егорова\аттестация\фотки на атт\фотки\z_4c81e3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535" y="4977954"/>
            <a:ext cx="4535943" cy="348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7 Kab\Desktop\Егорова\аттестация\фотки на атт\фотки\DSCN21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r="12782"/>
          <a:stretch/>
        </p:blipFill>
        <p:spPr bwMode="auto">
          <a:xfrm>
            <a:off x="396255" y="5208829"/>
            <a:ext cx="2667313" cy="265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7 Kab\Desktop\Егорова\аттестация\фотки на атт\фотки\y_d7e396f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8" b="-11899"/>
          <a:stretch/>
        </p:blipFill>
        <p:spPr bwMode="auto">
          <a:xfrm>
            <a:off x="432746" y="7825263"/>
            <a:ext cx="4321304" cy="303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7 Kab\Desktop\Егорова\аттестация\фотки на атт\фотки\aabnTwkx66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167" y="1445898"/>
            <a:ext cx="2808312" cy="383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7 Kab\Desktop\Егорова\аттестация\фотки на атт\фотки\ВЫПУСКНОЙ 2011 23.06 (279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2"/>
          <a:stretch/>
        </p:blipFill>
        <p:spPr bwMode="auto">
          <a:xfrm>
            <a:off x="4750497" y="8275317"/>
            <a:ext cx="2810766" cy="21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06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0231" y="184285"/>
            <a:ext cx="7200800" cy="127398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Классное руководство</a:t>
            </a:r>
            <a:endParaRPr lang="ru-RU" sz="32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2" name="Picture 2" descr="C:\Users\7 Kab\Desktop\Егорова\аттестация\грамоты\Булавкина Д.А\img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31" y="1585511"/>
            <a:ext cx="6067952" cy="85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54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0231" y="184284"/>
            <a:ext cx="7200800" cy="120197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Характеристика</a:t>
            </a:r>
            <a:endParaRPr lang="ru-RU" sz="32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Picture 2" descr="C:\Users\7 Kab\Desktop\Егорова\аттестация\грамоты\Новая папка (4)\img2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192" y="1250564"/>
            <a:ext cx="5688632" cy="807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12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0231" y="184284"/>
            <a:ext cx="7200800" cy="1196383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Коллеги</a:t>
            </a:r>
            <a:endParaRPr lang="ru-RU" sz="32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4" name="Picture 2" descr="G:\аттестация\фотки на атт\фотоо\DSC_56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/>
          <a:stretch/>
        </p:blipFill>
        <p:spPr bwMode="auto">
          <a:xfrm>
            <a:off x="564776" y="6066780"/>
            <a:ext cx="4120648" cy="311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7 Kab\Desktop\Егорова\аттестация\фотки на атт\фотки\ПЦК русск 26.02.13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59" y="4770636"/>
            <a:ext cx="332792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7 Kab\Desktop\Егорова\аттестация\фотки на атт\фотки\ВЫПУСКНОЙ 2011 23.06 (27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5" y="1380667"/>
            <a:ext cx="5832648" cy="388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85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806758"/>
            <a:ext cx="7561263" cy="8368551"/>
          </a:xfrm>
        </p:spPr>
        <p:txBody>
          <a:bodyPr/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200" i="1" dirty="0" smtClean="0"/>
              <a:t>успеваемость</a:t>
            </a:r>
            <a:endParaRPr lang="ru-RU" sz="32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4247" y="1"/>
            <a:ext cx="6700114" cy="1674291"/>
          </a:xfrm>
        </p:spPr>
        <p:txBody>
          <a:bodyPr>
            <a:normAutofit fontScale="85000" lnSpcReduction="20000"/>
          </a:bodyPr>
          <a:lstStyle/>
          <a:p>
            <a:pPr algn="ctr"/>
            <a:endParaRPr lang="ru-RU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r>
              <a:rPr lang="ru-RU" sz="38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1.1</a:t>
            </a:r>
            <a:endParaRPr lang="ru-RU" sz="3800" i="1" dirty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  <a:p>
            <a:pPr algn="ctr"/>
            <a:r>
              <a:rPr lang="ru-RU" sz="32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Образовательные достижения обучающихся</a:t>
            </a:r>
            <a:endParaRPr lang="ru-RU" b="1" dirty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7328942"/>
              </p:ext>
            </p:extLst>
          </p:nvPr>
        </p:nvGraphicFramePr>
        <p:xfrm>
          <a:off x="540272" y="2028004"/>
          <a:ext cx="6264275" cy="4206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Документ" r:id="rId4" imgW="6264107" imgH="4106307" progId="Word.Document.12">
                  <p:embed/>
                </p:oleObj>
              </mc:Choice>
              <mc:Fallback>
                <p:oleObj name="Документ" r:id="rId4" imgW="6264107" imgH="410630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0272" y="2028004"/>
                        <a:ext cx="6264275" cy="4206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73" name="Picture 25" descr="C:\Users\7 Kab\Desktop\Егорова\аттестация\фотки на атт\средний балл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7" y="6210796"/>
            <a:ext cx="3529388" cy="217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C:\Users\7 Kab\Desktop\Егорова\аттестация\фотки на атт\успеваемость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678" y="7927908"/>
            <a:ext cx="4055290" cy="249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07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806758"/>
            <a:ext cx="7561263" cy="8368551"/>
          </a:xfrm>
        </p:spPr>
        <p:txBody>
          <a:bodyPr/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4247" y="1"/>
            <a:ext cx="6700114" cy="1458267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1.1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Руководство ВКР</a:t>
            </a:r>
            <a:endParaRPr lang="ru-RU" sz="3200" b="1" i="1" dirty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2" name="Picture 2" descr="C:\Users\пк\Desktop\Егорова Д.А\img1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05" y="1674292"/>
            <a:ext cx="5734846" cy="828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57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806758"/>
            <a:ext cx="7561263" cy="836855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4247" y="1"/>
            <a:ext cx="6700114" cy="1386259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1.2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Режим посещения занятий</a:t>
            </a:r>
            <a:endParaRPr lang="ru-RU" sz="3200" b="1" i="1" dirty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8" name="Picture 2" descr="http://gkh.tmbreg.ru/images/ikonki/me/grafi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046" y="1216768"/>
            <a:ext cx="3018531" cy="263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370900"/>
              </p:ext>
            </p:extLst>
          </p:nvPr>
        </p:nvGraphicFramePr>
        <p:xfrm>
          <a:off x="-1475953" y="2912990"/>
          <a:ext cx="7726063" cy="4092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Документ" r:id="rId5" imgW="6257794" imgH="3237235" progId="Word.Document.12">
                  <p:embed/>
                </p:oleObj>
              </mc:Choice>
              <mc:Fallback>
                <p:oleObj name="Документ" r:id="rId5" imgW="6257794" imgH="323723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475953" y="2912990"/>
                        <a:ext cx="7726063" cy="4092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0" name="Picture 4" descr="C:\Users\7 Kab\Desktop\Егорова\аттестация\фотки на атт\посещаемость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969174"/>
            <a:ext cx="4948759" cy="304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2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81" y="1458268"/>
            <a:ext cx="7561263" cy="85125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4247" y="1"/>
            <a:ext cx="6700114" cy="1458267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1.2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Режим посещения занятий</a:t>
            </a:r>
            <a:endParaRPr lang="ru-RU" sz="3200" b="1" i="1" dirty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8" name="Picture 2" descr="http://gkh.tmbreg.ru/images/ikonki/me/grafic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046" y="1216768"/>
            <a:ext cx="3018531" cy="263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7 Kab\Desktop\Егорова\аттестация\грамоты\Булавкина Д.А\img2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4" b="44596"/>
          <a:stretch/>
        </p:blipFill>
        <p:spPr bwMode="auto">
          <a:xfrm>
            <a:off x="564576" y="1806757"/>
            <a:ext cx="3829460" cy="343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7 Kab\Desktop\Егорова\аттестация\грамоты\Булавкина Д.А\img2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6" b="31875"/>
          <a:stretch/>
        </p:blipFill>
        <p:spPr bwMode="auto">
          <a:xfrm>
            <a:off x="3780631" y="5051703"/>
            <a:ext cx="3537514" cy="361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7 Kab\Desktop\Егорова\аттестация\грамоты\Булавкина Д.А\img29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6" b="35073"/>
          <a:stretch/>
        </p:blipFill>
        <p:spPr bwMode="auto">
          <a:xfrm>
            <a:off x="748691" y="6251335"/>
            <a:ext cx="3461231" cy="354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1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806758"/>
            <a:ext cx="7561263" cy="8368551"/>
          </a:xfrm>
        </p:spPr>
        <p:txBody>
          <a:bodyPr/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0"/>
            <a:ext cx="7453039" cy="1890316"/>
          </a:xfrm>
        </p:spPr>
        <p:txBody>
          <a:bodyPr>
            <a:normAutofit/>
          </a:bodyPr>
          <a:lstStyle/>
          <a:p>
            <a:pPr algn="r"/>
            <a:r>
              <a:rPr lang="ru-RU" sz="3200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Приложение 1.3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Arabic Typesetting" pitchFamily="66" charset="-78"/>
              </a:rPr>
              <a:t>Достижения</a:t>
            </a:r>
            <a:r>
              <a:rPr lang="ru-RU" sz="3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 обучающихся</a:t>
            </a:r>
          </a:p>
          <a:p>
            <a:pPr algn="ctr"/>
            <a:endParaRPr lang="ru-RU" sz="3200" i="1" dirty="0" smtClean="0">
              <a:solidFill>
                <a:schemeClr val="accent6">
                  <a:lumMod val="20000"/>
                  <a:lumOff val="80000"/>
                </a:schemeClr>
              </a:solidFill>
              <a:cs typeface="Arabic Typesetting" pitchFamily="66" charset="-7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" y="-207749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2" name="Picture 2" descr="C:\Users\7 Kab\Desktop\Егорова\аттестация\грамоты\Булавкина Д.А\img1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75" y="1806757"/>
            <a:ext cx="5677900" cy="822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78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</TotalTime>
  <Words>314</Words>
  <Application>Microsoft Office PowerPoint</Application>
  <PresentationFormat>Произвольный</PresentationFormat>
  <Paragraphs>147</Paragraphs>
  <Slides>45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Тема Office</vt:lpstr>
      <vt:lpstr>Документ</vt:lpstr>
      <vt:lpstr>БПОУ РА «Горно-Алтайский педагогический колледж» </vt:lpstr>
      <vt:lpstr>БПОУ РА «Горно-Алтайский педагогический колледж» </vt:lpstr>
      <vt:lpstr>ОБЩИЕ СВЕДЕНИЯ </vt:lpstr>
      <vt:lpstr>Презентация PowerPoint</vt:lpstr>
      <vt:lpstr>        успеваемость</vt:lpstr>
      <vt:lpstr>        </vt:lpstr>
      <vt:lpstr>Презентация PowerPoint</vt:lpstr>
      <vt:lpstr>Презентация PowerPoint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     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      </vt:lpstr>
      <vt:lpstr>        </vt:lpstr>
      <vt:lpstr>        </vt:lpstr>
      <vt:lpstr>        </vt:lpstr>
      <vt:lpstr>        </vt:lpstr>
      <vt:lpstr>Классное руководство</vt:lpstr>
      <vt:lpstr>Классное руководство</vt:lpstr>
      <vt:lpstr>Характеристика</vt:lpstr>
      <vt:lpstr>Коллеги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ALEXA</dc:creator>
  <cp:lastModifiedBy>7 Kab</cp:lastModifiedBy>
  <cp:revision>41</cp:revision>
  <dcterms:created xsi:type="dcterms:W3CDTF">2016-02-22T14:49:30Z</dcterms:created>
  <dcterms:modified xsi:type="dcterms:W3CDTF">2016-04-21T04:43:30Z</dcterms:modified>
</cp:coreProperties>
</file>