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9" r:id="rId3"/>
    <p:sldId id="258" r:id="rId4"/>
    <p:sldId id="273" r:id="rId5"/>
    <p:sldId id="260" r:id="rId6"/>
    <p:sldId id="274" r:id="rId7"/>
    <p:sldId id="261" r:id="rId8"/>
    <p:sldId id="262" r:id="rId9"/>
    <p:sldId id="287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3A865-7A84-462D-880A-BA6B408E73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14FEB-91E4-4551-B043-505BCEB9E6B7}">
      <dgm:prSet phldrT="[Текст]"/>
      <dgm:spPr>
        <a:scene3d>
          <a:camera prst="orthographicFront"/>
          <a:lightRig rig="threePt" dir="t"/>
        </a:scene3d>
        <a:sp3d prstMaterial="dkEdge">
          <a:bevelT w="165100" prst="coolSlant"/>
        </a:sp3d>
      </dgm:spPr>
      <dgm:t>
        <a:bodyPr/>
        <a:lstStyle/>
        <a:p>
          <a:r>
            <a:rPr lang="ru-RU" dirty="0" smtClean="0"/>
            <a:t>Поставим существительное в форму </a:t>
          </a:r>
          <a:r>
            <a:rPr lang="ru-RU" u="sng" dirty="0" smtClean="0"/>
            <a:t>родительного</a:t>
          </a:r>
          <a:r>
            <a:rPr lang="ru-RU" dirty="0" smtClean="0"/>
            <a:t> падежа</a:t>
          </a:r>
          <a:endParaRPr lang="ru-RU" dirty="0"/>
        </a:p>
      </dgm:t>
    </dgm:pt>
    <dgm:pt modelId="{48851544-E8C8-4BF1-BFB4-B0C1EAB3A0D8}" type="parTrans" cxnId="{5F6D9A55-2257-4AFB-BCA0-027F5A609C2D}">
      <dgm:prSet/>
      <dgm:spPr/>
      <dgm:t>
        <a:bodyPr/>
        <a:lstStyle/>
        <a:p>
          <a:endParaRPr lang="ru-RU"/>
        </a:p>
      </dgm:t>
    </dgm:pt>
    <dgm:pt modelId="{48148567-3F5C-4743-8ACF-A4F2E7D2BB59}" type="sibTrans" cxnId="{5F6D9A55-2257-4AFB-BCA0-027F5A609C2D}">
      <dgm:prSet/>
      <dgm:spPr/>
      <dgm:t>
        <a:bodyPr/>
        <a:lstStyle/>
        <a:p>
          <a:endParaRPr lang="ru-RU"/>
        </a:p>
      </dgm:t>
    </dgm:pt>
    <dgm:pt modelId="{FD23F672-B220-4B99-95F5-688A02222C83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u="sng" dirty="0" smtClean="0">
              <a:solidFill>
                <a:schemeClr val="accent5">
                  <a:lumMod val="50000"/>
                </a:schemeClr>
              </a:solidFill>
            </a:rPr>
            <a:t>Гласный в суффиксе НЕ выпадает:</a:t>
          </a:r>
        </a:p>
        <a:p>
          <a:r>
            <a:rPr lang="ru-RU" b="1" dirty="0" smtClean="0">
              <a:solidFill>
                <a:srgbClr val="FF0000"/>
              </a:solidFill>
            </a:rPr>
            <a:t>-ИК</a:t>
          </a:r>
        </a:p>
        <a:p>
          <a:r>
            <a:rPr lang="ru-RU" i="1" dirty="0" smtClean="0"/>
            <a:t>(Нет) </a:t>
          </a:r>
          <a:r>
            <a:rPr lang="ru-RU" i="1" dirty="0" err="1" smtClean="0"/>
            <a:t>ключ</a:t>
          </a:r>
          <a:r>
            <a:rPr lang="ru-RU" i="1" dirty="0" err="1" smtClean="0">
              <a:solidFill>
                <a:srgbClr val="FF0000"/>
              </a:solidFill>
            </a:rPr>
            <a:t>ИК</a:t>
          </a:r>
          <a:r>
            <a:rPr lang="ru-RU" i="1" dirty="0" err="1" smtClean="0"/>
            <a:t>а</a:t>
          </a:r>
          <a:r>
            <a:rPr lang="ru-RU" i="1" dirty="0" smtClean="0"/>
            <a:t> → </a:t>
          </a:r>
          <a:r>
            <a:rPr lang="ru-RU" i="1" dirty="0" err="1" smtClean="0"/>
            <a:t>ключ</a:t>
          </a:r>
          <a:r>
            <a:rPr lang="ru-RU" i="1" dirty="0" err="1" smtClean="0">
              <a:solidFill>
                <a:srgbClr val="FF0000"/>
              </a:solidFill>
            </a:rPr>
            <a:t>ИК</a:t>
          </a:r>
          <a:endParaRPr lang="ru-RU" dirty="0">
            <a:solidFill>
              <a:srgbClr val="FF0000"/>
            </a:solidFill>
          </a:endParaRPr>
        </a:p>
      </dgm:t>
    </dgm:pt>
    <dgm:pt modelId="{01AD028A-8503-4782-B399-A8724306F525}" type="parTrans" cxnId="{90FAFE6A-8D18-4A8F-B21F-1D1C4F5A44EC}">
      <dgm:prSet/>
      <dgm:spPr/>
      <dgm:t>
        <a:bodyPr/>
        <a:lstStyle/>
        <a:p>
          <a:endParaRPr lang="ru-RU"/>
        </a:p>
      </dgm:t>
    </dgm:pt>
    <dgm:pt modelId="{75B36146-4723-4EAA-8160-20F57F00BEF3}" type="sibTrans" cxnId="{90FAFE6A-8D18-4A8F-B21F-1D1C4F5A44EC}">
      <dgm:prSet/>
      <dgm:spPr/>
      <dgm:t>
        <a:bodyPr/>
        <a:lstStyle/>
        <a:p>
          <a:endParaRPr lang="ru-RU"/>
        </a:p>
      </dgm:t>
    </dgm:pt>
    <dgm:pt modelId="{2C8B1512-58E5-455A-AA69-3A5161C26F64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u="sng" dirty="0" smtClean="0">
              <a:solidFill>
                <a:schemeClr val="accent5">
                  <a:lumMod val="50000"/>
                </a:schemeClr>
              </a:solidFill>
            </a:rPr>
            <a:t>Гласный в суффиксе выпадает:</a:t>
          </a:r>
        </a:p>
        <a:p>
          <a:r>
            <a:rPr lang="ru-RU" b="1" dirty="0" smtClean="0">
              <a:solidFill>
                <a:srgbClr val="FF0000"/>
              </a:solidFill>
            </a:rPr>
            <a:t>-ЕК</a:t>
          </a:r>
        </a:p>
        <a:p>
          <a:r>
            <a:rPr lang="ru-RU" i="1" dirty="0" smtClean="0"/>
            <a:t>(Нет) </a:t>
          </a:r>
          <a:r>
            <a:rPr lang="ru-RU" i="1" dirty="0" err="1" smtClean="0"/>
            <a:t>замоч</a:t>
          </a:r>
          <a:r>
            <a:rPr lang="ru-RU" i="1" dirty="0" err="1" smtClean="0">
              <a:solidFill>
                <a:srgbClr val="FF0000"/>
              </a:solidFill>
            </a:rPr>
            <a:t>К</a:t>
          </a:r>
          <a:r>
            <a:rPr lang="ru-RU" i="1" dirty="0" err="1" smtClean="0"/>
            <a:t>а</a:t>
          </a:r>
          <a:r>
            <a:rPr lang="ru-RU" i="1" dirty="0" smtClean="0"/>
            <a:t> → </a:t>
          </a:r>
          <a:r>
            <a:rPr lang="ru-RU" i="1" dirty="0" err="1" smtClean="0"/>
            <a:t>замоч</a:t>
          </a:r>
          <a:r>
            <a:rPr lang="ru-RU" i="1" dirty="0" err="1" smtClean="0">
              <a:solidFill>
                <a:srgbClr val="FF0000"/>
              </a:solidFill>
            </a:rPr>
            <a:t>ЕК</a:t>
          </a:r>
          <a:endParaRPr lang="ru-RU" dirty="0">
            <a:solidFill>
              <a:srgbClr val="FF0000"/>
            </a:solidFill>
          </a:endParaRPr>
        </a:p>
      </dgm:t>
    </dgm:pt>
    <dgm:pt modelId="{94AA49ED-101A-4C96-9B37-DA9CEB5BEF14}" type="sibTrans" cxnId="{255E657F-BB4D-45A5-AB73-BB9FAE04EF3A}">
      <dgm:prSet/>
      <dgm:spPr/>
      <dgm:t>
        <a:bodyPr/>
        <a:lstStyle/>
        <a:p>
          <a:endParaRPr lang="ru-RU"/>
        </a:p>
      </dgm:t>
    </dgm:pt>
    <dgm:pt modelId="{E3B968E2-DE00-4A69-9ED4-60133A9CC1BE}" type="parTrans" cxnId="{255E657F-BB4D-45A5-AB73-BB9FAE04EF3A}">
      <dgm:prSet/>
      <dgm:spPr/>
      <dgm:t>
        <a:bodyPr/>
        <a:lstStyle/>
        <a:p>
          <a:endParaRPr lang="ru-RU"/>
        </a:p>
      </dgm:t>
    </dgm:pt>
    <dgm:pt modelId="{8730A626-3FDD-47C6-BFBE-2D06821CDE32}" type="pres">
      <dgm:prSet presAssocID="{1603A865-7A84-462D-880A-BA6B408E73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097DC7-8F7F-4A02-A912-387790E422FC}" type="pres">
      <dgm:prSet presAssocID="{4C614FEB-91E4-4551-B043-505BCEB9E6B7}" presName="hierRoot1" presStyleCnt="0">
        <dgm:presLayoutVars>
          <dgm:hierBranch val="init"/>
        </dgm:presLayoutVars>
      </dgm:prSet>
      <dgm:spPr/>
    </dgm:pt>
    <dgm:pt modelId="{7C0DDE38-4D15-4C5D-968F-AD3465EF1E17}" type="pres">
      <dgm:prSet presAssocID="{4C614FEB-91E4-4551-B043-505BCEB9E6B7}" presName="rootComposite1" presStyleCnt="0"/>
      <dgm:spPr/>
    </dgm:pt>
    <dgm:pt modelId="{7F2D6ED9-AB56-4A6D-8D4F-81D0D78C1838}" type="pres">
      <dgm:prSet presAssocID="{4C614FEB-91E4-4551-B043-505BCEB9E6B7}" presName="rootText1" presStyleLbl="node0" presStyleIdx="0" presStyleCnt="1" custScaleX="103628" custScaleY="80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EA7015-00A3-4D15-981A-AA963E56C0C2}" type="pres">
      <dgm:prSet presAssocID="{4C614FEB-91E4-4551-B043-505BCEB9E6B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BE0DF7-ED57-487C-B190-7BDD0DF90AA7}" type="pres">
      <dgm:prSet presAssocID="{4C614FEB-91E4-4551-B043-505BCEB9E6B7}" presName="hierChild2" presStyleCnt="0"/>
      <dgm:spPr/>
    </dgm:pt>
    <dgm:pt modelId="{F95576DE-1954-427D-8E0D-E98BE1D1B2CE}" type="pres">
      <dgm:prSet presAssocID="{E3B968E2-DE00-4A69-9ED4-60133A9CC1B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2F1C736-A497-451C-A23D-BEEFDD60C351}" type="pres">
      <dgm:prSet presAssocID="{2C8B1512-58E5-455A-AA69-3A5161C26F64}" presName="hierRoot2" presStyleCnt="0">
        <dgm:presLayoutVars>
          <dgm:hierBranch val="init"/>
        </dgm:presLayoutVars>
      </dgm:prSet>
      <dgm:spPr/>
    </dgm:pt>
    <dgm:pt modelId="{AD0C942F-4D3D-4248-85E3-2C2B84A34602}" type="pres">
      <dgm:prSet presAssocID="{2C8B1512-58E5-455A-AA69-3A5161C26F64}" presName="rootComposite" presStyleCnt="0"/>
      <dgm:spPr/>
    </dgm:pt>
    <dgm:pt modelId="{BCA05D56-6F2A-4843-8BCF-7A4292CD1F4D}" type="pres">
      <dgm:prSet presAssocID="{2C8B1512-58E5-455A-AA69-3A5161C26F64}" presName="rootText" presStyleLbl="node2" presStyleIdx="0" presStyleCnt="2" custLinFactNeighborX="-9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DFAFAC-7C49-460A-B969-C707CC23920A}" type="pres">
      <dgm:prSet presAssocID="{2C8B1512-58E5-455A-AA69-3A5161C26F64}" presName="rootConnector" presStyleLbl="node2" presStyleIdx="0" presStyleCnt="2"/>
      <dgm:spPr/>
      <dgm:t>
        <a:bodyPr/>
        <a:lstStyle/>
        <a:p>
          <a:endParaRPr lang="ru-RU"/>
        </a:p>
      </dgm:t>
    </dgm:pt>
    <dgm:pt modelId="{7D1E1DA0-09BA-4A8F-B6FD-57A55779CD77}" type="pres">
      <dgm:prSet presAssocID="{2C8B1512-58E5-455A-AA69-3A5161C26F64}" presName="hierChild4" presStyleCnt="0"/>
      <dgm:spPr/>
    </dgm:pt>
    <dgm:pt modelId="{B3DC5BD7-2FDF-4CFF-AC57-A7C84967F912}" type="pres">
      <dgm:prSet presAssocID="{2C8B1512-58E5-455A-AA69-3A5161C26F64}" presName="hierChild5" presStyleCnt="0"/>
      <dgm:spPr/>
    </dgm:pt>
    <dgm:pt modelId="{3BAAC5A5-BFF3-4379-8DBF-6679444D2D2B}" type="pres">
      <dgm:prSet presAssocID="{01AD028A-8503-4782-B399-A8724306F52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3960675-1B67-49D9-9A1A-54C237A69C47}" type="pres">
      <dgm:prSet presAssocID="{FD23F672-B220-4B99-95F5-688A02222C83}" presName="hierRoot2" presStyleCnt="0">
        <dgm:presLayoutVars>
          <dgm:hierBranch val="init"/>
        </dgm:presLayoutVars>
      </dgm:prSet>
      <dgm:spPr/>
    </dgm:pt>
    <dgm:pt modelId="{011C394D-8A70-4EE4-9EB7-AD1F4601294E}" type="pres">
      <dgm:prSet presAssocID="{FD23F672-B220-4B99-95F5-688A02222C83}" presName="rootComposite" presStyleCnt="0"/>
      <dgm:spPr/>
    </dgm:pt>
    <dgm:pt modelId="{50DB56A1-852A-48BA-885F-46E44E4C455B}" type="pres">
      <dgm:prSet presAssocID="{FD23F672-B220-4B99-95F5-688A02222C83}" presName="rootText" presStyleLbl="node2" presStyleIdx="1" presStyleCnt="2" custLinFactNeighborX="11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A6B405-2951-4E8F-9E2B-8564D29BFBC7}" type="pres">
      <dgm:prSet presAssocID="{FD23F672-B220-4B99-95F5-688A02222C83}" presName="rootConnector" presStyleLbl="node2" presStyleIdx="1" presStyleCnt="2"/>
      <dgm:spPr/>
      <dgm:t>
        <a:bodyPr/>
        <a:lstStyle/>
        <a:p>
          <a:endParaRPr lang="ru-RU"/>
        </a:p>
      </dgm:t>
    </dgm:pt>
    <dgm:pt modelId="{16E5F4B7-12E9-4146-B48A-EC83F5635A6E}" type="pres">
      <dgm:prSet presAssocID="{FD23F672-B220-4B99-95F5-688A02222C83}" presName="hierChild4" presStyleCnt="0"/>
      <dgm:spPr/>
    </dgm:pt>
    <dgm:pt modelId="{7418A5A2-7401-47B5-9F43-DC40346ED989}" type="pres">
      <dgm:prSet presAssocID="{FD23F672-B220-4B99-95F5-688A02222C83}" presName="hierChild5" presStyleCnt="0"/>
      <dgm:spPr/>
    </dgm:pt>
    <dgm:pt modelId="{B2BA2787-D4CA-4004-89E5-1C8354C2A904}" type="pres">
      <dgm:prSet presAssocID="{4C614FEB-91E4-4551-B043-505BCEB9E6B7}" presName="hierChild3" presStyleCnt="0"/>
      <dgm:spPr/>
    </dgm:pt>
  </dgm:ptLst>
  <dgm:cxnLst>
    <dgm:cxn modelId="{255E657F-BB4D-45A5-AB73-BB9FAE04EF3A}" srcId="{4C614FEB-91E4-4551-B043-505BCEB9E6B7}" destId="{2C8B1512-58E5-455A-AA69-3A5161C26F64}" srcOrd="0" destOrd="0" parTransId="{E3B968E2-DE00-4A69-9ED4-60133A9CC1BE}" sibTransId="{94AA49ED-101A-4C96-9B37-DA9CEB5BEF14}"/>
    <dgm:cxn modelId="{90FAFE6A-8D18-4A8F-B21F-1D1C4F5A44EC}" srcId="{4C614FEB-91E4-4551-B043-505BCEB9E6B7}" destId="{FD23F672-B220-4B99-95F5-688A02222C83}" srcOrd="1" destOrd="0" parTransId="{01AD028A-8503-4782-B399-A8724306F525}" sibTransId="{75B36146-4723-4EAA-8160-20F57F00BEF3}"/>
    <dgm:cxn modelId="{C148D790-D996-4DB4-8351-98B5BFCD29BF}" type="presOf" srcId="{1603A865-7A84-462D-880A-BA6B408E73E9}" destId="{8730A626-3FDD-47C6-BFBE-2D06821CDE32}" srcOrd="0" destOrd="0" presId="urn:microsoft.com/office/officeart/2005/8/layout/orgChart1"/>
    <dgm:cxn modelId="{96B5CE7E-ECCA-49CA-81F4-CAA035D93931}" type="presOf" srcId="{FD23F672-B220-4B99-95F5-688A02222C83}" destId="{38A6B405-2951-4E8F-9E2B-8564D29BFBC7}" srcOrd="1" destOrd="0" presId="urn:microsoft.com/office/officeart/2005/8/layout/orgChart1"/>
    <dgm:cxn modelId="{5F6D9A55-2257-4AFB-BCA0-027F5A609C2D}" srcId="{1603A865-7A84-462D-880A-BA6B408E73E9}" destId="{4C614FEB-91E4-4551-B043-505BCEB9E6B7}" srcOrd="0" destOrd="0" parTransId="{48851544-E8C8-4BF1-BFB4-B0C1EAB3A0D8}" sibTransId="{48148567-3F5C-4743-8ACF-A4F2E7D2BB59}"/>
    <dgm:cxn modelId="{1A3315BC-3397-4FED-AB57-422E773A9BF0}" type="presOf" srcId="{E3B968E2-DE00-4A69-9ED4-60133A9CC1BE}" destId="{F95576DE-1954-427D-8E0D-E98BE1D1B2CE}" srcOrd="0" destOrd="0" presId="urn:microsoft.com/office/officeart/2005/8/layout/orgChart1"/>
    <dgm:cxn modelId="{DDBC1EBB-1F91-4577-B67C-1D1661CEA019}" type="presOf" srcId="{2C8B1512-58E5-455A-AA69-3A5161C26F64}" destId="{BCA05D56-6F2A-4843-8BCF-7A4292CD1F4D}" srcOrd="0" destOrd="0" presId="urn:microsoft.com/office/officeart/2005/8/layout/orgChart1"/>
    <dgm:cxn modelId="{AC70DD63-DB9F-474E-B747-6E532A2EC0E0}" type="presOf" srcId="{4C614FEB-91E4-4551-B043-505BCEB9E6B7}" destId="{7F2D6ED9-AB56-4A6D-8D4F-81D0D78C1838}" srcOrd="0" destOrd="0" presId="urn:microsoft.com/office/officeart/2005/8/layout/orgChart1"/>
    <dgm:cxn modelId="{A5C336F0-D426-4861-A14D-7CEE5E21590D}" type="presOf" srcId="{01AD028A-8503-4782-B399-A8724306F525}" destId="{3BAAC5A5-BFF3-4379-8DBF-6679444D2D2B}" srcOrd="0" destOrd="0" presId="urn:microsoft.com/office/officeart/2005/8/layout/orgChart1"/>
    <dgm:cxn modelId="{0F27ADCC-5D11-4648-AD83-09F1D3A234D2}" type="presOf" srcId="{FD23F672-B220-4B99-95F5-688A02222C83}" destId="{50DB56A1-852A-48BA-885F-46E44E4C455B}" srcOrd="0" destOrd="0" presId="urn:microsoft.com/office/officeart/2005/8/layout/orgChart1"/>
    <dgm:cxn modelId="{DF100F37-DA28-460A-812D-7E44085C02B8}" type="presOf" srcId="{2C8B1512-58E5-455A-AA69-3A5161C26F64}" destId="{97DFAFAC-7C49-460A-B969-C707CC23920A}" srcOrd="1" destOrd="0" presId="urn:microsoft.com/office/officeart/2005/8/layout/orgChart1"/>
    <dgm:cxn modelId="{9D93D1D2-ADA3-4524-98BD-2B8C6F0C05B7}" type="presOf" srcId="{4C614FEB-91E4-4551-B043-505BCEB9E6B7}" destId="{4BEA7015-00A3-4D15-981A-AA963E56C0C2}" srcOrd="1" destOrd="0" presId="urn:microsoft.com/office/officeart/2005/8/layout/orgChart1"/>
    <dgm:cxn modelId="{687B94C2-DF65-4CF0-A134-9E439C1D1D68}" type="presParOf" srcId="{8730A626-3FDD-47C6-BFBE-2D06821CDE32}" destId="{BF097DC7-8F7F-4A02-A912-387790E422FC}" srcOrd="0" destOrd="0" presId="urn:microsoft.com/office/officeart/2005/8/layout/orgChart1"/>
    <dgm:cxn modelId="{032FFCFB-6016-4949-9DBE-1C5BFE7ACAF6}" type="presParOf" srcId="{BF097DC7-8F7F-4A02-A912-387790E422FC}" destId="{7C0DDE38-4D15-4C5D-968F-AD3465EF1E17}" srcOrd="0" destOrd="0" presId="urn:microsoft.com/office/officeart/2005/8/layout/orgChart1"/>
    <dgm:cxn modelId="{2C58B7BD-DE65-4890-8647-8160A7877D9E}" type="presParOf" srcId="{7C0DDE38-4D15-4C5D-968F-AD3465EF1E17}" destId="{7F2D6ED9-AB56-4A6D-8D4F-81D0D78C1838}" srcOrd="0" destOrd="0" presId="urn:microsoft.com/office/officeart/2005/8/layout/orgChart1"/>
    <dgm:cxn modelId="{FF2BEA44-667E-4663-A8C6-7B93FE067DD8}" type="presParOf" srcId="{7C0DDE38-4D15-4C5D-968F-AD3465EF1E17}" destId="{4BEA7015-00A3-4D15-981A-AA963E56C0C2}" srcOrd="1" destOrd="0" presId="urn:microsoft.com/office/officeart/2005/8/layout/orgChart1"/>
    <dgm:cxn modelId="{2CCCFDBA-DBDE-46AF-B816-98910DA95E94}" type="presParOf" srcId="{BF097DC7-8F7F-4A02-A912-387790E422FC}" destId="{DFBE0DF7-ED57-487C-B190-7BDD0DF90AA7}" srcOrd="1" destOrd="0" presId="urn:microsoft.com/office/officeart/2005/8/layout/orgChart1"/>
    <dgm:cxn modelId="{E9F79EC7-9688-45AF-8282-57223C0C02B5}" type="presParOf" srcId="{DFBE0DF7-ED57-487C-B190-7BDD0DF90AA7}" destId="{F95576DE-1954-427D-8E0D-E98BE1D1B2CE}" srcOrd="0" destOrd="0" presId="urn:microsoft.com/office/officeart/2005/8/layout/orgChart1"/>
    <dgm:cxn modelId="{976A2E02-88F1-4219-8950-935C81C540B6}" type="presParOf" srcId="{DFBE0DF7-ED57-487C-B190-7BDD0DF90AA7}" destId="{F2F1C736-A497-451C-A23D-BEEFDD60C351}" srcOrd="1" destOrd="0" presId="urn:microsoft.com/office/officeart/2005/8/layout/orgChart1"/>
    <dgm:cxn modelId="{590F8DC3-A1BC-48A9-AA27-37E5510BF843}" type="presParOf" srcId="{F2F1C736-A497-451C-A23D-BEEFDD60C351}" destId="{AD0C942F-4D3D-4248-85E3-2C2B84A34602}" srcOrd="0" destOrd="0" presId="urn:microsoft.com/office/officeart/2005/8/layout/orgChart1"/>
    <dgm:cxn modelId="{29355DDB-9815-45C3-9657-01EA893A9D43}" type="presParOf" srcId="{AD0C942F-4D3D-4248-85E3-2C2B84A34602}" destId="{BCA05D56-6F2A-4843-8BCF-7A4292CD1F4D}" srcOrd="0" destOrd="0" presId="urn:microsoft.com/office/officeart/2005/8/layout/orgChart1"/>
    <dgm:cxn modelId="{42AF6393-EA85-4AF0-BA0F-51225A77D434}" type="presParOf" srcId="{AD0C942F-4D3D-4248-85E3-2C2B84A34602}" destId="{97DFAFAC-7C49-460A-B969-C707CC23920A}" srcOrd="1" destOrd="0" presId="urn:microsoft.com/office/officeart/2005/8/layout/orgChart1"/>
    <dgm:cxn modelId="{E13C49E7-8457-4A9B-97E7-BECB1F9B2E8B}" type="presParOf" srcId="{F2F1C736-A497-451C-A23D-BEEFDD60C351}" destId="{7D1E1DA0-09BA-4A8F-B6FD-57A55779CD77}" srcOrd="1" destOrd="0" presId="urn:microsoft.com/office/officeart/2005/8/layout/orgChart1"/>
    <dgm:cxn modelId="{52D5AABC-B84C-4231-8815-5B799E08C671}" type="presParOf" srcId="{F2F1C736-A497-451C-A23D-BEEFDD60C351}" destId="{B3DC5BD7-2FDF-4CFF-AC57-A7C84967F912}" srcOrd="2" destOrd="0" presId="urn:microsoft.com/office/officeart/2005/8/layout/orgChart1"/>
    <dgm:cxn modelId="{AD175748-11D4-4BEB-879B-B45F27C7627D}" type="presParOf" srcId="{DFBE0DF7-ED57-487C-B190-7BDD0DF90AA7}" destId="{3BAAC5A5-BFF3-4379-8DBF-6679444D2D2B}" srcOrd="2" destOrd="0" presId="urn:microsoft.com/office/officeart/2005/8/layout/orgChart1"/>
    <dgm:cxn modelId="{1B5521C8-8FEA-42A2-B2AF-BE5CB0375E9D}" type="presParOf" srcId="{DFBE0DF7-ED57-487C-B190-7BDD0DF90AA7}" destId="{D3960675-1B67-49D9-9A1A-54C237A69C47}" srcOrd="3" destOrd="0" presId="urn:microsoft.com/office/officeart/2005/8/layout/orgChart1"/>
    <dgm:cxn modelId="{6BB767A1-E4C3-4451-A9E5-7B6318F2DCD7}" type="presParOf" srcId="{D3960675-1B67-49D9-9A1A-54C237A69C47}" destId="{011C394D-8A70-4EE4-9EB7-AD1F4601294E}" srcOrd="0" destOrd="0" presId="urn:microsoft.com/office/officeart/2005/8/layout/orgChart1"/>
    <dgm:cxn modelId="{950DD401-8896-4AFA-A5AC-A4FC8C3E96E6}" type="presParOf" srcId="{011C394D-8A70-4EE4-9EB7-AD1F4601294E}" destId="{50DB56A1-852A-48BA-885F-46E44E4C455B}" srcOrd="0" destOrd="0" presId="urn:microsoft.com/office/officeart/2005/8/layout/orgChart1"/>
    <dgm:cxn modelId="{9C3FFE32-1A92-46A5-8FD3-90899D0AF6D1}" type="presParOf" srcId="{011C394D-8A70-4EE4-9EB7-AD1F4601294E}" destId="{38A6B405-2951-4E8F-9E2B-8564D29BFBC7}" srcOrd="1" destOrd="0" presId="urn:microsoft.com/office/officeart/2005/8/layout/orgChart1"/>
    <dgm:cxn modelId="{4D08FAE0-DED9-48D3-8703-44D4EDC1065E}" type="presParOf" srcId="{D3960675-1B67-49D9-9A1A-54C237A69C47}" destId="{16E5F4B7-12E9-4146-B48A-EC83F5635A6E}" srcOrd="1" destOrd="0" presId="urn:microsoft.com/office/officeart/2005/8/layout/orgChart1"/>
    <dgm:cxn modelId="{728AA530-1E32-4443-9495-4A87252F14CF}" type="presParOf" srcId="{D3960675-1B67-49D9-9A1A-54C237A69C47}" destId="{7418A5A2-7401-47B5-9F43-DC40346ED989}" srcOrd="2" destOrd="0" presId="urn:microsoft.com/office/officeart/2005/8/layout/orgChart1"/>
    <dgm:cxn modelId="{F2209BF4-5190-4F2A-9620-FF3582596CBA}" type="presParOf" srcId="{BF097DC7-8F7F-4A02-A912-387790E422FC}" destId="{B2BA2787-D4CA-4004-89E5-1C8354C2A9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AC5A5-BFF3-4379-8DBF-6679444D2D2B}">
      <dsp:nvSpPr>
        <dsp:cNvPr id="0" name=""/>
        <dsp:cNvSpPr/>
      </dsp:nvSpPr>
      <dsp:spPr>
        <a:xfrm>
          <a:off x="5374105" y="1741621"/>
          <a:ext cx="3090300" cy="905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554"/>
              </a:lnTo>
              <a:lnTo>
                <a:pt x="3090300" y="452554"/>
              </a:lnTo>
              <a:lnTo>
                <a:pt x="3090300" y="905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576DE-1954-427D-8E0D-E98BE1D1B2CE}">
      <dsp:nvSpPr>
        <dsp:cNvPr id="0" name=""/>
        <dsp:cNvSpPr/>
      </dsp:nvSpPr>
      <dsp:spPr>
        <a:xfrm>
          <a:off x="2352765" y="1741621"/>
          <a:ext cx="3021340" cy="905109"/>
        </a:xfrm>
        <a:custGeom>
          <a:avLst/>
          <a:gdLst/>
          <a:ahLst/>
          <a:cxnLst/>
          <a:rect l="0" t="0" r="0" b="0"/>
          <a:pathLst>
            <a:path>
              <a:moveTo>
                <a:pt x="3021340" y="0"/>
              </a:moveTo>
              <a:lnTo>
                <a:pt x="3021340" y="452554"/>
              </a:lnTo>
              <a:lnTo>
                <a:pt x="0" y="452554"/>
              </a:lnTo>
              <a:lnTo>
                <a:pt x="0" y="905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6ED9-AB56-4A6D-8D4F-81D0D78C1838}">
      <dsp:nvSpPr>
        <dsp:cNvPr id="0" name=""/>
        <dsp:cNvSpPr/>
      </dsp:nvSpPr>
      <dsp:spPr>
        <a:xfrm>
          <a:off x="3140899" y="2023"/>
          <a:ext cx="4466411" cy="1739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Поставим существительное в форму </a:t>
          </a:r>
          <a:r>
            <a:rPr lang="ru-RU" sz="2900" u="sng" kern="1200" dirty="0" smtClean="0"/>
            <a:t>родительного</a:t>
          </a:r>
          <a:r>
            <a:rPr lang="ru-RU" sz="2900" kern="1200" dirty="0" smtClean="0"/>
            <a:t> падежа</a:t>
          </a:r>
          <a:endParaRPr lang="ru-RU" sz="2900" kern="1200" dirty="0"/>
        </a:p>
      </dsp:txBody>
      <dsp:txXfrm>
        <a:off x="3140899" y="2023"/>
        <a:ext cx="4466411" cy="1739598"/>
      </dsp:txXfrm>
    </dsp:sp>
    <dsp:sp modelId="{BCA05D56-6F2A-4843-8BCF-7A4292CD1F4D}">
      <dsp:nvSpPr>
        <dsp:cNvPr id="0" name=""/>
        <dsp:cNvSpPr/>
      </dsp:nvSpPr>
      <dsp:spPr>
        <a:xfrm>
          <a:off x="197743" y="2646730"/>
          <a:ext cx="4310043" cy="2155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u="sng" kern="1200" dirty="0" smtClean="0">
              <a:solidFill>
                <a:schemeClr val="accent5">
                  <a:lumMod val="50000"/>
                </a:schemeClr>
              </a:solidFill>
            </a:rPr>
            <a:t>Гласный в суффиксе выпадает: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0000"/>
              </a:solidFill>
            </a:rPr>
            <a:t>-ЕК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(Нет) </a:t>
          </a:r>
          <a:r>
            <a:rPr lang="ru-RU" sz="2900" i="1" kern="1200" dirty="0" err="1" smtClean="0"/>
            <a:t>замоч</a:t>
          </a:r>
          <a:r>
            <a:rPr lang="ru-RU" sz="2900" i="1" kern="1200" dirty="0" err="1" smtClean="0">
              <a:solidFill>
                <a:srgbClr val="FF0000"/>
              </a:solidFill>
            </a:rPr>
            <a:t>К</a:t>
          </a:r>
          <a:r>
            <a:rPr lang="ru-RU" sz="2900" i="1" kern="1200" dirty="0" err="1" smtClean="0"/>
            <a:t>а</a:t>
          </a:r>
          <a:r>
            <a:rPr lang="ru-RU" sz="2900" i="1" kern="1200" dirty="0" smtClean="0"/>
            <a:t> → </a:t>
          </a:r>
          <a:r>
            <a:rPr lang="ru-RU" sz="2900" i="1" kern="1200" dirty="0" err="1" smtClean="0"/>
            <a:t>замоч</a:t>
          </a:r>
          <a:r>
            <a:rPr lang="ru-RU" sz="2900" i="1" kern="1200" dirty="0" err="1" smtClean="0">
              <a:solidFill>
                <a:srgbClr val="FF0000"/>
              </a:solidFill>
            </a:rPr>
            <a:t>ЕК</a:t>
          </a:r>
          <a:endParaRPr lang="ru-RU" sz="2900" kern="1200" dirty="0">
            <a:solidFill>
              <a:srgbClr val="FF0000"/>
            </a:solidFill>
          </a:endParaRPr>
        </a:p>
      </dsp:txBody>
      <dsp:txXfrm>
        <a:off x="197743" y="2646730"/>
        <a:ext cx="4310043" cy="2155021"/>
      </dsp:txXfrm>
    </dsp:sp>
    <dsp:sp modelId="{50DB56A1-852A-48BA-885F-46E44E4C455B}">
      <dsp:nvSpPr>
        <dsp:cNvPr id="0" name=""/>
        <dsp:cNvSpPr/>
      </dsp:nvSpPr>
      <dsp:spPr>
        <a:xfrm>
          <a:off x="6309384" y="2646730"/>
          <a:ext cx="4310043" cy="2155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u="sng" kern="1200" dirty="0" smtClean="0">
              <a:solidFill>
                <a:schemeClr val="accent5">
                  <a:lumMod val="50000"/>
                </a:schemeClr>
              </a:solidFill>
            </a:rPr>
            <a:t>Гласный в суффиксе НЕ выпадает: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0000"/>
              </a:solidFill>
            </a:rPr>
            <a:t>-ИК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(Нет) </a:t>
          </a:r>
          <a:r>
            <a:rPr lang="ru-RU" sz="2900" i="1" kern="1200" dirty="0" err="1" smtClean="0"/>
            <a:t>ключ</a:t>
          </a:r>
          <a:r>
            <a:rPr lang="ru-RU" sz="2900" i="1" kern="1200" dirty="0" err="1" smtClean="0">
              <a:solidFill>
                <a:srgbClr val="FF0000"/>
              </a:solidFill>
            </a:rPr>
            <a:t>ИК</a:t>
          </a:r>
          <a:r>
            <a:rPr lang="ru-RU" sz="2900" i="1" kern="1200" dirty="0" err="1" smtClean="0"/>
            <a:t>а</a:t>
          </a:r>
          <a:r>
            <a:rPr lang="ru-RU" sz="2900" i="1" kern="1200" dirty="0" smtClean="0"/>
            <a:t> → </a:t>
          </a:r>
          <a:r>
            <a:rPr lang="ru-RU" sz="2900" i="1" kern="1200" dirty="0" err="1" smtClean="0"/>
            <a:t>ключ</a:t>
          </a:r>
          <a:r>
            <a:rPr lang="ru-RU" sz="2900" i="1" kern="1200" dirty="0" err="1" smtClean="0">
              <a:solidFill>
                <a:srgbClr val="FF0000"/>
              </a:solidFill>
            </a:rPr>
            <a:t>ИК</a:t>
          </a:r>
          <a:endParaRPr lang="ru-RU" sz="2900" kern="1200" dirty="0">
            <a:solidFill>
              <a:srgbClr val="FF0000"/>
            </a:solidFill>
          </a:endParaRPr>
        </a:p>
      </dsp:txBody>
      <dsp:txXfrm>
        <a:off x="6309384" y="2646730"/>
        <a:ext cx="4310043" cy="2155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9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6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6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8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5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1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3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0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8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2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20E2-0EBB-4D81-9D79-B5FA41D279D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AFDD4-D894-49ED-B54F-44D790990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56984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Правописание суффиксов существительных -ЕК/-ИК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русского языка в 5 «Б» классе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91946" y="46194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Автор: Магидова Марина Сергеевна,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Учитель русского языка и литературы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МБОУ «СШ №1» города Смоленска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" y="2811414"/>
            <a:ext cx="2860756" cy="40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231" y="224449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Учимся применять правило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9115" y="2222481"/>
            <a:ext cx="7221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Василёч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…к,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котёноч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…к,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дожд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…к,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ножич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…к, карандаш…к,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крючоч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…к, луч…к,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ореш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…к,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звоноч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…к, билет…к.</a:t>
            </a:r>
            <a:endParaRPr lang="ru-RU" sz="48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3061" y="3133545"/>
            <a:ext cx="3524739" cy="2505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Вставь пропущенные буквы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8" y="120854"/>
            <a:ext cx="2020701" cy="2858315"/>
          </a:xfrm>
        </p:spPr>
      </p:pic>
    </p:spTree>
    <p:extLst>
      <p:ext uri="{BB962C8B-B14F-4D97-AF65-F5344CB8AC3E}">
        <p14:creationId xmlns:p14="http://schemas.microsoft.com/office/powerpoint/2010/main" val="32392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231" y="224449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Учимся применять правило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9115" y="2222481"/>
            <a:ext cx="7221416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Василёч</a:t>
            </a:r>
            <a:r>
              <a:rPr lang="ru-RU" sz="4800" dirty="0" err="1" smtClean="0">
                <a:solidFill>
                  <a:srgbClr val="00B050"/>
                </a:solidFill>
              </a:rPr>
              <a:t>Е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котёноч</a:t>
            </a:r>
            <a:r>
              <a:rPr lang="ru-RU" sz="4800" dirty="0" err="1" smtClean="0">
                <a:solidFill>
                  <a:srgbClr val="00B050"/>
                </a:solidFill>
              </a:rPr>
              <a:t>Е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,</a:t>
            </a:r>
          </a:p>
          <a:p>
            <a:pPr lvl="0"/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дожд</a:t>
            </a:r>
            <a:r>
              <a:rPr lang="ru-RU" sz="4800" dirty="0" err="1" smtClean="0">
                <a:solidFill>
                  <a:srgbClr val="00B050"/>
                </a:solidFill>
              </a:rPr>
              <a:t>И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ножич</a:t>
            </a:r>
            <a:r>
              <a:rPr lang="ru-RU" sz="4800" dirty="0" err="1" smtClean="0">
                <a:solidFill>
                  <a:srgbClr val="00B050"/>
                </a:solidFill>
              </a:rPr>
              <a:t>Е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,</a:t>
            </a:r>
          </a:p>
          <a:p>
            <a:pPr lvl="0"/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карандаш</a:t>
            </a:r>
            <a:r>
              <a:rPr lang="ru-RU" sz="4800" dirty="0" err="1" smtClean="0">
                <a:solidFill>
                  <a:srgbClr val="00B050"/>
                </a:solidFill>
              </a:rPr>
              <a:t>И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крючоч</a:t>
            </a:r>
            <a:r>
              <a:rPr lang="ru-RU" sz="4800" dirty="0" err="1" smtClean="0">
                <a:solidFill>
                  <a:srgbClr val="00B050"/>
                </a:solidFill>
              </a:rPr>
              <a:t>Е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,</a:t>
            </a:r>
          </a:p>
          <a:p>
            <a:pPr lvl="0"/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луч</a:t>
            </a:r>
            <a:r>
              <a:rPr lang="ru-RU" sz="4800" dirty="0" err="1" smtClean="0">
                <a:solidFill>
                  <a:srgbClr val="00B050"/>
                </a:solidFill>
              </a:rPr>
              <a:t>И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ореш</a:t>
            </a:r>
            <a:r>
              <a:rPr lang="ru-RU" sz="4800" dirty="0" err="1" smtClean="0">
                <a:solidFill>
                  <a:srgbClr val="00B050"/>
                </a:solidFill>
              </a:rPr>
              <a:t>Е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,</a:t>
            </a:r>
          </a:p>
          <a:p>
            <a:pPr lvl="0"/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звоноч</a:t>
            </a:r>
            <a:r>
              <a:rPr lang="ru-RU" sz="4800" dirty="0" err="1" smtClean="0">
                <a:solidFill>
                  <a:srgbClr val="00B050"/>
                </a:solidFill>
              </a:rPr>
              <a:t>Е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, 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билет</a:t>
            </a:r>
            <a:r>
              <a:rPr lang="ru-RU" sz="4800" dirty="0" err="1" smtClean="0">
                <a:solidFill>
                  <a:srgbClr val="00B050"/>
                </a:solidFill>
              </a:rPr>
              <a:t>И</a:t>
            </a:r>
            <a:r>
              <a:rPr lang="ru-RU" sz="4800" dirty="0" err="1" smtClean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</a:rPr>
              <a:t>.</a:t>
            </a:r>
            <a:endParaRPr lang="ru-RU" sz="480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8" y="120854"/>
            <a:ext cx="2020701" cy="2858315"/>
          </a:xfr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3061" y="3136321"/>
            <a:ext cx="3341077" cy="2505256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Проверим себя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01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394" y="567541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Физкультминутка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773" y="19862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Поднимает руки класс – это «раз».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Повернулась голова – это «два».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Руки вниз, вперёд смотри – это «три».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Руки в стороны 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</a:rPr>
              <a:t>пошире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развернули на «четыре».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С силой их к плечам прижать – это «пять».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Всем ребятам надо сесть – это «шесть».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3104" cy="1893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03" y="85484"/>
            <a:ext cx="2535039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499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Сравните словарный состав слов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505368" y="2733319"/>
            <a:ext cx="3189120" cy="9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КИРПИЧИК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29680" y="2733318"/>
            <a:ext cx="3189120" cy="9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ДИВАНЧИК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5" y="236856"/>
            <a:ext cx="2031332" cy="183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68" y="3523419"/>
            <a:ext cx="3314245" cy="2485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64" y="3723629"/>
            <a:ext cx="3341859" cy="21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974" y="4108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Нельзя путать суффиксы -ИК, -ЕК и суффиксы -ЧИК, -ЩИК!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552974" y="2616799"/>
            <a:ext cx="3219032" cy="1538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  <a:t>КИРПИЧ</a:t>
            </a:r>
            <a:r>
              <a:rPr lang="ru-RU" sz="4500" b="1" u="sng" dirty="0" smtClean="0">
                <a:solidFill>
                  <a:schemeClr val="accent5">
                    <a:lumMod val="50000"/>
                  </a:schemeClr>
                </a:solidFill>
              </a:rPr>
              <a:t>ИК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уффикс –ИК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29680" y="2616800"/>
            <a:ext cx="3189120" cy="1106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ДИВАН</a:t>
            </a:r>
            <a:r>
              <a:rPr lang="ru-RU" sz="5400" b="1" u="sng" dirty="0" smtClean="0">
                <a:solidFill>
                  <a:schemeClr val="accent5">
                    <a:lumMod val="50000"/>
                  </a:schemeClr>
                </a:solidFill>
              </a:rPr>
              <a:t>ЧИК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суффикс –ЧИК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67" y="3832090"/>
            <a:ext cx="3314245" cy="2529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64" y="4044055"/>
            <a:ext cx="3341859" cy="2105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3104" cy="18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3061" y="3133544"/>
            <a:ext cx="3791439" cy="273385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 указанных слов образуйте существительные с уменьшительно-ласкательным значением и разделите их на три группы:</a:t>
            </a:r>
          </a:p>
          <a:p>
            <a:pPr algn="ctr"/>
            <a:r>
              <a:rPr lang="ru-RU" sz="2000" dirty="0" smtClean="0"/>
              <a:t>1) с суффиксом -</a:t>
            </a:r>
            <a:r>
              <a:rPr lang="ru-RU" sz="2000" dirty="0" err="1" smtClean="0"/>
              <a:t>ек</a:t>
            </a:r>
            <a:r>
              <a:rPr lang="ru-RU" sz="2000" dirty="0" smtClean="0"/>
              <a:t>;</a:t>
            </a:r>
          </a:p>
          <a:p>
            <a:pPr algn="ctr"/>
            <a:r>
              <a:rPr lang="ru-RU" sz="2000" dirty="0" smtClean="0"/>
              <a:t>2) с суффиксом -</a:t>
            </a:r>
            <a:r>
              <a:rPr lang="ru-RU" sz="2000" dirty="0" err="1" smtClean="0"/>
              <a:t>ик</a:t>
            </a:r>
            <a:r>
              <a:rPr lang="ru-RU" sz="2000" dirty="0" smtClean="0"/>
              <a:t>; </a:t>
            </a:r>
          </a:p>
          <a:p>
            <a:pPr algn="ctr"/>
            <a:r>
              <a:rPr lang="ru-RU" sz="2000" dirty="0" smtClean="0"/>
              <a:t>3) с суффиксом –чик;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10" y="199050"/>
            <a:ext cx="1924539" cy="2802130"/>
          </a:xfrm>
        </p:spPr>
      </p:pic>
      <p:sp>
        <p:nvSpPr>
          <p:cNvPr id="8" name="Прямоугольник 7"/>
          <p:cNvSpPr/>
          <p:nvPr/>
        </p:nvSpPr>
        <p:spPr>
          <a:xfrm>
            <a:off x="4469115" y="2222481"/>
            <a:ext cx="7221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srgbClr val="4472C4">
                    <a:lumMod val="50000"/>
                  </a:srgbClr>
                </a:solidFill>
              </a:rPr>
              <a:t>Кирпич, мешок, горох, карандаш, желудок, огурец, топор, ключ, диван, брат, орех, лимон, корабль, человек, стакан, мост, чулок, мяч, хвост, куст, замок.</a:t>
            </a:r>
            <a:endParaRPr lang="ru-RU" sz="40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65500" y="55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Закрепляем изученное </a:t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Упражнение 537, стр. 63 (учебник С.И. Львовой)</a:t>
            </a: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579" y="593418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Закрепляем изученное </a:t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Упражнение 537, стр. 63 (учебник С.И. Львовой)</a:t>
            </a: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1" y="148250"/>
            <a:ext cx="1924539" cy="2802130"/>
          </a:xfr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3061" y="3136321"/>
            <a:ext cx="3341077" cy="2505256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Проверим себя</a:t>
            </a:r>
            <a:endParaRPr lang="ru-RU" sz="4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77272"/>
              </p:ext>
            </p:extLst>
          </p:nvPr>
        </p:nvGraphicFramePr>
        <p:xfrm>
          <a:off x="4656222" y="2187519"/>
          <a:ext cx="727591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305"/>
                <a:gridCol w="2425305"/>
                <a:gridCol w="24253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-ЧИК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мешоч</a:t>
                      </a:r>
                      <a:r>
                        <a:rPr lang="ru-RU" u="sng" dirty="0" smtClean="0"/>
                        <a:t>ек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кирпич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диван</a:t>
                      </a:r>
                      <a:r>
                        <a:rPr lang="ru-RU" u="sng" dirty="0" smtClean="0"/>
                        <a:t>чик</a:t>
                      </a:r>
                      <a:endParaRPr lang="ru-RU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горош</a:t>
                      </a:r>
                      <a:r>
                        <a:rPr lang="ru-RU" u="sng" dirty="0" smtClean="0"/>
                        <a:t>ек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карандаш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лимон</a:t>
                      </a:r>
                      <a:r>
                        <a:rPr lang="ru-RU" u="sng" dirty="0" smtClean="0"/>
                        <a:t>чик</a:t>
                      </a:r>
                      <a:endParaRPr lang="ru-RU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желудоч</a:t>
                      </a:r>
                      <a:r>
                        <a:rPr lang="ru-RU" u="sng" dirty="0" smtClean="0"/>
                        <a:t>ек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огуреч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стакан</a:t>
                      </a:r>
                      <a:r>
                        <a:rPr lang="ru-RU" u="sng" dirty="0" smtClean="0"/>
                        <a:t>чик</a:t>
                      </a:r>
                      <a:endParaRPr lang="ru-RU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ореш</a:t>
                      </a:r>
                      <a:r>
                        <a:rPr lang="ru-RU" u="sng" dirty="0" smtClean="0"/>
                        <a:t>ек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топор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человеч</a:t>
                      </a:r>
                      <a:r>
                        <a:rPr lang="ru-RU" u="sng" dirty="0" smtClean="0"/>
                        <a:t>ек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чулоч</a:t>
                      </a:r>
                      <a:r>
                        <a:rPr lang="ru-RU" u="sng" dirty="0" smtClean="0"/>
                        <a:t>ек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брат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замоч</a:t>
                      </a:r>
                      <a:r>
                        <a:rPr lang="ru-RU" u="sng" dirty="0" smtClean="0"/>
                        <a:t>ек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/>
                        <a:t>корабл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/>
                        <a:t>мост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/>
                        <a:t>мяч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/>
                        <a:t>хвостик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/>
                        <a:t>куст</a:t>
                      </a:r>
                      <a:r>
                        <a:rPr lang="ru-RU" u="sng" dirty="0" smtClean="0"/>
                        <a:t>ик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2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3672" y="2222481"/>
            <a:ext cx="93861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AutoNum type="arabicPeriod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Что нужно сделать,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чтобы не допустить ошибки в правописании суффиксов -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</a:rPr>
              <a:t>ек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-, -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</a:rPr>
              <a:t>ик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- у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существительных? </a:t>
            </a:r>
          </a:p>
          <a:p>
            <a:pPr marL="742950" lvl="0" indent="-742950">
              <a:buAutoNum type="arabicPeriod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С какими суффиксами легко перепутать суффиксы -ИК/-ЕК?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29156" y="748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Подведем итоги</a:t>
            </a: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71" y="1479265"/>
            <a:ext cx="2626752" cy="37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61042" y="2222481"/>
            <a:ext cx="9386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47416" y="7087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Рефлексия</a:t>
            </a: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9216" y="246173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егодня я узнал… </a:t>
            </a:r>
          </a:p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ыло трудно… </a:t>
            </a:r>
          </a:p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Я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понял, что… </a:t>
            </a:r>
          </a:p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Т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еперь я могу… </a:t>
            </a:r>
          </a:p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Я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научился… </a:t>
            </a:r>
          </a:p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Я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смог…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208"/>
            <a:ext cx="3188970" cy="3188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42" y="708720"/>
            <a:ext cx="3381138" cy="54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95332" y="2298124"/>
            <a:ext cx="9386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93104" y="7578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9216" y="246173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§ 55, упр. 539 (стр. 63) – по заданию в учебнике</a:t>
            </a:r>
          </a:p>
          <a:p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3104" cy="1893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16" y="1893104"/>
            <a:ext cx="10058400" cy="47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394" y="567541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Цели урока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773" y="1986264"/>
            <a:ext cx="10515600" cy="435133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познакомиться с правилом написания гласных в суффиксах существительных -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ек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и -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ик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; научиться различать суффиксы  -чик, -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щик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, -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ек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, -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ик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развивать логическое мышление, умение обобщать, систематизировать, делать выводы, классифицировать языковые явления, развивать орфографическую зоркость;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воспитывать бережное и ответственное отношение к слову и родному языку в целом.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3104" cy="1893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84" y="567541"/>
            <a:ext cx="1524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95332" y="2298124"/>
            <a:ext cx="9386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623" y="663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урок!</a:t>
            </a: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6" y="1989328"/>
            <a:ext cx="5202674" cy="49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608" y="836976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Орфоэпическая разминка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6602" y="240259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Щавель, торты,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звонит, красивее,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документ, квартал,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договор, начала,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свекла, творог.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9" y="0"/>
            <a:ext cx="2434280" cy="2434280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21322" y="2570837"/>
            <a:ext cx="3341077" cy="2505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Расставь ударение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343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608" y="836976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Орфоэпическая разминка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6602" y="240259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Щав</a:t>
            </a:r>
            <a:r>
              <a:rPr lang="ru-RU" sz="4800" dirty="0" err="1" smtClean="0">
                <a:solidFill>
                  <a:srgbClr val="00B050"/>
                </a:solidFill>
              </a:rPr>
              <a:t>Е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ль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т</a:t>
            </a:r>
            <a:r>
              <a:rPr lang="ru-RU" sz="4800" dirty="0" err="1" smtClean="0">
                <a:solidFill>
                  <a:srgbClr val="00B050"/>
                </a:solidFill>
              </a:rPr>
              <a:t>О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рты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звон</a:t>
            </a:r>
            <a:r>
              <a:rPr lang="ru-RU" sz="4800" dirty="0" err="1" smtClean="0">
                <a:solidFill>
                  <a:srgbClr val="00B050"/>
                </a:solidFill>
              </a:rPr>
              <a:t>И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т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крас</a:t>
            </a:r>
            <a:r>
              <a:rPr lang="ru-RU" sz="4800" dirty="0" err="1" smtClean="0">
                <a:solidFill>
                  <a:srgbClr val="00B050"/>
                </a:solidFill>
              </a:rPr>
              <a:t>И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вее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докум</a:t>
            </a:r>
            <a:r>
              <a:rPr lang="ru-RU" sz="4800" dirty="0" err="1" smtClean="0">
                <a:solidFill>
                  <a:srgbClr val="00B050"/>
                </a:solidFill>
              </a:rPr>
              <a:t>Е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нт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кварт</a:t>
            </a:r>
            <a:r>
              <a:rPr lang="ru-RU" sz="4800" dirty="0" err="1" smtClean="0">
                <a:solidFill>
                  <a:srgbClr val="00B050"/>
                </a:solidFill>
              </a:rPr>
              <a:t>А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л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догов</a:t>
            </a:r>
            <a:r>
              <a:rPr lang="ru-RU" sz="4800" dirty="0" err="1" smtClean="0">
                <a:solidFill>
                  <a:srgbClr val="00B050"/>
                </a:solidFill>
              </a:rPr>
              <a:t>О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начал</a:t>
            </a:r>
            <a:r>
              <a:rPr lang="ru-RU" sz="4800" dirty="0" err="1" smtClean="0">
                <a:solidFill>
                  <a:srgbClr val="00B050"/>
                </a:solidFill>
              </a:rPr>
              <a:t>А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св</a:t>
            </a:r>
            <a:r>
              <a:rPr lang="ru-RU" sz="4800" dirty="0" err="1" smtClean="0">
                <a:solidFill>
                  <a:srgbClr val="00B050"/>
                </a:solidFill>
              </a:rPr>
              <a:t>Ё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кла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тв</a:t>
            </a:r>
            <a:r>
              <a:rPr lang="ru-RU" sz="4800" dirty="0" err="1" smtClean="0">
                <a:solidFill>
                  <a:srgbClr val="00B050"/>
                </a:solidFill>
              </a:rPr>
              <a:t>О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sz="4800" dirty="0" err="1" smtClean="0">
                <a:solidFill>
                  <a:srgbClr val="00B050"/>
                </a:solidFill>
              </a:rPr>
              <a:t>О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9" y="0"/>
            <a:ext cx="2434280" cy="2434280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21322" y="2570837"/>
            <a:ext cx="3341077" cy="2505256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Проверим себя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859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231" y="224449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Вспомним имя существительное…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6" y="224448"/>
            <a:ext cx="1792044" cy="2534875"/>
          </a:xfrm>
        </p:spPr>
      </p:pic>
      <p:sp>
        <p:nvSpPr>
          <p:cNvPr id="5" name="Прямоугольник 4"/>
          <p:cNvSpPr/>
          <p:nvPr/>
        </p:nvSpPr>
        <p:spPr>
          <a:xfrm>
            <a:off x="4431015" y="1728129"/>
            <a:ext cx="7221416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Имя существительное – часть речи, которая обозначает действие.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Имя существительное отвечает на вопросы кто? Что?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Имена существительные изменяются по родам.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Имена существительные изменяются по падежам и числам.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У имен существительных два склонения.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Имена существительные «ножницы», «сутки» не имеют формы единственного числа.</a:t>
            </a:r>
            <a:endParaRPr lang="ru-RU" sz="24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3061" y="3133545"/>
            <a:ext cx="3341077" cy="2505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Выпиши номера правильных утверждений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935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231" y="224449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Вспомним имя существительное…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6" y="224448"/>
            <a:ext cx="1792044" cy="2534875"/>
          </a:xfrm>
        </p:spPr>
      </p:pic>
      <p:sp>
        <p:nvSpPr>
          <p:cNvPr id="5" name="Прямоугольник 4"/>
          <p:cNvSpPr/>
          <p:nvPr/>
        </p:nvSpPr>
        <p:spPr>
          <a:xfrm>
            <a:off x="4431014" y="1716098"/>
            <a:ext cx="7221416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FF0000"/>
                </a:solidFill>
              </a:rPr>
              <a:t>Имя существительное – часть речи, которая обозначает действие.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00B050"/>
                </a:solidFill>
              </a:rPr>
              <a:t>Имя существительное отвечает на вопросы кто? Что?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FF0000"/>
                </a:solidFill>
              </a:rPr>
              <a:t>Имена существительные изменяются по родам.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00B050"/>
                </a:solidFill>
              </a:rPr>
              <a:t>Имена существительные изменяются по падежам и числам.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FF0000"/>
                </a:solidFill>
              </a:rPr>
              <a:t>У имен существительных два склонения.</a:t>
            </a:r>
          </a:p>
          <a:p>
            <a:pPr marL="444500" lvl="0" indent="-44450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ru-RU" sz="2400" dirty="0" smtClean="0">
                <a:solidFill>
                  <a:srgbClr val="00B050"/>
                </a:solidFill>
              </a:rPr>
              <a:t>Имена существительные «ножницы», «сутки» не имеют формы единственного числа.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Ответ: 2,4,6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3061" y="3136321"/>
            <a:ext cx="3341077" cy="2505256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Проверим себя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421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Как написать? 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88" y="1885782"/>
            <a:ext cx="4137360" cy="3675701"/>
          </a:xfr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78268" y="3228476"/>
            <a:ext cx="3189120" cy="9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ЗАМОЧ…К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164680" y="3228475"/>
            <a:ext cx="3189120" cy="9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КЛЮЧ…К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5" y="236856"/>
            <a:ext cx="2031332" cy="18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Правописание суффиксов существительных -ЕК/-ИК</a:t>
            </a:r>
            <a:endParaRPr lang="ru-RU" sz="5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597676"/>
              </p:ext>
            </p:extLst>
          </p:nvPr>
        </p:nvGraphicFramePr>
        <p:xfrm>
          <a:off x="838199" y="1825624"/>
          <a:ext cx="10748211" cy="48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3104" cy="18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" y="0"/>
            <a:ext cx="1203198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Фрагмент мультфильма 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«В стране невыученных уроков»</a:t>
            </a:r>
            <a:endParaRPr lang="ru-RU" sz="4800" dirty="0"/>
          </a:p>
        </p:txBody>
      </p:sp>
      <p:pic>
        <p:nvPicPr>
          <p:cNvPr id="4" name="икек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6010" y="1325563"/>
            <a:ext cx="7292340" cy="5468757"/>
          </a:xfrm>
        </p:spPr>
      </p:pic>
    </p:spTree>
    <p:extLst>
      <p:ext uri="{BB962C8B-B14F-4D97-AF65-F5344CB8AC3E}">
        <p14:creationId xmlns:p14="http://schemas.microsoft.com/office/powerpoint/2010/main" val="3940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550</Words>
  <Application>Microsoft Office PowerPoint</Application>
  <PresentationFormat>Широкоэкранный</PresentationFormat>
  <Paragraphs>118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Правописание суффиксов существительных -ЕК/-ИК</vt:lpstr>
      <vt:lpstr>Цели урока</vt:lpstr>
      <vt:lpstr>Орфоэпическая разминка</vt:lpstr>
      <vt:lpstr>Орфоэпическая разминка</vt:lpstr>
      <vt:lpstr>Вспомним имя существительное…</vt:lpstr>
      <vt:lpstr>Вспомним имя существительное…</vt:lpstr>
      <vt:lpstr>Как написать? </vt:lpstr>
      <vt:lpstr>Правописание суффиксов существительных -ЕК/-ИК</vt:lpstr>
      <vt:lpstr>Фрагмент мультфильма  «В стране невыученных уроков»</vt:lpstr>
      <vt:lpstr>Учимся применять правило</vt:lpstr>
      <vt:lpstr>Учимся применять правило</vt:lpstr>
      <vt:lpstr>Физкультминутка</vt:lpstr>
      <vt:lpstr>Сравните словарный состав слов</vt:lpstr>
      <vt:lpstr>Нельзя путать суффиксы -ИК, -ЕК и суффиксы -ЧИК, -ЩИК!</vt:lpstr>
      <vt:lpstr>Презентация PowerPoint</vt:lpstr>
      <vt:lpstr>Закрепляем изученное  Упражнение 537, стр. 63 (учебник С.И. Львовой)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2016-06-14T17:03:19Z</dcterms:created>
  <dcterms:modified xsi:type="dcterms:W3CDTF">2016-06-14T22:05:01Z</dcterms:modified>
</cp:coreProperties>
</file>