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60" r:id="rId2"/>
    <p:sldId id="271" r:id="rId3"/>
    <p:sldId id="270" r:id="rId4"/>
    <p:sldId id="257" r:id="rId5"/>
    <p:sldId id="258" r:id="rId6"/>
    <p:sldId id="272" r:id="rId7"/>
    <p:sldId id="273" r:id="rId8"/>
    <p:sldId id="274" r:id="rId9"/>
    <p:sldId id="275" r:id="rId10"/>
    <p:sldId id="262" r:id="rId11"/>
    <p:sldId id="282" r:id="rId12"/>
    <p:sldId id="283" r:id="rId13"/>
    <p:sldId id="284" r:id="rId14"/>
    <p:sldId id="261" r:id="rId15"/>
    <p:sldId id="281" r:id="rId16"/>
    <p:sldId id="280" r:id="rId17"/>
    <p:sldId id="279" r:id="rId18"/>
    <p:sldId id="263" r:id="rId19"/>
    <p:sldId id="287" r:id="rId20"/>
    <p:sldId id="286" r:id="rId21"/>
    <p:sldId id="285" r:id="rId22"/>
    <p:sldId id="259" r:id="rId23"/>
    <p:sldId id="278" r:id="rId24"/>
    <p:sldId id="276" r:id="rId25"/>
    <p:sldId id="277" r:id="rId26"/>
    <p:sldId id="265" r:id="rId27"/>
    <p:sldId id="288" r:id="rId28"/>
    <p:sldId id="298" r:id="rId29"/>
    <p:sldId id="299" r:id="rId30"/>
    <p:sldId id="289" r:id="rId31"/>
    <p:sldId id="290" r:id="rId32"/>
    <p:sldId id="292" r:id="rId33"/>
    <p:sldId id="293" r:id="rId34"/>
    <p:sldId id="294" r:id="rId35"/>
    <p:sldId id="295" r:id="rId36"/>
    <p:sldId id="296" r:id="rId37"/>
    <p:sldId id="297" r:id="rId38"/>
    <p:sldId id="300" r:id="rId39"/>
    <p:sldId id="301" r:id="rId40"/>
    <p:sldId id="302" r:id="rId41"/>
    <p:sldId id="303" r:id="rId42"/>
    <p:sldId id="304" r:id="rId43"/>
    <p:sldId id="305" r:id="rId44"/>
    <p:sldId id="332" r:id="rId45"/>
    <p:sldId id="330" r:id="rId46"/>
    <p:sldId id="331" r:id="rId47"/>
    <p:sldId id="306" r:id="rId48"/>
    <p:sldId id="328" r:id="rId49"/>
    <p:sldId id="327" r:id="rId50"/>
    <p:sldId id="329" r:id="rId51"/>
    <p:sldId id="333" r:id="rId52"/>
    <p:sldId id="334" r:id="rId53"/>
    <p:sldId id="335" r:id="rId54"/>
    <p:sldId id="336" r:id="rId55"/>
    <p:sldId id="337" r:id="rId56"/>
    <p:sldId id="338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09" r:id="rId65"/>
    <p:sldId id="308" r:id="rId66"/>
    <p:sldId id="307" r:id="rId67"/>
    <p:sldId id="318" r:id="rId68"/>
    <p:sldId id="319" r:id="rId69"/>
    <p:sldId id="320" r:id="rId70"/>
    <p:sldId id="321" r:id="rId71"/>
    <p:sldId id="322" r:id="rId72"/>
    <p:sldId id="323" r:id="rId73"/>
    <p:sldId id="326" r:id="rId74"/>
    <p:sldId id="324" r:id="rId75"/>
    <p:sldId id="325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11.01.2016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7786742" cy="664371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Добро пожаловать в Нижнетагильский филиал Свердловского Областного Медицинского колледжа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1439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b="1" u="sng" dirty="0" smtClean="0">
                <a:latin typeface="Monotype Corsiva" pitchFamily="66" charset="0"/>
              </a:rPr>
              <a:t>Лечебное дело</a:t>
            </a:r>
            <a:endParaRPr lang="ru-RU" sz="4800" u="sng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5000" u="sng" dirty="0" smtClean="0">
                <a:latin typeface="Monotype Corsiva" pitchFamily="66" charset="0"/>
              </a:rPr>
              <a:t>Квалификация выпускника </a:t>
            </a:r>
            <a:r>
              <a:rPr lang="ru-RU" sz="5000" dirty="0" smtClean="0">
                <a:latin typeface="Monotype Corsiva" pitchFamily="66" charset="0"/>
              </a:rPr>
              <a:t>– </a:t>
            </a:r>
            <a:r>
              <a:rPr lang="ru-RU" sz="5000" i="1" u="sng" dirty="0" smtClean="0">
                <a:latin typeface="Monotype Corsiva" pitchFamily="66" charset="0"/>
              </a:rPr>
              <a:t>фельдшер</a:t>
            </a:r>
            <a:endParaRPr lang="ru-RU" sz="50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5000" u="sng" dirty="0" smtClean="0">
                <a:latin typeface="Monotype Corsiva" pitchFamily="66" charset="0"/>
              </a:rPr>
              <a:t>Форма обучения</a:t>
            </a:r>
            <a:r>
              <a:rPr lang="ru-RU" sz="5000" dirty="0" smtClean="0">
                <a:latin typeface="Monotype Corsiva" pitchFamily="66" charset="0"/>
              </a:rPr>
              <a:t>: </a:t>
            </a:r>
            <a:r>
              <a:rPr lang="ru-RU" sz="5000" b="1" dirty="0" smtClean="0">
                <a:latin typeface="Monotype Corsiva" pitchFamily="66" charset="0"/>
              </a:rPr>
              <a:t>очная</a:t>
            </a:r>
            <a:endParaRPr lang="ru-RU" sz="50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5000" u="sng" dirty="0" smtClean="0">
                <a:latin typeface="Monotype Corsiva" pitchFamily="66" charset="0"/>
              </a:rPr>
              <a:t>Продолжительность обучения</a:t>
            </a:r>
          </a:p>
          <a:p>
            <a:pPr>
              <a:buNone/>
            </a:pPr>
            <a:r>
              <a:rPr lang="ru-RU" sz="5000" u="sng" dirty="0" smtClean="0">
                <a:latin typeface="Monotype Corsiva" pitchFamily="66" charset="0"/>
              </a:rPr>
              <a:t>на базе 11 классов  </a:t>
            </a:r>
            <a:r>
              <a:rPr lang="ru-RU" sz="5000" dirty="0" smtClean="0">
                <a:latin typeface="Monotype Corsiva" pitchFamily="66" charset="0"/>
              </a:rPr>
              <a:t>- </a:t>
            </a:r>
            <a:r>
              <a:rPr lang="ru-RU" sz="5000" b="1" dirty="0" smtClean="0">
                <a:latin typeface="Monotype Corsiva" pitchFamily="66" charset="0"/>
              </a:rPr>
              <a:t>3 г. 10 мес.</a:t>
            </a:r>
            <a:endParaRPr lang="ru-RU" sz="50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7498080" cy="48006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Фельдшер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помощник врача, лицо со средним медицинским образованием, осуществляющий лечебную и санитарно-профилактическую помощь.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D:\Documents and Settings\Администратор\Рабочий стол\feldsh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500306"/>
            <a:ext cx="4429156" cy="2955455"/>
          </a:xfrm>
          <a:prstGeom prst="rect">
            <a:avLst/>
          </a:prstGeom>
          <a:noFill/>
        </p:spPr>
      </p:pic>
      <p:pic>
        <p:nvPicPr>
          <p:cNvPr id="2051" name="Picture 3" descr="D:\Documents and Settings\Администратор\Рабочий стол\1385733190-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572008"/>
            <a:ext cx="3233298" cy="1857388"/>
          </a:xfrm>
          <a:prstGeom prst="rect">
            <a:avLst/>
          </a:prstGeom>
          <a:noFill/>
        </p:spPr>
      </p:pic>
      <p:pic>
        <p:nvPicPr>
          <p:cNvPr id="2052" name="Picture 4" descr="D:\Documents and Settings\Администратор\Рабочий стол\service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214554"/>
            <a:ext cx="3116175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14546" y="0"/>
            <a:ext cx="6143636" cy="664371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обязанности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фельдшера входит</a:t>
            </a:r>
          </a:p>
          <a:p>
            <a:pPr algn="ct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 оказание лечебно- и санитарно-профилактической помощи, первой неотложной медицинской помощи</a:t>
            </a:r>
          </a:p>
          <a:p>
            <a:pPr algn="ct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 проведение лабораторных исследований </a:t>
            </a:r>
          </a:p>
          <a:p>
            <a:pPr algn="ct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 проведение диагностики типичных случаев наиболее часто встречающихся заболеваний и назначение лечения </a:t>
            </a:r>
          </a:p>
          <a:p>
            <a:pPr algn="ct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оказание медицинской помощи при беременности и родах </a:t>
            </a:r>
          </a:p>
          <a:p>
            <a:pPr algn="ct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 осуществление текущего санитарного надзора, </a:t>
            </a:r>
          </a:p>
          <a:p>
            <a:pPr algn="ctr">
              <a:buNone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 проведение санитарно-просветительной работы и пропаганды здорового образа жизни среди населения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57166"/>
            <a:ext cx="1729459" cy="192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Documents and Settings\Администратор\Рабочий стол\97_54_975435_1369545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786322"/>
            <a:ext cx="2214563" cy="166092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286100"/>
            <a:ext cx="7498080" cy="35719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Главными качествами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фельдшера являются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самообладание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терпение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уравновешенность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честность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умение быстро принимать решения в сло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жной,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нестандартной обстановке и условиях дефицита времени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грамотность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добросовестность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ответственность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3312368" cy="277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Documents and Settings\Администратор\Рабочий стол\gazeta-4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286248" cy="290781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1439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b="1" u="sng" dirty="0" smtClean="0">
                <a:latin typeface="Monotype Corsiva" pitchFamily="66" charset="0"/>
              </a:rPr>
              <a:t>Акушерское дело</a:t>
            </a:r>
            <a:endParaRPr lang="ru-RU" sz="66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3900" u="sng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Квалификация выпускника </a:t>
            </a:r>
            <a:r>
              <a:rPr lang="ru-RU" sz="3900" dirty="0" smtClean="0">
                <a:latin typeface="Monotype Corsiva" pitchFamily="66" charset="0"/>
              </a:rPr>
              <a:t>– </a:t>
            </a:r>
            <a:r>
              <a:rPr lang="ru-RU" sz="3900" i="1" dirty="0" smtClean="0">
                <a:latin typeface="Monotype Corsiva" pitchFamily="66" charset="0"/>
              </a:rPr>
              <a:t>акушерка</a:t>
            </a:r>
            <a:endParaRPr lang="ru-RU" sz="39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Формы обучения</a:t>
            </a:r>
            <a:r>
              <a:rPr lang="ru-RU" sz="3900" dirty="0" smtClean="0">
                <a:latin typeface="Monotype Corsiva" pitchFamily="66" charset="0"/>
              </a:rPr>
              <a:t>: </a:t>
            </a:r>
            <a:r>
              <a:rPr lang="ru-RU" sz="3900" b="1" dirty="0" smtClean="0">
                <a:latin typeface="Monotype Corsiva" pitchFamily="66" charset="0"/>
              </a:rPr>
              <a:t>очная</a:t>
            </a:r>
            <a:endParaRPr lang="ru-RU" sz="39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Срок освоения основной  программы по</a:t>
            </a: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Специальности </a:t>
            </a:r>
            <a:r>
              <a:rPr lang="ru-RU" sz="4000" u="sng" dirty="0" smtClean="0">
                <a:latin typeface="Monotype Corsiva" pitchFamily="66" charset="0"/>
              </a:rPr>
              <a:t>при</a:t>
            </a:r>
          </a:p>
          <a:p>
            <a:pPr>
              <a:buNone/>
            </a:pPr>
            <a:r>
              <a:rPr lang="ru-RU" sz="4000" u="sng" dirty="0" smtClean="0">
                <a:latin typeface="Monotype Corsiva" pitchFamily="66" charset="0"/>
              </a:rPr>
              <a:t>очной форме обучения</a:t>
            </a:r>
            <a:r>
              <a:rPr lang="ru-RU" sz="3900" dirty="0" smtClean="0">
                <a:latin typeface="Monotype Corsiva" pitchFamily="66" charset="0"/>
              </a:rPr>
              <a:t>– </a:t>
            </a:r>
            <a:r>
              <a:rPr lang="ru-RU" sz="3900" b="1" dirty="0" smtClean="0">
                <a:latin typeface="Monotype Corsiva" pitchFamily="66" charset="0"/>
              </a:rPr>
              <a:t>2 г.10 мес.</a:t>
            </a:r>
            <a:endParaRPr lang="ru-RU" sz="39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0"/>
            <a:ext cx="4214842" cy="65008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Слово "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акушерка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 в переводе с французского означает "тот, кто стоит у ложа", а именно — помощница при родах.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Забота акушера это здоровье женщины и ее будущего потомства.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AwFwNKh4N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071546"/>
            <a:ext cx="3517097" cy="4876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2" y="0"/>
            <a:ext cx="5922474" cy="333852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Главная задача акушера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облегчить период родов.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этого она обследует будущую роженицу в течение всей беременности, физически и морально готовит ее к родам, оказывает помощь при родах и в послеродовый период.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Content Placeholder 10" descr="135-51821-midwives-1379628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2445085" cy="1672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ontent Placeholder 5" descr="YzOwEYyXo4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357562"/>
            <a:ext cx="3502815" cy="2335210"/>
          </a:xfrm>
          <a:prstGeom prst="rect">
            <a:avLst/>
          </a:prstGeom>
        </p:spPr>
      </p:pic>
      <p:pic>
        <p:nvPicPr>
          <p:cNvPr id="6" name="Content Placeholder 11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714752"/>
            <a:ext cx="4038600" cy="2895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15338" cy="3429000"/>
          </a:xfrm>
        </p:spPr>
        <p:txBody>
          <a:bodyPr>
            <a:normAutofit fontScale="77500" lnSpcReduction="2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НАСТОЯЩИЙ ПРОФЕССИОНАЛИЗМ</a:t>
            </a:r>
          </a:p>
          <a:p>
            <a:pPr>
              <a:spcBef>
                <a:spcPts val="0"/>
              </a:spcBef>
              <a:buNone/>
            </a:pPr>
            <a:endParaRPr lang="az-Cyrl-A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az-Cyrl-A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ЧУТКОСТЬ И ЗАБОТА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az-Cyrl-A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СПОСОБНОСТЬ К СОСТРАДАНИЮ</a:t>
            </a:r>
          </a:p>
          <a:p>
            <a:pPr algn="ctr">
              <a:spcBef>
                <a:spcPts val="0"/>
              </a:spcBef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ДОБРОТА</a:t>
            </a:r>
          </a:p>
          <a:p>
            <a:pPr>
              <a:spcBef>
                <a:spcPts val="0"/>
              </a:spcBef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ОТЗЫВЧИВОСТЬ</a:t>
            </a:r>
          </a:p>
          <a:p>
            <a:pPr algn="r">
              <a:spcBef>
                <a:spcPts val="0"/>
              </a:spcBef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ОТВЕТСТВЕННОСТЬ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АККУРАТНОСТЬ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Именно этими качествами должна обладать истинная акушерка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5" descr="Midwives-warn-over-cuts-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4572008"/>
            <a:ext cx="3731546" cy="2285992"/>
          </a:xfrm>
          <a:prstGeom prst="snip2DiagRect">
            <a:avLst/>
          </a:prstGeom>
        </p:spPr>
      </p:pic>
      <p:pic>
        <p:nvPicPr>
          <p:cNvPr id="5" name="Picture 6" descr="kjbabywide_20131113230509322843-620x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214686"/>
            <a:ext cx="2819670" cy="1587202"/>
          </a:xfrm>
          <a:prstGeom prst="snip2DiagRect">
            <a:avLst/>
          </a:prstGeom>
        </p:spPr>
      </p:pic>
      <p:pic>
        <p:nvPicPr>
          <p:cNvPr id="6" name="Content Placeholder 4" descr="Preg_PracInfo_Quest_1_Art2008030104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903209"/>
            <a:ext cx="2428892" cy="1811927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1439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u="sng" dirty="0" smtClean="0">
                <a:latin typeface="Monotype Corsiva" pitchFamily="66" charset="0"/>
              </a:rPr>
              <a:t>Стоматология ортопедическая</a:t>
            </a:r>
            <a:endParaRPr lang="ru-RU" sz="48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5300" u="sng" dirty="0" smtClean="0">
                <a:latin typeface="Monotype Corsiva" pitchFamily="66" charset="0"/>
              </a:rPr>
              <a:t>Квалификация выпускника </a:t>
            </a:r>
            <a:r>
              <a:rPr lang="ru-RU" sz="5300" dirty="0" smtClean="0">
                <a:latin typeface="Monotype Corsiva" pitchFamily="66" charset="0"/>
              </a:rPr>
              <a:t>– </a:t>
            </a:r>
            <a:r>
              <a:rPr lang="ru-RU" sz="5300" i="1" dirty="0" smtClean="0">
                <a:latin typeface="Monotype Corsiva" pitchFamily="66" charset="0"/>
              </a:rPr>
              <a:t>зубной техник</a:t>
            </a:r>
            <a:endParaRPr lang="ru-RU" sz="53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5300" u="sng" dirty="0" smtClean="0">
                <a:latin typeface="Monotype Corsiva" pitchFamily="66" charset="0"/>
              </a:rPr>
              <a:t>Форма освоения программы</a:t>
            </a:r>
          </a:p>
          <a:p>
            <a:pPr>
              <a:buNone/>
            </a:pPr>
            <a:r>
              <a:rPr lang="ru-RU" sz="5300" u="sng" dirty="0" smtClean="0">
                <a:latin typeface="Monotype Corsiva" pitchFamily="66" charset="0"/>
              </a:rPr>
              <a:t>по специальности </a:t>
            </a:r>
            <a:r>
              <a:rPr lang="ru-RU" sz="5300" dirty="0" smtClean="0">
                <a:latin typeface="Monotype Corsiva" pitchFamily="66" charset="0"/>
              </a:rPr>
              <a:t>- </a:t>
            </a:r>
            <a:r>
              <a:rPr lang="ru-RU" sz="5300" b="1" dirty="0" smtClean="0">
                <a:latin typeface="Monotype Corsiva" pitchFamily="66" charset="0"/>
              </a:rPr>
              <a:t>очная</a:t>
            </a:r>
            <a:endParaRPr lang="ru-RU" sz="53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5300" u="sng" dirty="0" smtClean="0">
                <a:latin typeface="Monotype Corsiva" pitchFamily="66" charset="0"/>
              </a:rPr>
              <a:t>Срок обучения программы  </a:t>
            </a:r>
            <a:r>
              <a:rPr lang="ru-RU" sz="5300" dirty="0" smtClean="0">
                <a:latin typeface="Monotype Corsiva" pitchFamily="66" charset="0"/>
              </a:rPr>
              <a:t>- </a:t>
            </a:r>
          </a:p>
          <a:p>
            <a:pPr>
              <a:buNone/>
            </a:pPr>
            <a:r>
              <a:rPr lang="ru-RU" sz="5300" b="1" dirty="0" smtClean="0">
                <a:latin typeface="Monotype Corsiva" pitchFamily="66" charset="0"/>
              </a:rPr>
              <a:t>2 г. 10 мес.</a:t>
            </a:r>
            <a:endParaRPr lang="ru-RU" sz="53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00042"/>
            <a:ext cx="4143404" cy="596267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Зубной техник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это специалист, который занимается изготовлением зубных протезов.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Зубной техник является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главным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помощником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врача-стоматолога.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://www.academia-dental.de/fileadmin/user_upload/bilder/alumni_club/picture_gallery/august_2006/12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642918"/>
            <a:ext cx="3521036" cy="528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72000" y="142852"/>
            <a:ext cx="500066" cy="6572296"/>
          </a:xfrm>
          <a:prstGeom prst="roundRect">
            <a:avLst>
              <a:gd name="adj" fmla="val 2902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>
            <a:off x="6364224" y="-708130"/>
            <a:ext cx="1071570" cy="36307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6200000">
            <a:off x="2208256" y="6266"/>
            <a:ext cx="1071570" cy="363075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6364224" y="792068"/>
            <a:ext cx="1071570" cy="36307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6200000">
            <a:off x="2208256" y="1506464"/>
            <a:ext cx="1071570" cy="363075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6399943" y="2256547"/>
            <a:ext cx="1071570" cy="37022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928670"/>
            <a:ext cx="264320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Сестринское дело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3504" y="2428868"/>
            <a:ext cx="264320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Акушерское дело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3143248"/>
            <a:ext cx="264320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Лечебное дело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85918" y="1571612"/>
            <a:ext cx="271464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Лабораторная диагностика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43504" y="3929066"/>
            <a:ext cx="264320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Стоматология ортопедическая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0"/>
            <a:ext cx="6072198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Выпускник  данной специальности должен быть готов к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профессиональной деятельности по изготовлению всех видов зубных протезов, основных видов челюстно-лицевых протезов и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ортодонтических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аппаратов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ctr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выполнению работ на всех видах оборудования, применяемого при изготовлении протезов и аппаратов в качестве зубного техника в лечебно-профилактических учреждениях и учреждениях здравоохранения стоматологического профиля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оказанию неотложной медицинской помощи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babyslingo.files.wordpress.com/2010/02/3700179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818"/>
            <a:ext cx="2565247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214290"/>
            <a:ext cx="6779730" cy="214314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мастера очень важны такие качества, как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аккуратность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точность движений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хороший глазомер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чуткое осязание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Картинка 90 из 1109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500306"/>
            <a:ext cx="3024182" cy="302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medgut.ru/userfiles/Image/ceppenniko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876"/>
            <a:ext cx="4670827" cy="309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15338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u="sng" dirty="0" smtClean="0">
                <a:latin typeface="Monotype Corsiva" pitchFamily="66" charset="0"/>
              </a:rPr>
              <a:t>Лабораторная диагностика</a:t>
            </a:r>
            <a:endParaRPr lang="ru-RU" sz="4500" u="sng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500" u="sng" dirty="0" smtClean="0">
                <a:latin typeface="Monotype Corsiva" pitchFamily="66" charset="0"/>
              </a:rPr>
              <a:t>Квалификация</a:t>
            </a:r>
            <a:r>
              <a:rPr lang="ru-RU" sz="4500" dirty="0" smtClean="0">
                <a:latin typeface="Monotype Corsiva" pitchFamily="66" charset="0"/>
              </a:rPr>
              <a:t> – </a:t>
            </a:r>
            <a:r>
              <a:rPr lang="ru-RU" sz="4500" i="1" dirty="0" smtClean="0">
                <a:latin typeface="Monotype Corsiva" pitchFamily="66" charset="0"/>
              </a:rPr>
              <a:t>медицинский лабораторный техник</a:t>
            </a:r>
            <a:endParaRPr lang="ru-RU" sz="45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500" u="sng" dirty="0" smtClean="0">
                <a:latin typeface="Monotype Corsiva" pitchFamily="66" charset="0"/>
              </a:rPr>
              <a:t>Формы обучения</a:t>
            </a:r>
            <a:r>
              <a:rPr lang="ru-RU" sz="4500" dirty="0" smtClean="0">
                <a:latin typeface="Monotype Corsiva" pitchFamily="66" charset="0"/>
              </a:rPr>
              <a:t>: очная</a:t>
            </a:r>
          </a:p>
          <a:p>
            <a:pPr>
              <a:buNone/>
            </a:pPr>
            <a:r>
              <a:rPr lang="ru-RU" sz="4500" u="sng" dirty="0" smtClean="0">
                <a:latin typeface="Monotype Corsiva" pitchFamily="66" charset="0"/>
              </a:rPr>
              <a:t>Срок освоения основной</a:t>
            </a:r>
          </a:p>
          <a:p>
            <a:pPr>
              <a:buNone/>
            </a:pPr>
            <a:r>
              <a:rPr lang="ru-RU" sz="4500" u="sng" dirty="0" smtClean="0">
                <a:latin typeface="Monotype Corsiva" pitchFamily="66" charset="0"/>
              </a:rPr>
              <a:t>Профессиональной</a:t>
            </a:r>
          </a:p>
          <a:p>
            <a:pPr>
              <a:buNone/>
            </a:pPr>
            <a:r>
              <a:rPr lang="ru-RU" sz="4500" u="sng" dirty="0" smtClean="0">
                <a:latin typeface="Monotype Corsiva" pitchFamily="66" charset="0"/>
              </a:rPr>
              <a:t>образовательной программы при</a:t>
            </a:r>
          </a:p>
          <a:p>
            <a:pPr>
              <a:buNone/>
            </a:pPr>
            <a:r>
              <a:rPr lang="ru-RU" sz="4500" u="sng" dirty="0" smtClean="0">
                <a:latin typeface="Monotype Corsiva" pitchFamily="66" charset="0"/>
              </a:rPr>
              <a:t>очной форме обучения</a:t>
            </a:r>
            <a:r>
              <a:rPr lang="ru-RU" sz="4500" dirty="0" smtClean="0">
                <a:latin typeface="Monotype Corsiva" pitchFamily="66" charset="0"/>
              </a:rPr>
              <a:t> – </a:t>
            </a:r>
            <a:r>
              <a:rPr lang="ru-RU" sz="4500" b="1" dirty="0" smtClean="0">
                <a:latin typeface="Monotype Corsiva" pitchFamily="66" charset="0"/>
              </a:rPr>
              <a:t>2 г.10 мес.</a:t>
            </a:r>
            <a:endParaRPr lang="ru-RU" sz="45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0"/>
            <a:ext cx="3857652" cy="6858000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Лабораторная диагностика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это совокупность методов, направленных на анализ исследуемого материала с 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помощью различного специализированного оборудования.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современной клинической медицине лабораторная диагностика занимает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особое место!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лабораторных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помогут доктору в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диагностике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в наблюдении за процессом лечения и эффективностью терапии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3" descr="D:\Users\Света\Desktop\лаборант\2616587-laboratorium-badanie-mikroskop-882-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697" y="0"/>
            <a:ext cx="4328303" cy="3238866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  <a:reflection blurRad="6350" stA="97000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0"/>
            <a:ext cx="5857884" cy="664371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Медицинский лабораторный техник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это специалист, который относится к категории среднего медицинского персонала.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долю медицинского техника выпадает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кропотливая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очень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ответственная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работа по проведению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исследований анализов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подготовке инструментов к операции, регистрации поступающего биологического материала для исследования, проведение обработки материала и подготовку его к исследованию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 тщательности работы этого специалиста зависит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быстрота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качество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получаемых анализов, проводимых операций, а значит –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жизни людей!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Users\Света\Desktop\лаборант\comunicacion_cientif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5143512"/>
            <a:ext cx="2330348" cy="1571612"/>
          </a:xfrm>
          <a:prstGeom prst="rect">
            <a:avLst/>
          </a:prstGeom>
          <a:ln>
            <a:noFill/>
          </a:ln>
          <a:effectLst>
            <a:outerShdw blurRad="177800" dist="2413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нна\Desktop\лаб техн\ozernysanatory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2143644" cy="1429936"/>
          </a:xfrm>
          <a:prstGeom prst="rect">
            <a:avLst/>
          </a:prstGeom>
          <a:noFill/>
        </p:spPr>
      </p:pic>
      <p:pic>
        <p:nvPicPr>
          <p:cNvPr id="8" name="Picture 2" descr="http://t3.gstatic.com/images?q=tbn:ANd9GcSSiMAh822nsJjoergHUh0JiU99J4ezwGbkjVFbnh2sI__YEQW6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357430"/>
            <a:ext cx="2421751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7862150" cy="350043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Достоинства профессии велики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высокий спрос на рынке труда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карьерный рост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хорошая заработная плата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в чистоте (в помещении)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людям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Признаться, мы часто не задумываемся, что поставленный диагноз – это заслуга </a:t>
            </a:r>
          </a:p>
          <a:p>
            <a:pPr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ЛАБОРАТОРНОЙ ДИАГНОСТИКИ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нна\Desktop\лаб техн\лабор.gif"/>
          <p:cNvPicPr>
            <a:picLocks noChangeAspect="1" noChangeArrowheads="1"/>
          </p:cNvPicPr>
          <p:nvPr/>
        </p:nvPicPr>
        <p:blipFill>
          <a:blip r:embed="rId2" cstate="print"/>
          <a:srcRect l="3979"/>
          <a:stretch>
            <a:fillRect/>
          </a:stretch>
        </p:blipFill>
        <p:spPr bwMode="auto">
          <a:xfrm>
            <a:off x="5357818" y="3929066"/>
            <a:ext cx="3575900" cy="2720000"/>
          </a:xfrm>
          <a:prstGeom prst="rect">
            <a:avLst/>
          </a:prstGeom>
          <a:noFill/>
        </p:spPr>
      </p:pic>
      <p:pic>
        <p:nvPicPr>
          <p:cNvPr id="5" name="Picture 2" descr="Картинка 1 из 283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643314"/>
            <a:ext cx="3905245" cy="2928934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15338" cy="685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На базе колледжа открылись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подготовительные курсы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для подготовки к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ЕГЭ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ОГЭ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по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русскому языку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математике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биологии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химии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За более подробной информацией обращайтесь по телефонам: </a:t>
            </a:r>
            <a:endParaRPr lang="en-US" sz="40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8(3435)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960-474, 89086374401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или 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413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кабинет в медицинском колледже - руководитель подготовительных курсов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Голышева Наталья Геннадьевна</a:t>
            </a:r>
            <a:endParaRPr lang="ru-RU" sz="40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001056" cy="6858000"/>
          </a:xfrm>
        </p:spPr>
        <p:txBody>
          <a:bodyPr>
            <a:prstTxWarp prst="textDeflateInflateDeflate">
              <a:avLst/>
            </a:prstTxWarp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1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же здесь я буду заниматься?</a:t>
            </a:r>
            <a:endParaRPr lang="ru-RU" sz="16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ПРОФ.ОРИЕНТАЦИЯ работа 2013\профориентация 2014-2015\ДЕНЬ ОТКРЫТЫХ ДВЕРЕЙ 2014\фото колледж\кабинеты\DSC03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93132">
            <a:off x="54595" y="-101624"/>
            <a:ext cx="5069123" cy="3656418"/>
          </a:xfrm>
          <a:prstGeom prst="rect">
            <a:avLst/>
          </a:prstGeom>
          <a:noFill/>
        </p:spPr>
      </p:pic>
      <p:pic>
        <p:nvPicPr>
          <p:cNvPr id="1027" name="Picture 3" descr="M:\ПРОФ.ОРИЕНТАЦИЯ работа 2013\профориентация 2014-2015\ДЕНЬ ОТКРЫТЫХ ДВЕРЕЙ 2014\фото колледж\кабинеты\DSC03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3347">
            <a:off x="4183693" y="2714470"/>
            <a:ext cx="5123156" cy="384236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ПРОФ.ОРИЕНТАЦИЯ работа 2013\профориентация 2014-2015\ДЕНЬ ОТКРЫТЫХ ДВЕРЕЙ 2014\фото колледж\кабинеты\DSC03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8428">
            <a:off x="3979640" y="123735"/>
            <a:ext cx="5194362" cy="3895771"/>
          </a:xfrm>
          <a:prstGeom prst="rect">
            <a:avLst/>
          </a:prstGeom>
          <a:noFill/>
        </p:spPr>
      </p:pic>
      <p:pic>
        <p:nvPicPr>
          <p:cNvPr id="2051" name="Picture 3" descr="M:\ПРОФ.ОРИЕНТАЦИЯ работа 2013\профориентация 2014-2015\ДЕНЬ ОТКРЫТЫХ ДВЕРЕЙ 2014\фото колледж\кабинеты\DSC03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4298">
            <a:off x="6823" y="3032649"/>
            <a:ext cx="5111277" cy="383345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143900" cy="6500834"/>
          </a:xfrm>
        </p:spPr>
        <p:txBody>
          <a:bodyPr/>
          <a:lstStyle/>
          <a:p>
            <a:pPr>
              <a:buNone/>
            </a:pPr>
            <a:r>
              <a:rPr lang="ru-RU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Сестринское дело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9классов</a:t>
            </a:r>
            <a:endParaRPr 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buNone/>
            </a:pPr>
            <a:r>
              <a:rPr lang="ru-RU" sz="4600" u="sng" dirty="0" smtClean="0">
                <a:latin typeface="Monotype Corsiva" pitchFamily="66" charset="0"/>
              </a:rPr>
              <a:t>Квалификация выпускника </a:t>
            </a:r>
            <a:r>
              <a:rPr lang="ru-RU" sz="4600" dirty="0" smtClean="0">
                <a:latin typeface="Monotype Corsiva" pitchFamily="66" charset="0"/>
              </a:rPr>
              <a:t>– </a:t>
            </a:r>
            <a:r>
              <a:rPr lang="ru-RU" sz="4600" i="1" dirty="0" smtClean="0">
                <a:latin typeface="Monotype Corsiva" pitchFamily="66" charset="0"/>
              </a:rPr>
              <a:t>медицинская сестра</a:t>
            </a:r>
            <a:endParaRPr lang="ru-RU" sz="46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600" u="sng" dirty="0" smtClean="0">
                <a:latin typeface="Monotype Corsiva" pitchFamily="66" charset="0"/>
              </a:rPr>
              <a:t>Формы обучения:</a:t>
            </a:r>
            <a:r>
              <a:rPr lang="ru-RU" sz="4600" dirty="0" smtClean="0">
                <a:latin typeface="Monotype Corsiva" pitchFamily="66" charset="0"/>
              </a:rPr>
              <a:t> очная</a:t>
            </a:r>
          </a:p>
          <a:p>
            <a:pPr>
              <a:buNone/>
            </a:pPr>
            <a:r>
              <a:rPr lang="ru-RU" sz="4600" u="sng" dirty="0" smtClean="0">
                <a:latin typeface="Monotype Corsiva" pitchFamily="66" charset="0"/>
              </a:rPr>
              <a:t>Срок освоения основной </a:t>
            </a:r>
          </a:p>
          <a:p>
            <a:pPr>
              <a:buNone/>
            </a:pPr>
            <a:r>
              <a:rPr lang="ru-RU" sz="4600" u="sng" dirty="0" smtClean="0">
                <a:latin typeface="Monotype Corsiva" pitchFamily="66" charset="0"/>
              </a:rPr>
              <a:t>программы по специальности при</a:t>
            </a:r>
          </a:p>
          <a:p>
            <a:pPr>
              <a:buNone/>
            </a:pPr>
            <a:r>
              <a:rPr lang="ru-RU" sz="4600" u="sng" dirty="0" smtClean="0">
                <a:latin typeface="Monotype Corsiva" pitchFamily="66" charset="0"/>
              </a:rPr>
              <a:t>очной форме обучения:</a:t>
            </a:r>
            <a:r>
              <a:rPr lang="ru-RU" sz="4600" dirty="0" smtClean="0">
                <a:latin typeface="Monotype Corsiva" pitchFamily="66" charset="0"/>
              </a:rPr>
              <a:t>– </a:t>
            </a:r>
            <a:r>
              <a:rPr lang="ru-RU" sz="4600" b="1" dirty="0" smtClean="0">
                <a:latin typeface="Monotype Corsiva" pitchFamily="66" charset="0"/>
              </a:rPr>
              <a:t>3 г.10 мес.</a:t>
            </a:r>
            <a:endParaRPr lang="ru-RU" sz="46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:\ПРОФ.ОРИЕНТАЦИЯ работа 2013\профориентация 2014-2015\ДЕНЬ ОТКРЫТЫХ ДВЕРЕЙ 2014\фото колледж\кабинеты\HAqFnFlpUj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93419">
            <a:off x="3683548" y="3214686"/>
            <a:ext cx="5460452" cy="3643314"/>
          </a:xfrm>
          <a:prstGeom prst="rect">
            <a:avLst/>
          </a:prstGeom>
          <a:noFill/>
        </p:spPr>
      </p:pic>
      <p:pic>
        <p:nvPicPr>
          <p:cNvPr id="5" name="Picture 2" descr="M:\ПРОФ.ОРИЕНТАЦИЯ работа 2013\профориентация 2014-2015\ДЕНЬ ОТКРЫТЫХ ДВЕРЕЙ 2014\фото колледж\кабинеты\eWdcPBCEq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5459">
            <a:off x="1000100" y="-1"/>
            <a:ext cx="5246316" cy="350043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ПРОФ.ОРИЕНТАЦИЯ работа 2013\профориентация 2014-2015\ДЕНЬ ОТКРЫТЫХ ДВЕРЕЙ 2014\фото колледж\кабинеты\NFNDvhug_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6248" cy="3375422"/>
          </a:xfrm>
          <a:prstGeom prst="rect">
            <a:avLst/>
          </a:prstGeom>
          <a:noFill/>
        </p:spPr>
      </p:pic>
      <p:pic>
        <p:nvPicPr>
          <p:cNvPr id="4099" name="Picture 3" descr="M:\ПРОФ.ОРИЕНТАЦИЯ работа 2013\профориентация 2014-2015\ДЕНЬ ОТКРЫТЫХ ДВЕРЕЙ 2014\фото колледж\кабинеты\5M21bCzed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4786314" cy="3241182"/>
          </a:xfrm>
          <a:prstGeom prst="rect">
            <a:avLst/>
          </a:prstGeom>
          <a:noFill/>
        </p:spPr>
      </p:pic>
      <p:pic>
        <p:nvPicPr>
          <p:cNvPr id="4100" name="Picture 4" descr="M:\ПРОФ.ОРИЕНТАЦИЯ работа 2013\профориентация 2014-2015\ДЕНЬ ОТКРЫТЫХ ДВЕРЕЙ 2014\фото колледж\кабинеты\3ph098Vmi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357686" cy="3429000"/>
          </a:xfrm>
          <a:prstGeom prst="rect">
            <a:avLst/>
          </a:prstGeom>
          <a:noFill/>
        </p:spPr>
      </p:pic>
      <p:pic>
        <p:nvPicPr>
          <p:cNvPr id="4101" name="Picture 5" descr="M:\ПРОФ.ОРИЕНТАЦИЯ работа 2013\профориентация 2014-2015\ДЕНЬ ОТКРЫТЫХ ДВЕРЕЙ 2014\фото колледж\кабинеты\-9tp7efvkQ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429001"/>
            <a:ext cx="4643438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ПРОФ.ОРИЕНТАЦИЯ работа 2013\профориентация 2014-2015\ДЕНЬ ОТКРЫТЫХ ДВЕРЕЙ 2014\фото колледж\кабинеты\7BOmO2qZt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90" cy="3071810"/>
          </a:xfrm>
          <a:prstGeom prst="rect">
            <a:avLst/>
          </a:prstGeom>
          <a:noFill/>
        </p:spPr>
      </p:pic>
      <p:pic>
        <p:nvPicPr>
          <p:cNvPr id="6147" name="Picture 3" descr="M:\ПРОФ.ОРИЕНТАЦИЯ работа 2013\профориентация 2014-2015\ДЕНЬ ОТКРЫТЫХ ДВЕРЕЙ 2014\фото колледж\кабинеты\dzEGFBOq-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214686"/>
            <a:ext cx="5643602" cy="3643314"/>
          </a:xfrm>
          <a:prstGeom prst="rect">
            <a:avLst/>
          </a:prstGeom>
          <a:noFill/>
        </p:spPr>
      </p:pic>
      <p:pic>
        <p:nvPicPr>
          <p:cNvPr id="6148" name="Picture 4" descr="M:\ПРОФ.ОРИЕНТАЦИЯ работа 2013\профориентация 2014-2015\ДЕНЬ ОТКРЫТЫХ ДВЕРЕЙ 2014\фото колледж\кабинеты\7GcrC6w7KB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31972"/>
            <a:ext cx="2928926" cy="3626028"/>
          </a:xfrm>
          <a:prstGeom prst="rect">
            <a:avLst/>
          </a:prstGeom>
          <a:noFill/>
        </p:spPr>
      </p:pic>
      <p:pic>
        <p:nvPicPr>
          <p:cNvPr id="6149" name="Picture 5" descr="M:\ПРОФ.ОРИЕНТАЦИЯ работа 2013\профориентация 2014-2015\ДЕНЬ ОТКРЫТЫХ ДВЕРЕЙ 2014\фото колледж\кабинеты\hKs6J-hI69U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0"/>
            <a:ext cx="4000496" cy="314324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ПРОФ.ОРИЕНТАЦИЯ работа 2013\профориентация 2014-2015\ДЕНЬ ОТКРЫТЫХ ДВЕРЕЙ 2014\фото колледж\кабинеты\xqEclLZYl2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762402" cy="2928934"/>
          </a:xfrm>
          <a:prstGeom prst="rect">
            <a:avLst/>
          </a:prstGeom>
          <a:noFill/>
        </p:spPr>
      </p:pic>
      <p:pic>
        <p:nvPicPr>
          <p:cNvPr id="7171" name="Picture 3" descr="M:\ПРОФ.ОРИЕНТАЦИЯ работа 2013\профориентация 2014-2015\ДЕНЬ ОТКРЫТЫХ ДВЕРЕЙ 2014\фото колледж\кабинеты\h1BB7ECt7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0"/>
            <a:ext cx="4929222" cy="3357562"/>
          </a:xfrm>
          <a:prstGeom prst="rect">
            <a:avLst/>
          </a:prstGeom>
          <a:noFill/>
        </p:spPr>
      </p:pic>
      <p:pic>
        <p:nvPicPr>
          <p:cNvPr id="7172" name="Picture 4" descr="M:\ПРОФ.ОРИЕНТАЦИЯ работа 2013\профориентация 2014-2015\ДЕНЬ ОТКРЫТЫХ ДВЕРЕЙ 2014\фото колледж\кабинеты\5SVD7UCc6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143248"/>
            <a:ext cx="2643206" cy="3519516"/>
          </a:xfrm>
          <a:prstGeom prst="rect">
            <a:avLst/>
          </a:prstGeom>
          <a:noFill/>
        </p:spPr>
      </p:pic>
      <p:pic>
        <p:nvPicPr>
          <p:cNvPr id="7173" name="Picture 5" descr="M:\ПРОФ.ОРИЕНТАЦИЯ работа 2013\профориентация 2014-2015\ДЕНЬ ОТКРЫТЫХ ДВЕРЕЙ 2014\фото колледж\кабинеты\MFOWorZ3D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500438"/>
            <a:ext cx="2214578" cy="3143272"/>
          </a:xfrm>
          <a:prstGeom prst="rect">
            <a:avLst/>
          </a:prstGeom>
          <a:noFill/>
        </p:spPr>
      </p:pic>
      <p:pic>
        <p:nvPicPr>
          <p:cNvPr id="7174" name="Picture 6" descr="M:\ПРОФ.ОРИЕНТАЦИЯ работа 2013\профориентация 2014-2015\ДЕНЬ ОТКРЫТЫХ ДВЕРЕЙ 2014\фото колледж\KFfkG--2b1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71876"/>
            <a:ext cx="4190987" cy="3071802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CIM\100MSDCF\DSC01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22946" cy="3273194"/>
          </a:xfrm>
          <a:prstGeom prst="rect">
            <a:avLst/>
          </a:prstGeom>
          <a:noFill/>
        </p:spPr>
      </p:pic>
      <p:pic>
        <p:nvPicPr>
          <p:cNvPr id="5" name="Picture 3" descr="E:\DCIM\100MSDCF\DSC01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043128"/>
            <a:ext cx="6786578" cy="3814871"/>
          </a:xfrm>
          <a:prstGeom prst="rect">
            <a:avLst/>
          </a:prstGeom>
          <a:noFill/>
        </p:spPr>
      </p:pic>
      <p:pic>
        <p:nvPicPr>
          <p:cNvPr id="6" name="Picture 4" descr="E:\DCIM\100MSDCF\DSC01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07617">
            <a:off x="5472134" y="349084"/>
            <a:ext cx="3940727" cy="2215161"/>
          </a:xfrm>
          <a:prstGeom prst="rect">
            <a:avLst/>
          </a:prstGeom>
          <a:noFill/>
        </p:spPr>
      </p:pic>
      <p:pic>
        <p:nvPicPr>
          <p:cNvPr id="7" name="Picture 5" descr="E:\DCIM\100MSDCF\DSC01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63927">
            <a:off x="-380142" y="4261831"/>
            <a:ext cx="3637851" cy="204490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ПРОФ.ОРИЕНТАЦИЯ работа 2013\профориентация 2014-2015\ДЕНЬ ОТКРЫТЫХ ДВЕРЕЙ 2014\фото колледж\624d3WC6Y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24507" cy="4143380"/>
          </a:xfrm>
          <a:prstGeom prst="rect">
            <a:avLst/>
          </a:prstGeom>
          <a:noFill/>
        </p:spPr>
      </p:pic>
      <p:pic>
        <p:nvPicPr>
          <p:cNvPr id="9219" name="Picture 3" descr="M:\ПРОФ.ОРИЕНТАЦИЯ работа 2013\профориентация 2014-2015\ДЕНЬ ОТКРЫТЫХ ДВЕРЕЙ 2014\фото колледж\aWdJd5hOJw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142985"/>
            <a:ext cx="4000496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ПРОФ.ОРИЕНТАЦИЯ работа 2013\профориентация 2014-2015\ДЕНЬ ОТКРЫТЫХ ДВЕРЕЙ 2014\фото колледж\blsMyQa5S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42" y="2643182"/>
            <a:ext cx="5619758" cy="4214818"/>
          </a:xfrm>
          <a:prstGeom prst="rect">
            <a:avLst/>
          </a:prstGeom>
          <a:noFill/>
        </p:spPr>
      </p:pic>
      <p:pic>
        <p:nvPicPr>
          <p:cNvPr id="5" name="Picture 4" descr="M:\ПРОФ.ОРИЕНТАЦИЯ работа 2013\профориентация 2014-2015\ДЕНЬ ОТКРЫТЫХ ДВЕРЕЙ 2014\фото колледж\b5j_nDXd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72198" cy="346982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ПРОФ.ОРИЕНТАЦИЯ работа 2013\профориентация 2014-2015\ДЕНЬ ОТКРЫТЫХ ДВЕРЕЙ 2014\фото колледж\0ln8cDp9J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714875" cy="3536156"/>
          </a:xfrm>
          <a:prstGeom prst="rect">
            <a:avLst/>
          </a:prstGeom>
          <a:noFill/>
        </p:spPr>
      </p:pic>
      <p:pic>
        <p:nvPicPr>
          <p:cNvPr id="11267" name="Picture 3" descr="M:\ПРОФ.ОРИЕНТАЦИЯ работа 2013\профориентация 2014-2015\ДЕНЬ ОТКРЫТЫХ ДВЕРЕЙ 2014\фото колледж\5ZbSES_Vzv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6"/>
            <a:ext cx="4857752" cy="364331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102MSDCF\DSC06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50248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102MSDCF\DSC07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6286512" cy="3533773"/>
          </a:xfrm>
          <a:prstGeom prst="rect">
            <a:avLst/>
          </a:prstGeom>
          <a:noFill/>
        </p:spPr>
      </p:pic>
      <p:pic>
        <p:nvPicPr>
          <p:cNvPr id="2051" name="Picture 3" descr="J:\102MSDCF\DSC07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9706" y="3286124"/>
            <a:ext cx="6354294" cy="35718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501122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u="sng" dirty="0" smtClean="0">
                <a:latin typeface="Monotype Corsiva" pitchFamily="66" charset="0"/>
              </a:rPr>
              <a:t>Сестринское дело</a:t>
            </a:r>
            <a:r>
              <a:rPr lang="en-US" sz="4400" b="1" u="sng" dirty="0" smtClean="0">
                <a:latin typeface="Monotype Corsiva" pitchFamily="66" charset="0"/>
              </a:rPr>
              <a:t> </a:t>
            </a:r>
            <a:r>
              <a:rPr lang="ru-RU" sz="4400" b="1" u="sng" dirty="0" smtClean="0">
                <a:latin typeface="Monotype Corsiva" pitchFamily="66" charset="0"/>
              </a:rPr>
              <a:t>на базе 11 классов</a:t>
            </a:r>
            <a:endParaRPr lang="ru-RU" sz="4200" u="sng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200" u="sng" dirty="0" smtClean="0">
                <a:latin typeface="Monotype Corsiva" pitchFamily="66" charset="0"/>
              </a:rPr>
              <a:t>Квалификация выпускника </a:t>
            </a:r>
            <a:r>
              <a:rPr lang="ru-RU" sz="4200" dirty="0" smtClean="0">
                <a:latin typeface="Monotype Corsiva" pitchFamily="66" charset="0"/>
              </a:rPr>
              <a:t>– </a:t>
            </a:r>
            <a:r>
              <a:rPr lang="ru-RU" sz="4200" i="1" dirty="0" smtClean="0">
                <a:latin typeface="Monotype Corsiva" pitchFamily="66" charset="0"/>
              </a:rPr>
              <a:t>медицинская сестра</a:t>
            </a:r>
            <a:endParaRPr lang="ru-RU" sz="42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200" u="sng" dirty="0" smtClean="0">
                <a:latin typeface="Monotype Corsiva" pitchFamily="66" charset="0"/>
              </a:rPr>
              <a:t>Формы обучения: </a:t>
            </a:r>
            <a:r>
              <a:rPr lang="ru-RU" sz="4200" dirty="0" smtClean="0">
                <a:latin typeface="Monotype Corsiva" pitchFamily="66" charset="0"/>
              </a:rPr>
              <a:t>очная</a:t>
            </a:r>
          </a:p>
          <a:p>
            <a:pPr>
              <a:buNone/>
            </a:pPr>
            <a:r>
              <a:rPr lang="ru-RU" sz="4200" u="sng" dirty="0" smtClean="0">
                <a:latin typeface="Monotype Corsiva" pitchFamily="66" charset="0"/>
              </a:rPr>
              <a:t>Срок освоения основной</a:t>
            </a:r>
          </a:p>
          <a:p>
            <a:pPr>
              <a:buNone/>
            </a:pPr>
            <a:r>
              <a:rPr lang="ru-RU" sz="4200" u="sng" dirty="0" smtClean="0">
                <a:latin typeface="Monotype Corsiva" pitchFamily="66" charset="0"/>
              </a:rPr>
              <a:t>программы по специальности</a:t>
            </a:r>
          </a:p>
          <a:p>
            <a:pPr>
              <a:buNone/>
            </a:pPr>
            <a:r>
              <a:rPr lang="ru-RU" sz="4200" u="sng" dirty="0" smtClean="0">
                <a:latin typeface="Monotype Corsiva" pitchFamily="66" charset="0"/>
              </a:rPr>
              <a:t>при очной форме обучения: </a:t>
            </a:r>
            <a:r>
              <a:rPr lang="ru-RU" sz="4200" dirty="0" smtClean="0">
                <a:latin typeface="Monotype Corsiva" pitchFamily="66" charset="0"/>
              </a:rPr>
              <a:t>– </a:t>
            </a:r>
            <a:r>
              <a:rPr lang="ru-RU" sz="4200" b="1" dirty="0" smtClean="0">
                <a:latin typeface="Monotype Corsiva" pitchFamily="66" charset="0"/>
              </a:rPr>
              <a:t>2 г. 10 мес.</a:t>
            </a:r>
            <a:endParaRPr lang="ru-RU" sz="42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102MSDCF\DSC07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83439" cy="4094166"/>
          </a:xfrm>
          <a:prstGeom prst="rect">
            <a:avLst/>
          </a:prstGeom>
          <a:noFill/>
        </p:spPr>
      </p:pic>
      <p:pic>
        <p:nvPicPr>
          <p:cNvPr id="3075" name="Picture 3" descr="J:\102MSDCF\DSC07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525010"/>
            <a:ext cx="5929322" cy="333299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102MSDCF\DSC07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1055">
            <a:off x="-356715" y="720560"/>
            <a:ext cx="9595366" cy="5393747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102MSDCF\DSC07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29322" cy="3332990"/>
          </a:xfrm>
          <a:prstGeom prst="rect">
            <a:avLst/>
          </a:prstGeom>
          <a:noFill/>
        </p:spPr>
      </p:pic>
      <p:pic>
        <p:nvPicPr>
          <p:cNvPr id="5123" name="Picture 3" descr="J:\102MSDCF\DSC07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793" y="3357562"/>
            <a:ext cx="6227207" cy="3500437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102MSDCF\DSC07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8549">
            <a:off x="-195027" y="361308"/>
            <a:ext cx="9958638" cy="559794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102MSDCF\DSC07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95708" cy="2189855"/>
          </a:xfrm>
          <a:prstGeom prst="rect">
            <a:avLst/>
          </a:prstGeom>
          <a:noFill/>
        </p:spPr>
      </p:pic>
      <p:pic>
        <p:nvPicPr>
          <p:cNvPr id="7171" name="Picture 3" descr="J:\102MSDCF\DSC07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6012571" cy="3379786"/>
          </a:xfrm>
          <a:prstGeom prst="rect">
            <a:avLst/>
          </a:prstGeom>
          <a:noFill/>
        </p:spPr>
      </p:pic>
      <p:pic>
        <p:nvPicPr>
          <p:cNvPr id="7172" name="Picture 4" descr="J:\102MSDCF\DSC07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0"/>
            <a:ext cx="4472514" cy="2514089"/>
          </a:xfrm>
          <a:prstGeom prst="rect">
            <a:avLst/>
          </a:prstGeom>
          <a:noFill/>
        </p:spPr>
      </p:pic>
      <p:pic>
        <p:nvPicPr>
          <p:cNvPr id="7173" name="Picture 5" descr="J:\102MSDCF\DSC07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999082" y="3284554"/>
            <a:ext cx="4575124" cy="2571768"/>
          </a:xfrm>
          <a:prstGeom prst="rect">
            <a:avLst/>
          </a:prstGeom>
          <a:noFill/>
        </p:spPr>
      </p:pic>
      <p:pic>
        <p:nvPicPr>
          <p:cNvPr id="7174" name="Picture 6" descr="J:\102MSDCF\DSC07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21222"/>
            <a:ext cx="6000760" cy="2236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102MSDCF\DSC07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9447" y="1149446"/>
            <a:ext cx="5250051" cy="2951158"/>
          </a:xfrm>
          <a:prstGeom prst="rect">
            <a:avLst/>
          </a:prstGeom>
          <a:noFill/>
        </p:spPr>
      </p:pic>
      <p:pic>
        <p:nvPicPr>
          <p:cNvPr id="8195" name="Picture 3" descr="J:\102MSDCF\DSC07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0"/>
            <a:ext cx="5895972" cy="3314243"/>
          </a:xfrm>
          <a:prstGeom prst="rect">
            <a:avLst/>
          </a:prstGeom>
          <a:noFill/>
        </p:spPr>
      </p:pic>
      <p:pic>
        <p:nvPicPr>
          <p:cNvPr id="8196" name="Picture 4" descr="J:\102MSDCF\DSC07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324226"/>
            <a:ext cx="6286512" cy="3533774"/>
          </a:xfrm>
          <a:prstGeom prst="rect">
            <a:avLst/>
          </a:prstGeom>
          <a:noFill/>
        </p:spPr>
      </p:pic>
      <p:pic>
        <p:nvPicPr>
          <p:cNvPr id="8197" name="Picture 5" descr="J:\102MSDCF\DSC07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3446"/>
            <a:ext cx="3939648" cy="22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102MSDCF\DSC07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7967674" cy="4438631"/>
          </a:xfrm>
          <a:prstGeom prst="rect">
            <a:avLst/>
          </a:prstGeom>
          <a:noFill/>
        </p:spPr>
      </p:pic>
      <p:pic>
        <p:nvPicPr>
          <p:cNvPr id="9219" name="Picture 3" descr="J:\102MSDCF\DSC07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1928794" cy="1084214"/>
          </a:xfrm>
          <a:prstGeom prst="rect">
            <a:avLst/>
          </a:prstGeom>
          <a:noFill/>
        </p:spPr>
      </p:pic>
      <p:pic>
        <p:nvPicPr>
          <p:cNvPr id="9220" name="Picture 4" descr="J:\102MSDCF\DSC07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-1"/>
            <a:ext cx="1928826" cy="1084232"/>
          </a:xfrm>
          <a:prstGeom prst="rect">
            <a:avLst/>
          </a:prstGeom>
          <a:noFill/>
        </p:spPr>
      </p:pic>
      <p:pic>
        <p:nvPicPr>
          <p:cNvPr id="9221" name="Picture 5" descr="J:\102MSDCF\DSC07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071546"/>
            <a:ext cx="1966882" cy="1105624"/>
          </a:xfrm>
          <a:prstGeom prst="rect">
            <a:avLst/>
          </a:prstGeom>
          <a:noFill/>
        </p:spPr>
      </p:pic>
      <p:pic>
        <p:nvPicPr>
          <p:cNvPr id="9222" name="Picture 6" descr="J:\102MSDCF\DSC07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0"/>
            <a:ext cx="1928826" cy="1084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NT\Рабочий стол\мед\SBJGXGtZh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91079">
            <a:off x="130371" y="215754"/>
            <a:ext cx="6018554" cy="33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NT\Рабочий стол\мед\ytNr5h_W5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57943">
            <a:off x="2823999" y="3052048"/>
            <a:ext cx="6375236" cy="35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NT\Рабочий стол\мед\nlgy832JMy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033" y="670293"/>
            <a:ext cx="944387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NT\Рабочий стол\мед\ovoura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NT\Рабочий стол\мед\fVcHd8g4Vo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23564"/>
            <a:ext cx="5940152" cy="33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1439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b="1" u="sng" dirty="0" smtClean="0">
                <a:latin typeface="Monotype Corsiva" pitchFamily="66" charset="0"/>
              </a:rPr>
              <a:t>Сестринское дело</a:t>
            </a:r>
            <a:endParaRPr lang="ru-RU" sz="6600" dirty="0" smtClean="0">
              <a:latin typeface="Monotype Corsiva" pitchFamily="66" charset="0"/>
            </a:endParaRPr>
          </a:p>
          <a:p>
            <a:pPr algn="ctr">
              <a:buNone/>
            </a:pPr>
            <a:endParaRPr lang="ru-RU" sz="3900" u="sng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Квалификация выпускника </a:t>
            </a:r>
            <a:r>
              <a:rPr lang="ru-RU" sz="3900" dirty="0" smtClean="0">
                <a:latin typeface="Monotype Corsiva" pitchFamily="66" charset="0"/>
              </a:rPr>
              <a:t>– </a:t>
            </a:r>
            <a:r>
              <a:rPr lang="ru-RU" sz="3900" i="1" dirty="0" smtClean="0">
                <a:latin typeface="Monotype Corsiva" pitchFamily="66" charset="0"/>
              </a:rPr>
              <a:t>медицинская сестра</a:t>
            </a:r>
            <a:endParaRPr lang="ru-RU" sz="39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Формы обучения: </a:t>
            </a:r>
            <a:r>
              <a:rPr lang="ru-RU" sz="3900" dirty="0" err="1" smtClean="0">
                <a:latin typeface="Monotype Corsiva" pitchFamily="66" charset="0"/>
              </a:rPr>
              <a:t>очно-заочная</a:t>
            </a:r>
            <a:r>
              <a:rPr lang="ru-RU" sz="3900" dirty="0" smtClean="0">
                <a:latin typeface="Monotype Corsiva" pitchFamily="66" charset="0"/>
              </a:rPr>
              <a:t> (вечерняя)</a:t>
            </a: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Срок освоения основной</a:t>
            </a: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программы по специальности</a:t>
            </a:r>
          </a:p>
          <a:p>
            <a:pPr>
              <a:buNone/>
            </a:pPr>
            <a:r>
              <a:rPr lang="ru-RU" sz="3900" u="sng" dirty="0" smtClean="0">
                <a:latin typeface="Monotype Corsiva" pitchFamily="66" charset="0"/>
              </a:rPr>
              <a:t>при вечерней форме обучения </a:t>
            </a:r>
            <a:r>
              <a:rPr lang="ru-RU" sz="3900" dirty="0" smtClean="0">
                <a:latin typeface="Monotype Corsiva" pitchFamily="66" charset="0"/>
              </a:rPr>
              <a:t>– </a:t>
            </a:r>
            <a:r>
              <a:rPr lang="ru-RU" sz="3900" b="1" dirty="0" smtClean="0">
                <a:latin typeface="Monotype Corsiva" pitchFamily="66" charset="0"/>
              </a:rPr>
              <a:t>3 г.10 мес.</a:t>
            </a:r>
            <a:endParaRPr lang="ru-RU" sz="3900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NT\Рабочий стол\мед\YZkV4LyHI3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2" y="836712"/>
            <a:ext cx="897954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NT\Рабочий стол\мед\DSC01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8" y="11695"/>
            <a:ext cx="5822254" cy="327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UserNT\Рабочий стол\мед\DSC01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33914"/>
            <a:ext cx="6446216" cy="36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7862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NT\Рабочий стол\мед\DSC01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7456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UserNT\Рабочий стол\мед\6RlgDK2ceq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19851"/>
            <a:ext cx="8262664" cy="46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0159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NT\Рабочий стол\мед\bqkRfuInz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1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6422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NT\Рабочий стол\мед\DSC03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90" y="1628800"/>
            <a:ext cx="56356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UserNT\Рабочий стол\мед\DSC03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5" y="-40255"/>
            <a:ext cx="3891516" cy="69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73417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NT\Рабочий стол\мед\DSC03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64" y="692696"/>
            <a:ext cx="9126836" cy="513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520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UserNT\Рабочий стол\мед\Xra5DI7-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368" y="0"/>
            <a:ext cx="6637263" cy="44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Documents and Settings\UserNT\Рабочий стол\мед\fUq5xJKrB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30405"/>
            <a:ext cx="5436097" cy="36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UserNT\Рабочий стол\мед\otl9OttpK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016" y="4012131"/>
            <a:ext cx="4268931" cy="28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0758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ПРОФ.ОРИЕНТАЦИЯ работа 2013\профориентация 2014-2015\ДЕНЬ ОТКРЫТЫХ ДВЕРЕЙ 2014\фото колледж\кабинеты\NaQIoeW6Q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52" cy="495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M:\ПРОФ.ОРИЕНТАЦИЯ работа 2013\профориентация 2014-2015\ДЕНЬ ОТКРЫТЫХ ДВЕРЕЙ 2014\фото колледж\кабинеты\Hcf8Ya_g5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63582"/>
            <a:ext cx="4643438" cy="309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ПРОФ.ОРИЕНТАЦИЯ работа 2013\профориентация 2014-2015\ДЕНЬ ОТКРЫТЫХ ДВЕРЕЙ 2014\фото колледж\кабинеты\pKQJ9eVt3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2067" y="0"/>
            <a:ext cx="5851933" cy="3899765"/>
          </a:xfrm>
          <a:prstGeom prst="rect">
            <a:avLst/>
          </a:prstGeom>
          <a:noFill/>
        </p:spPr>
      </p:pic>
      <p:pic>
        <p:nvPicPr>
          <p:cNvPr id="12291" name="Picture 3" descr="M:\ПРОФ.ОРИЕНТАЦИЯ работа 2013\профориентация 2014-2015\ДЕНЬ ОТКРЫТЫХ ДВЕРЕЙ 2014\фото колледж\кабинеты\PBw1ygUUv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5357818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ПРОФ.ОРИЕНТАЦИЯ работа 2013\профориентация 2014-2015\ДЕНЬ ОТКРЫТЫХ ДВЕРЕЙ 2014\фото колледж\кабинеты\CF7oSfJaXl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51521">
            <a:off x="-1" y="3143248"/>
            <a:ext cx="5574305" cy="3714752"/>
          </a:xfrm>
          <a:prstGeom prst="rect">
            <a:avLst/>
          </a:prstGeom>
          <a:noFill/>
        </p:spPr>
      </p:pic>
      <p:pic>
        <p:nvPicPr>
          <p:cNvPr id="13315" name="Picture 3" descr="M:\ПРОФ.ОРИЕНТАЦИЯ работа 2013\профориентация 2014-2015\ДЕНЬ ОТКРЫТЫХ ДВЕРЕЙ 2014\фото колледж\кабинеты\owNcV1OjfX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1394">
            <a:off x="4071934" y="1"/>
            <a:ext cx="5072066" cy="338005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714356"/>
            <a:ext cx="5357850" cy="55007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МЕДИЦИНСКАЯ СЕСТРА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специалист в области сестринского дела со средним или высшим медицинским образованием.</a:t>
            </a:r>
          </a:p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медицинских сестер осуществляется в медицинских училищах и колледжах и на факультетах высшего сестринского образования.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исунок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950" y="857232"/>
            <a:ext cx="2786050" cy="527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ПРОФ.ОРИЕНТАЦИЯ работа 2013\профориентация 2014-2015\ДЕНЬ ОТКРЫТЫХ ДВЕРЕЙ 2014\фото колледж\кабинеты\H26gYCvFy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192302"/>
            <a:ext cx="5500694" cy="3665697"/>
          </a:xfrm>
          <a:prstGeom prst="rect">
            <a:avLst/>
          </a:prstGeom>
          <a:noFill/>
        </p:spPr>
      </p:pic>
      <p:pic>
        <p:nvPicPr>
          <p:cNvPr id="14339" name="Picture 3" descr="M:\ПРОФ.ОРИЕНТАЦИЯ работа 2013\профориентация 2014-2015\ДЕНЬ ОТКРЫТЫХ ДВЕРЕЙ 2014\фото колледж\кабинеты\ZX0Ih_BhX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8141">
            <a:off x="-129433" y="19164"/>
            <a:ext cx="4974960" cy="331534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ПРОФ.ОРИЕНТАЦИЯ работа 2013\профориентация 2014-2015\ДЕНЬ ОТКРЫТЫХ ДВЕРЕЙ 2014\фото колледж\кабинеты\rHm8cZy8H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38049">
            <a:off x="-26284" y="439025"/>
            <a:ext cx="9259340" cy="570356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M:\ПРОФ.ОРИЕНТАЦИЯ работа 2013\профориентация 2014-2015\ДЕНЬ ОТКРЫТЫХ ДВЕРЕЙ 2014\фото колледж\кабинеты\3W77C2fh5i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049052"/>
            <a:ext cx="5000628" cy="2808947"/>
          </a:xfrm>
          <a:prstGeom prst="rect">
            <a:avLst/>
          </a:prstGeom>
          <a:noFill/>
        </p:spPr>
      </p:pic>
      <p:pic>
        <p:nvPicPr>
          <p:cNvPr id="16388" name="Picture 4" descr="M:\ПРОФ.ОРИЕНТАЦИЯ работа 2013\профориентация 2014-2015\ДЕНЬ ОТКРЫТЫХ ДВЕРЕЙ 2014\фото колледж\кабинеты\LeL9VnLUk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286644" cy="40930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:\ПРОФ.ОРИЕНТАЦИЯ работа 2013\профориентация 2014-2015\ДЕНЬ ОТКРЫТЫХ ДВЕРЕЙ 2014\фото колледж\кабинеты\Y2g0ex_oE8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04711" cy="3709990"/>
          </a:xfrm>
          <a:prstGeom prst="rect">
            <a:avLst/>
          </a:prstGeom>
          <a:noFill/>
        </p:spPr>
      </p:pic>
      <p:pic>
        <p:nvPicPr>
          <p:cNvPr id="17411" name="Picture 3" descr="M:\ПРОФ.ОРИЕНТАЦИЯ работа 2013\профориентация 2014-2015\ДЕНЬ ОТКРЫТЫХ ДВЕРЕЙ 2014\фото колледж\кабинеты\h233TkiZu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687900"/>
            <a:ext cx="5643570" cy="317009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:\ПРОФ.ОРИЕНТАЦИЯ работа 2013\профориентация 2014-2015\ДЕНЬ ОТКРЫТЫХ ДВЕРЕЙ 2014\фото колледж\кабинеты\DSC03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92350">
            <a:off x="1957" y="342254"/>
            <a:ext cx="5217087" cy="3848458"/>
          </a:xfrm>
          <a:prstGeom prst="rect">
            <a:avLst/>
          </a:prstGeom>
          <a:noFill/>
        </p:spPr>
      </p:pic>
      <p:pic>
        <p:nvPicPr>
          <p:cNvPr id="18435" name="Picture 3" descr="M:\ПРОФ.ОРИЕНТАЦИЯ работа 2013\профориентация 2014-2015\ДЕНЬ ОТКРЫТЫХ ДВЕРЕЙ 2014\фото колледж\кабинеты\DSC03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25112">
            <a:off x="4065002" y="2829822"/>
            <a:ext cx="5153053" cy="386479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:\ПРОФ.ОРИЕНТАЦИЯ работа 2013\профориентация 2014-2015\ДЕНЬ ОТКРЫТЫХ ДВЕРЕЙ 2014\фото колледж\кабинеты\DSC03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:\ПРОФ.ОРИЕНТАЦИЯ работа 2013\профориентация 2014-2015\ДЕНЬ ОТКРЫТЫХ ДВЕРЕЙ 2014\фото колледж\JZzefSXM_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357818" cy="3574836"/>
          </a:xfrm>
          <a:prstGeom prst="rect">
            <a:avLst/>
          </a:prstGeom>
          <a:noFill/>
        </p:spPr>
      </p:pic>
      <p:pic>
        <p:nvPicPr>
          <p:cNvPr id="20483" name="Picture 3" descr="M:\ПРОФ.ОРИЕНТАЦИЯ работа 2013\профориентация 2014-2015\ДЕНЬ ОТКРЫТЫХ ДВЕРЕЙ 2014\фото колледж\ecQe_q22PY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964" y="3250325"/>
            <a:ext cx="5407036" cy="360767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:\ПРОФ.ОРИЕНТАЦИЯ работа 2013\профориентация 2014-2015\ДЕНЬ ОТКРЫТЫХ ДВЕРЕЙ 2014\фото колледж\IYYViFayw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7642" cy="3214686"/>
          </a:xfrm>
          <a:prstGeom prst="rect">
            <a:avLst/>
          </a:prstGeom>
          <a:noFill/>
        </p:spPr>
      </p:pic>
      <p:pic>
        <p:nvPicPr>
          <p:cNvPr id="21507" name="Picture 3" descr="M:\ПРОФ.ОРИЕНТАЦИЯ работа 2013\профориентация 2014-2015\ДЕНЬ ОТКРЫТЫХ ДВЕРЕЙ 2014\фото колледж\8AdBqj7a8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688120"/>
            <a:ext cx="7429520" cy="416988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:\ПРОФ.ОРИЕНТАЦИЯ работа 2013\профориентация 2014-2015\ДЕНЬ ОТКРЫТЫХ ДВЕРЕЙ 2014\фото колледж\0WzFrN9KO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0"/>
            <a:ext cx="4786314" cy="3193517"/>
          </a:xfrm>
          <a:prstGeom prst="rect">
            <a:avLst/>
          </a:prstGeom>
          <a:noFill/>
        </p:spPr>
      </p:pic>
      <p:pic>
        <p:nvPicPr>
          <p:cNvPr id="22531" name="Picture 3" descr="M:\ПРОФ.ОРИЕНТАЦИЯ работа 2013\профориентация 2014-2015\ДЕНЬ ОТКРЫТЫХ ДВЕРЕЙ 2014\фото колледж\zHpyoFXbO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79702"/>
            <a:ext cx="6067222" cy="4078298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:\ПРОФ.ОРИЕНТАЦИЯ работа 2013\профориентация 2014-2015\ДЕНЬ ОТКРЫТЫХ ДВЕРЕЙ 2014\фото колледж\wEr9PP6t7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218" y="0"/>
            <a:ext cx="5362782" cy="3009906"/>
          </a:xfrm>
          <a:prstGeom prst="rect">
            <a:avLst/>
          </a:prstGeom>
          <a:noFill/>
        </p:spPr>
      </p:pic>
      <p:pic>
        <p:nvPicPr>
          <p:cNvPr id="23555" name="Picture 3" descr="M:\ПРОФ.ОРИЕНТАЦИЯ работа 2013\профориентация 2014-2015\ДЕНЬ ОТКРЫТЫХ ДВЕРЕЙ 2014\фото колледж\ORY4Dk6ENw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5199"/>
            <a:ext cx="6643702" cy="4432801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500042"/>
            <a:ext cx="5715040" cy="635795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Роль</a:t>
            </a:r>
            <a:r>
              <a:rPr lang="ru-RU" sz="2200" dirty="0" smtClean="0">
                <a:latin typeface="Constantia" pitchFamily="18" charset="0"/>
              </a:rPr>
              <a:t> медицинской сестры в процессе лечения больного трудно переоценить!</a:t>
            </a:r>
          </a:p>
          <a:p>
            <a:pPr algn="ctr">
              <a:buNone/>
            </a:pPr>
            <a:r>
              <a:rPr lang="ru-RU" sz="2200" u="sng" dirty="0" smtClean="0">
                <a:latin typeface="Constantia" pitchFamily="18" charset="0"/>
              </a:rPr>
              <a:t>Выполнение назначений врача, уход за тяжелобольными, проведение </a:t>
            </a:r>
            <a:r>
              <a:rPr lang="ru-RU" sz="2200" dirty="0" smtClean="0">
                <a:latin typeface="Constantia" pitchFamily="18" charset="0"/>
              </a:rPr>
              <a:t>многих, иногда довольно </a:t>
            </a:r>
            <a:r>
              <a:rPr lang="ru-RU" sz="2200" u="sng" dirty="0" smtClean="0">
                <a:latin typeface="Constantia" pitchFamily="18" charset="0"/>
              </a:rPr>
              <a:t>сложных, манипуляций </a:t>
            </a:r>
            <a:r>
              <a:rPr lang="ru-RU" sz="2200" dirty="0" smtClean="0">
                <a:latin typeface="Constantia" pitchFamily="18" charset="0"/>
              </a:rPr>
              <a:t>— все это является </a:t>
            </a:r>
            <a:r>
              <a:rPr lang="ru-RU" sz="2200" u="sng" dirty="0" smtClean="0">
                <a:latin typeface="Constantia" pitchFamily="18" charset="0"/>
              </a:rPr>
              <a:t>прямой обязанностью </a:t>
            </a:r>
            <a:r>
              <a:rPr lang="ru-RU" sz="2200" dirty="0" smtClean="0">
                <a:latin typeface="Constantia" pitchFamily="18" charset="0"/>
              </a:rPr>
              <a:t>среднего медицинского персонала. </a:t>
            </a:r>
          </a:p>
          <a:p>
            <a:pPr algn="ctr">
              <a:buNone/>
            </a:pPr>
            <a:r>
              <a:rPr lang="ru-RU" sz="2200" dirty="0" smtClean="0">
                <a:latin typeface="Constantia" pitchFamily="18" charset="0"/>
              </a:rPr>
              <a:t>Медицинская сестра также </a:t>
            </a:r>
            <a:r>
              <a:rPr lang="ru-RU" sz="2200" b="1" dirty="0" smtClean="0">
                <a:latin typeface="Constantia" pitchFamily="18" charset="0"/>
              </a:rPr>
              <a:t>участвует</a:t>
            </a:r>
            <a:r>
              <a:rPr lang="ru-RU" sz="2200" dirty="0" smtClean="0">
                <a:latin typeface="Constantia" pitchFamily="18" charset="0"/>
              </a:rPr>
              <a:t> в </a:t>
            </a:r>
            <a:r>
              <a:rPr lang="ru-RU" sz="2200" u="sng" dirty="0" smtClean="0">
                <a:latin typeface="Constantia" pitchFamily="18" charset="0"/>
              </a:rPr>
              <a:t>обследовании пациента, подготовке его к различным оперативным вмешательствам, работает в операционной в качестве </a:t>
            </a:r>
            <a:r>
              <a:rPr lang="ru-RU" sz="2200" u="sng" dirty="0" err="1" smtClean="0">
                <a:latin typeface="Constantia" pitchFamily="18" charset="0"/>
              </a:rPr>
              <a:t>анестезиста</a:t>
            </a:r>
            <a:r>
              <a:rPr lang="ru-RU" sz="2200" u="sng" dirty="0" smtClean="0">
                <a:latin typeface="Constantia" pitchFamily="18" charset="0"/>
              </a:rPr>
              <a:t> или операционной сестры, наблюдает за больными в отделениях реанимации и интенсивной терапии</a:t>
            </a:r>
            <a:r>
              <a:rPr lang="ru-RU" sz="2200" dirty="0" smtClean="0">
                <a:latin typeface="Constantia" pitchFamily="18" charset="0"/>
              </a:rPr>
              <a:t>.</a:t>
            </a:r>
            <a:endParaRPr lang="ru-RU" sz="2200" dirty="0"/>
          </a:p>
        </p:txBody>
      </p:sp>
      <p:pic>
        <p:nvPicPr>
          <p:cNvPr id="4" name="Содержимое 7" descr="medses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85794"/>
            <a:ext cx="2214578" cy="1478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Lilja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3714752"/>
            <a:ext cx="2143140" cy="1670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:\ПРОФ.ОРИЕНТАЦИЯ работа 2013\профориентация 2014-2015\ДЕНЬ ОТКРЫТЫХ ДВЕРЕЙ 2014\фото колледж\qavmpVF5F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29322" cy="3327881"/>
          </a:xfrm>
          <a:prstGeom prst="rect">
            <a:avLst/>
          </a:prstGeom>
          <a:noFill/>
        </p:spPr>
      </p:pic>
      <p:pic>
        <p:nvPicPr>
          <p:cNvPr id="24579" name="Picture 3" descr="M:\ПРОФ.ОРИЕНТАЦИЯ работа 2013\профориентация 2014-2015\ДЕНЬ ОТКРЫТЫХ ДВЕРЕЙ 2014\фото колледж\cwHfDROGwy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9953" y="3286124"/>
            <a:ext cx="6364047" cy="35718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:\ПРОФ.ОРИЕНТАЦИЯ работа 2013\профориентация 2014-2015\ДЕНЬ ОТКРЫТЫХ ДВЕРЕЙ 2014\фото колледж\9_IMnj_a0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6359" y="0"/>
            <a:ext cx="5727641" cy="3214686"/>
          </a:xfrm>
          <a:prstGeom prst="rect">
            <a:avLst/>
          </a:prstGeom>
          <a:noFill/>
        </p:spPr>
      </p:pic>
      <p:pic>
        <p:nvPicPr>
          <p:cNvPr id="25603" name="Picture 3" descr="M:\ПРОФ.ОРИЕНТАЦИЯ работа 2013\профориентация 2014-2015\ДЕНЬ ОТКРЫТЫХ ДВЕРЕЙ 2014\фото колледж\XDJczA7Yj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8596"/>
            <a:ext cx="7072330" cy="396940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:\ПРОФ.ОРИЕНТАЦИЯ работа 2013\профориентация 2014-2015\ДЕНЬ ОТКРЫТЫХ ДВЕРЕЙ 2014\фото колледж\кабинеты\DSC03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524507" cy="4143380"/>
          </a:xfrm>
          <a:prstGeom prst="rect">
            <a:avLst/>
          </a:prstGeom>
          <a:noFill/>
        </p:spPr>
      </p:pic>
      <p:pic>
        <p:nvPicPr>
          <p:cNvPr id="26627" name="Picture 3" descr="M:\ПРОФ.ОРИЕНТАЦИЯ работа 2013\профориентация 2014-2015\ДЕНЬ ОТКРЫТЫХ ДВЕРЕЙ 2014\фото колледж\кабинеты\DSC03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IMG_3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5806">
            <a:off x="0" y="-2"/>
            <a:ext cx="4786314" cy="3190875"/>
          </a:xfrm>
          <a:prstGeom prst="rect">
            <a:avLst/>
          </a:prstGeom>
          <a:noFill/>
        </p:spPr>
      </p:pic>
      <p:pic>
        <p:nvPicPr>
          <p:cNvPr id="1027" name="Picture 3" descr="M:\IMG_2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791">
            <a:off x="4357686" y="-1"/>
            <a:ext cx="4786314" cy="3190875"/>
          </a:xfrm>
          <a:prstGeom prst="rect">
            <a:avLst/>
          </a:prstGeom>
          <a:noFill/>
        </p:spPr>
      </p:pic>
      <p:pic>
        <p:nvPicPr>
          <p:cNvPr id="1028" name="Picture 4" descr="M:\IMG_3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5" y="3071810"/>
            <a:ext cx="5679285" cy="3786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500042"/>
            <a:ext cx="5354940" cy="63579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Телефоны для справок</a:t>
            </a:r>
            <a:r>
              <a:rPr lang="ru-RU" sz="4000" b="1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96-04-85 </a:t>
            </a:r>
            <a:r>
              <a:rPr lang="ru-RU" sz="3600" b="1" dirty="0" smtClean="0">
                <a:latin typeface="Monotype Corsiva" pitchFamily="66" charset="0"/>
              </a:rPr>
              <a:t>– учебная часть</a:t>
            </a:r>
            <a:endParaRPr lang="ru-RU" sz="36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96-04-74 </a:t>
            </a:r>
            <a:r>
              <a:rPr lang="ru-RU" sz="3600" b="1" dirty="0" smtClean="0">
                <a:latin typeface="Monotype Corsiva" pitchFamily="66" charset="0"/>
              </a:rPr>
              <a:t> – секретарь</a:t>
            </a:r>
            <a:endParaRPr lang="ru-RU" sz="36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96-04-92</a:t>
            </a:r>
            <a:r>
              <a:rPr lang="ru-RU" sz="3600" b="1" dirty="0" smtClean="0">
                <a:latin typeface="Monotype Corsiva" pitchFamily="66" charset="0"/>
              </a:rPr>
              <a:t> – педагог дополнительного образования</a:t>
            </a:r>
            <a:endParaRPr lang="ru-RU" sz="3600" dirty="0" smtClean="0">
              <a:latin typeface="Monotype Corsiva" pitchFamily="66" charset="0"/>
            </a:endParaRPr>
          </a:p>
          <a:p>
            <a:pPr algn="ctr">
              <a:buNone/>
            </a:pPr>
            <a:endParaRPr lang="ru-RU" sz="54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54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Е-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mail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: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ntmu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5@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yandex.ru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5000660" cy="2071678"/>
          </a:xfrm>
        </p:spPr>
        <p:txBody>
          <a:bodyPr>
            <a:normAutofit fontScale="90000"/>
          </a:bodyPr>
          <a:lstStyle/>
          <a:p>
            <a:pPr algn="r"/>
            <a:r>
              <a:rPr lang="en-US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 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адрес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г.Нижний Тагил</a:t>
            </a:r>
            <a:b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пр. Ленина, 27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27651" name="Picture 3" descr="M:\РЕКЛАМА\Логотип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37115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M:\РЕКЛАМА\Логотип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2357454" cy="238102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0"/>
            <a:ext cx="8143900" cy="471488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ВСЕ! ВСЕ! ВСЕ!</a:t>
            </a:r>
          </a:p>
          <a:p>
            <a:pPr algn="ctr">
              <a:buNone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Кто желает приобрести профессию в сфере медицинских услуг </a:t>
            </a:r>
          </a:p>
          <a:p>
            <a:pPr algn="ctr">
              <a:buNone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ПРИХОДИТЕ К НАМ!!!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8675" name="Picture 3" descr="M:\РЕКЛАМА\a_e1bf9c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4286256"/>
            <a:ext cx="2428892" cy="234388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358214" cy="335758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Главными качествами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медицинской сестры являются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чуткость, моральная поддержка, душевная теплота и сочувствие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эти благородные качества необходимы больному не меньше, а порой и больше, чем лекарственные препараты.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Недаром с давних времён медицинских сестер называют «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СЕСТРАМИ МИЛОСЕРДИЯ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«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БЕЛЫМИ ГОЛУБКАМИ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125533554557zi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3535354"/>
            <a:ext cx="2214578" cy="3322646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5" name="Picture 7" descr="1272886308kTgs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9123" y="3786190"/>
            <a:ext cx="4405141" cy="2942474"/>
          </a:xfrm>
          <a:prstGeom prst="rect">
            <a:avLst/>
          </a:prstGeom>
          <a:noFill/>
          <a:ln w="57150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643182"/>
            <a:ext cx="4929222" cy="421481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наши дни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профессии медсестры (медбрата) высокая!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Любому врачу будет тяжело самостоятельно справляться с лечением больного без профессионального помощника, специализирующегося в области сестринского дела и имеющего среднее медицинское образование.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142852"/>
            <a:ext cx="3664533" cy="2441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357429"/>
            <a:ext cx="3154520" cy="322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672</TotalTime>
  <Words>875</Words>
  <Application>Microsoft Office PowerPoint</Application>
  <PresentationFormat>Экран (4:3)</PresentationFormat>
  <Paragraphs>121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            Наш адрес: г.Нижний Тагил пр. Ленина, 27 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секретарь</cp:lastModifiedBy>
  <cp:revision>86</cp:revision>
  <dcterms:modified xsi:type="dcterms:W3CDTF">2016-01-11T08:32:56Z</dcterms:modified>
</cp:coreProperties>
</file>