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6" r:id="rId1"/>
  </p:sldMasterIdLst>
  <p:sldIdLst>
    <p:sldId id="257" r:id="rId2"/>
    <p:sldId id="260" r:id="rId3"/>
    <p:sldId id="261" r:id="rId4"/>
    <p:sldId id="265" r:id="rId5"/>
    <p:sldId id="262" r:id="rId6"/>
    <p:sldId id="286" r:id="rId7"/>
    <p:sldId id="287" r:id="rId8"/>
    <p:sldId id="267" r:id="rId9"/>
    <p:sldId id="263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88" r:id="rId18"/>
    <p:sldId id="289" r:id="rId19"/>
    <p:sldId id="290" r:id="rId20"/>
    <p:sldId id="277" r:id="rId21"/>
    <p:sldId id="291" r:id="rId22"/>
    <p:sldId id="278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0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027777777777776E-2"/>
          <c:y val="9.1139240506329114E-2"/>
          <c:w val="0.46593393591919552"/>
          <c:h val="0.90886083503942816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</c:dPt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Sheet1!$B$1:$H$1</c:f>
              <c:strCache>
                <c:ptCount val="7"/>
                <c:pt idx="0">
                  <c:v>10-30лет 25%</c:v>
                </c:pt>
                <c:pt idx="1">
                  <c:v>40-80 лет 15%</c:v>
                </c:pt>
                <c:pt idx="2">
                  <c:v>100-200лет 15%</c:v>
                </c:pt>
                <c:pt idx="3">
                  <c:v>250-300лет 30%</c:v>
                </c:pt>
                <c:pt idx="4">
                  <c:v>400-500лет 5%</c:v>
                </c:pt>
                <c:pt idx="5">
                  <c:v>более 1000лет 5%</c:v>
                </c:pt>
                <c:pt idx="6">
                  <c:v>не знаю 5%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5</c:v>
                </c:pt>
                <c:pt idx="1">
                  <c:v>4</c:v>
                </c:pt>
                <c:pt idx="2">
                  <c:v>4</c:v>
                </c:pt>
                <c:pt idx="3">
                  <c:v>6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59780697126912408"/>
          <c:y val="0.2930609396692454"/>
          <c:w val="0.18016203261834962"/>
          <c:h val="0.45098059674053287"/>
        </c:manualLayout>
      </c:layout>
      <c:overlay val="0"/>
      <c:spPr>
        <a:noFill/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515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65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2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1" y="2470928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348C-9095-4F1D-BBED-0BC2B98E101C}" type="datetimeFigureOut">
              <a:rPr lang="ru-RU" smtClean="0"/>
              <a:t>13.06.2016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6246D-3FEF-457D-836B-CF368775A1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348C-9095-4F1D-BBED-0BC2B98E101C}" type="datetimeFigureOut">
              <a:rPr lang="ru-RU" smtClean="0"/>
              <a:t>13.06.2016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6246D-3FEF-457D-836B-CF368775A1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348C-9095-4F1D-BBED-0BC2B98E101C}" type="datetimeFigureOut">
              <a:rPr lang="ru-RU" smtClean="0"/>
              <a:t>13.06.2016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6246D-3FEF-457D-836B-CF368775A1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8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78ADA2-CCF4-4755-AEF6-EC52E793C72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385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8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82BAD7-9378-40C4-8D45-1DAEC4F91C0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897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8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F5894F-575F-4530-9280-900416A477B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123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8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600204"/>
            <a:ext cx="109728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8A05A9-769F-4231-ADC4-6C3C7CB950E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698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277818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4A2FC2-B6E6-4C38-9229-44C9605F7BF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608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348C-9095-4F1D-BBED-0BC2B98E101C}" type="datetimeFigureOut">
              <a:rPr lang="ru-RU" smtClean="0"/>
              <a:t>13.06.2016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6246D-3FEF-457D-836B-CF368775A1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2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9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348C-9095-4F1D-BBED-0BC2B98E101C}" type="datetimeFigureOut">
              <a:rPr lang="ru-RU" smtClean="0"/>
              <a:t>13.06.2016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6246D-3FEF-457D-836B-CF368775A1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348C-9095-4F1D-BBED-0BC2B98E101C}" type="datetimeFigureOut">
              <a:rPr lang="ru-RU" smtClean="0"/>
              <a:t>13.06.2016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6246D-3FEF-457D-836B-CF368775A12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348C-9095-4F1D-BBED-0BC2B98E101C}" type="datetimeFigureOut">
              <a:rPr lang="ru-RU" smtClean="0"/>
              <a:t>13.06.2016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6246D-3FEF-457D-836B-CF368775A1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348C-9095-4F1D-BBED-0BC2B98E101C}" type="datetimeFigureOut">
              <a:rPr lang="ru-RU" smtClean="0"/>
              <a:t>13.06.2016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6246D-3FEF-457D-836B-CF368775A1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348C-9095-4F1D-BBED-0BC2B98E101C}" type="datetimeFigureOut">
              <a:rPr lang="ru-RU" smtClean="0"/>
              <a:t>13.06.2016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6246D-3FEF-457D-836B-CF368775A1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6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8" y="2618912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348C-9095-4F1D-BBED-0BC2B98E101C}" type="datetimeFigureOut">
              <a:rPr lang="ru-RU" smtClean="0"/>
              <a:t>13.06.2016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A6246D-3FEF-457D-836B-CF368775A1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40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348C-9095-4F1D-BBED-0BC2B98E101C}" type="datetimeFigureOut">
              <a:rPr lang="ru-RU" smtClean="0"/>
              <a:t>13.06.2016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6246D-3FEF-457D-836B-CF368775A1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2" y="5051295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A16348C-9095-4F1D-BBED-0BC2B98E101C}" type="datetimeFigureOut">
              <a:rPr lang="ru-RU" smtClean="0"/>
              <a:t>13.06.2016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A1A6246D-3FEF-457D-836B-CF368775A12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  <p:sldLayoutId id="2147483899" r:id="rId13"/>
    <p:sldLayoutId id="2147483900" r:id="rId14"/>
    <p:sldLayoutId id="2147483901" r:id="rId15"/>
    <p:sldLayoutId id="2147483902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9.jpeg"/><Relationship Id="rId5" Type="http://schemas.openxmlformats.org/officeDocument/2006/relationships/image" Target="../media/image38.emf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ня\Desktop\Дети_собирают_пазл_с_мамо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654" y="1610140"/>
            <a:ext cx="5784575" cy="524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1" y="308735"/>
            <a:ext cx="8239541" cy="263324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8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Проектное исследование</a:t>
            </a:r>
            <a:r>
              <a:rPr lang="ru-RU" sz="4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480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48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Что такое пазлы и «с чем их едят?»</a:t>
            </a:r>
            <a:endParaRPr lang="ru-RU" sz="4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6315" y="3220278"/>
            <a:ext cx="6000751" cy="3796748"/>
          </a:xfrm>
        </p:spPr>
        <p:txBody>
          <a:bodyPr>
            <a:normAutofit fontScale="70000" lnSpcReduction="20000"/>
          </a:bodyPr>
          <a:lstStyle/>
          <a:p>
            <a:pPr algn="l">
              <a:defRPr/>
            </a:pPr>
            <a:r>
              <a:rPr lang="ru-RU" sz="2800" dirty="0" smtClean="0">
                <a:solidFill>
                  <a:srgbClr val="333300"/>
                </a:solidFill>
                <a:latin typeface="Comic Sans MS" pitchFamily="66" charset="0"/>
              </a:rPr>
              <a:t>              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выполнила</a:t>
            </a:r>
          </a:p>
          <a:p>
            <a:pPr algn="l"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ученица 3 «Б»  класса</a:t>
            </a:r>
          </a:p>
          <a:p>
            <a:pPr algn="l"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   МАОУ СОШ №76</a:t>
            </a:r>
          </a:p>
          <a:p>
            <a:pPr algn="l"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Носова Илона</a:t>
            </a:r>
          </a:p>
          <a:p>
            <a:pPr algn="l">
              <a:defRPr/>
            </a:pPr>
            <a:r>
              <a:rPr lang="ru-RU" sz="2800" dirty="0" smtClean="0">
                <a:solidFill>
                  <a:srgbClr val="333300"/>
                </a:solidFill>
                <a:latin typeface="Comic Sans MS" pitchFamily="66" charset="0"/>
              </a:rPr>
              <a:t>           </a:t>
            </a:r>
            <a:endParaRPr lang="ru-RU" sz="2800" dirty="0" smtClean="0">
              <a:solidFill>
                <a:srgbClr val="333300"/>
              </a:solidFill>
              <a:latin typeface="Comic Sans MS" pitchFamily="66" charset="0"/>
            </a:endParaRPr>
          </a:p>
          <a:p>
            <a:pPr algn="l">
              <a:defRPr/>
            </a:pPr>
            <a:r>
              <a:rPr lang="ru-RU" sz="2800" dirty="0" err="1" smtClean="0">
                <a:solidFill>
                  <a:srgbClr val="333300"/>
                </a:solidFill>
                <a:latin typeface="Comic Sans MS" pitchFamily="66" charset="0"/>
              </a:rPr>
              <a:t>Руководитель:Машьянова</a:t>
            </a:r>
            <a:r>
              <a:rPr lang="ru-RU" sz="2800" dirty="0" smtClean="0">
                <a:solidFill>
                  <a:srgbClr val="333300"/>
                </a:solidFill>
                <a:latin typeface="Comic Sans MS" pitchFamily="66" charset="0"/>
              </a:rPr>
              <a:t> А.И</a:t>
            </a:r>
            <a:endParaRPr lang="ru-RU" sz="2800" dirty="0" smtClean="0">
              <a:solidFill>
                <a:srgbClr val="333300"/>
              </a:solidFill>
              <a:latin typeface="Comic Sans MS" pitchFamily="66" charset="0"/>
            </a:endParaRPr>
          </a:p>
          <a:p>
            <a:pPr algn="l">
              <a:defRPr/>
            </a:pPr>
            <a:r>
              <a:rPr lang="ru-RU" sz="2800" dirty="0" smtClean="0">
                <a:solidFill>
                  <a:srgbClr val="333300"/>
                </a:solidFill>
                <a:latin typeface="Comic Sans MS" pitchFamily="66" charset="0"/>
              </a:rPr>
              <a:t>      </a:t>
            </a:r>
          </a:p>
          <a:p>
            <a:pPr algn="l">
              <a:defRPr/>
            </a:pPr>
            <a:r>
              <a:rPr lang="ru-RU" sz="2800" dirty="0" smtClean="0">
                <a:solidFill>
                  <a:srgbClr val="333300"/>
                </a:solidFill>
                <a:latin typeface="Comic Sans MS" pitchFamily="66" charset="0"/>
              </a:rPr>
              <a:t>           </a:t>
            </a:r>
          </a:p>
          <a:p>
            <a:pPr algn="l">
              <a:defRPr/>
            </a:pPr>
            <a:r>
              <a:rPr lang="ru-RU" sz="2800" dirty="0" smtClean="0">
                <a:solidFill>
                  <a:srgbClr val="333300"/>
                </a:solidFill>
                <a:latin typeface="Comic Sans MS" pitchFamily="66" charset="0"/>
              </a:rPr>
              <a:t>           </a:t>
            </a:r>
          </a:p>
          <a:p>
            <a:pPr algn="l">
              <a:defRPr/>
            </a:pPr>
            <a:r>
              <a:rPr lang="ru-RU" sz="2800" dirty="0" smtClean="0">
                <a:solidFill>
                  <a:srgbClr val="333300"/>
                </a:solidFill>
                <a:latin typeface="Comic Sans MS" pitchFamily="66" charset="0"/>
              </a:rPr>
              <a:t>         </a:t>
            </a: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947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ня\Desktop\44fc7e58cc04f72743af9bffde06d66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0" y="2"/>
            <a:ext cx="7145867" cy="662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42514" y="0"/>
            <a:ext cx="10027920" cy="54864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6000" b="1">
                <a:solidFill>
                  <a:schemeClr val="bg2">
                    <a:lumMod val="10000"/>
                  </a:schemeClr>
                </a:solidFill>
              </a:rPr>
              <a:t>Виды </a:t>
            </a:r>
            <a:r>
              <a:rPr lang="ru-RU" sz="6000" b="1" smtClean="0">
                <a:solidFill>
                  <a:schemeClr val="bg2">
                    <a:lumMod val="10000"/>
                  </a:schemeClr>
                </a:solidFill>
              </a:rPr>
              <a:t>пазлов:</a:t>
            </a:r>
            <a:endParaRPr lang="ru-RU" sz="6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Объект 3"/>
          <p:cNvSpPr>
            <a:spLocks noGrp="1"/>
          </p:cNvSpPr>
          <p:nvPr>
            <p:ph sz="half" idx="1"/>
          </p:nvPr>
        </p:nvSpPr>
        <p:spPr>
          <a:xfrm>
            <a:off x="238886" y="639762"/>
            <a:ext cx="7752175" cy="6218237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600" i="1"/>
              <a:t>Объемные </a:t>
            </a:r>
            <a:r>
              <a:rPr lang="ru-RU" sz="3600" i="1" smtClean="0"/>
              <a:t>пазлы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600" i="1" smtClean="0"/>
              <a:t>Объемные </a:t>
            </a:r>
            <a:r>
              <a:rPr lang="ru-RU" sz="3600" i="1"/>
              <a:t>голографические пазлы, </a:t>
            </a:r>
            <a:r>
              <a:rPr lang="ru-RU" sz="3600" i="1" smtClean="0"/>
              <a:t>пазлы-шары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600" i="1" smtClean="0"/>
              <a:t>Флуоресцентные </a:t>
            </a:r>
            <a:r>
              <a:rPr lang="ru-RU" sz="3600" i="1"/>
              <a:t>или светящиеся </a:t>
            </a:r>
            <a:r>
              <a:rPr lang="ru-RU" sz="3600" i="1" smtClean="0"/>
              <a:t>пазлы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600" i="1"/>
              <a:t>Фактурные </a:t>
            </a:r>
            <a:r>
              <a:rPr lang="ru-RU" sz="3600" i="1" smtClean="0"/>
              <a:t>пазлы,</a:t>
            </a:r>
            <a:endParaRPr lang="ru-RU" sz="3600" i="1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600" i="1"/>
              <a:t>В</a:t>
            </a:r>
            <a:r>
              <a:rPr lang="ru-RU" sz="3600" i="1" smtClean="0"/>
              <a:t>елюровые пазлы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600" i="1"/>
              <a:t>3</a:t>
            </a:r>
            <a:r>
              <a:rPr lang="en-US" sz="3600" i="1"/>
              <a:t>D</a:t>
            </a:r>
            <a:r>
              <a:rPr lang="ru-RU" sz="3600" i="1" smtClean="0"/>
              <a:t>-пазлы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600" i="1" smtClean="0"/>
              <a:t>Компьютерные пазлы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600" i="1"/>
              <a:t>Мебель-пазл</a:t>
            </a:r>
            <a:endParaRPr lang="ru-RU" sz="3600" i="1" smtClean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sz="3600" i="1" smtClean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sz="3600" i="1" smtClean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sz="3600" i="1" smtClean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sz="3600" i="1" smtClean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sz="3600" i="1" smtClean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sz="3600" i="1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sz="3600" i="1" smtClean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sz="3600" i="1"/>
          </a:p>
        </p:txBody>
      </p:sp>
      <p:pic>
        <p:nvPicPr>
          <p:cNvPr id="3075" name="Picture 3" descr="C:\Users\аня\Desktop\pr_02_7417_ma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868" y="400049"/>
            <a:ext cx="4165599" cy="582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аня\Desktop\ravensburger-tigry-u-vodopada-16090-0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378" y="3073399"/>
            <a:ext cx="6104510" cy="354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аня\Desktop\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521" y="3171826"/>
            <a:ext cx="5328221" cy="335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аня\Desktop\26-12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1534583"/>
            <a:ext cx="381000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аня\Desktop\ak14242_sl_600_6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867" y="1087438"/>
            <a:ext cx="421269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аня\Desktop\4014ab2bc5b098e5bb7ace267d47e72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642" y="2810222"/>
            <a:ext cx="6101824" cy="407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аня\Desktop\2011_05_TG_0007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883" y="3018974"/>
            <a:ext cx="6278583" cy="36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08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1" dirty="0">
                <a:solidFill>
                  <a:schemeClr val="bg2">
                    <a:lumMod val="10000"/>
                  </a:schemeClr>
                </a:solidFill>
              </a:rPr>
              <a:t>Материал изготовления</a:t>
            </a:r>
          </a:p>
        </p:txBody>
      </p:sp>
      <p:pic>
        <p:nvPicPr>
          <p:cNvPr id="15368" name="Picture 8" descr="prodam-perepletnyy-karton-aleksin-rossiya_33016200_1_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0" y="2339181"/>
            <a:ext cx="2286000" cy="304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9" name="Picture 9" descr="ff205f2bdfcc0065e9d96314594c113b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092" y="2235994"/>
            <a:ext cx="1217815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Puzzle-imag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68490">
            <a:off x="5930900" y="3954463"/>
            <a:ext cx="3563939" cy="2628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42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6000" b="1" dirty="0">
                <a:solidFill>
                  <a:schemeClr val="bg2">
                    <a:lumMod val="10000"/>
                  </a:schemeClr>
                </a:solidFill>
              </a:rPr>
              <a:t>Собираем </a:t>
            </a:r>
            <a:r>
              <a:rPr lang="ru-RU" sz="6000" b="1" dirty="0" err="1">
                <a:solidFill>
                  <a:schemeClr val="bg2">
                    <a:lumMod val="10000"/>
                  </a:schemeClr>
                </a:solidFill>
              </a:rPr>
              <a:t>пазлы</a:t>
            </a:r>
            <a:endParaRPr lang="ru-RU" sz="6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258418" y="1100628"/>
            <a:ext cx="7832035" cy="5757371"/>
          </a:xfrm>
        </p:spPr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  <a:buNone/>
              <a:defRPr/>
            </a:pPr>
            <a:r>
              <a:rPr lang="ru-RU" b="1" i="1"/>
              <a:t>1. </a:t>
            </a:r>
            <a:r>
              <a:rPr lang="ru-RU" sz="2800" b="1" i="1"/>
              <a:t>Первый этап: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ru-RU" sz="2800" b="1" i="1"/>
              <a:t>Собираем кусочки для рамки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ru-RU" sz="2800" b="1" i="1"/>
              <a:t>С одним гладким краем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ru-RU" sz="2800" b="1" i="1"/>
              <a:t>С двумя гладкими краями – эти детали поместим по углам будущей картины.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ru-RU" sz="2800" b="1" i="1"/>
              <a:t>2. Второй этап.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ru-RU" sz="2800" b="1" i="1"/>
              <a:t>Оставшиеся детали аккуратно сортируем и раскладываем по цвету и схожему изображению.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ru-RU" sz="2800" b="1" i="1"/>
              <a:t>3. Третий этап.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ru-RU" sz="2800" b="1" i="1"/>
              <a:t>Поздравляю! Мозаика готова. Все кусочки нашли свое место.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endParaRPr lang="ru-RU" b="1" i="1">
              <a:solidFill>
                <a:srgbClr val="003300"/>
              </a:solidFill>
            </a:endParaRPr>
          </a:p>
          <a:p>
            <a:pPr marL="609600" indent="-609600">
              <a:lnSpc>
                <a:spcPct val="80000"/>
              </a:lnSpc>
              <a:buNone/>
              <a:defRPr/>
            </a:pPr>
            <a:endParaRPr lang="ru-RU" b="1" i="1">
              <a:solidFill>
                <a:srgbClr val="003300"/>
              </a:solidFill>
            </a:endParaRPr>
          </a:p>
          <a:p>
            <a:pPr marL="609600" indent="-609600">
              <a:lnSpc>
                <a:spcPct val="80000"/>
              </a:lnSpc>
              <a:buNone/>
              <a:defRPr/>
            </a:pPr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57490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38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6600" b="1" dirty="0">
                <a:solidFill>
                  <a:schemeClr val="bg2">
                    <a:lumMod val="10000"/>
                  </a:schemeClr>
                </a:solidFill>
              </a:rPr>
              <a:t>Собранный </a:t>
            </a:r>
            <a:r>
              <a:rPr lang="ru-RU" sz="6600" b="1" dirty="0" err="1">
                <a:solidFill>
                  <a:schemeClr val="bg2">
                    <a:lumMod val="10000"/>
                  </a:schemeClr>
                </a:solidFill>
              </a:rPr>
              <a:t>пазл</a:t>
            </a:r>
            <a:r>
              <a:rPr lang="ru-RU" sz="6600" b="1" dirty="0">
                <a:solidFill>
                  <a:schemeClr val="bg2">
                    <a:lumMod val="10000"/>
                  </a:schemeClr>
                </a:solidFill>
              </a:rPr>
              <a:t> можно</a:t>
            </a:r>
            <a:r>
              <a:rPr lang="ru-RU" sz="6600" b="1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71500" indent="-571500" eaLnBrk="1" hangingPunct="1">
              <a:buFont typeface="Wingdings" panose="05000000000000000000" pitchFamily="2" charset="2"/>
              <a:buChar char="Ø"/>
              <a:defRPr/>
            </a:pPr>
            <a:r>
              <a:rPr lang="ru-RU" sz="4000"/>
              <a:t>Поместить в рамку под стекло и повесить на </a:t>
            </a:r>
            <a:r>
              <a:rPr lang="ru-RU" sz="4000" smtClean="0"/>
              <a:t>стену</a:t>
            </a:r>
          </a:p>
          <a:p>
            <a:pPr marL="571500" indent="-571500" eaLnBrk="1" hangingPunct="1">
              <a:buFont typeface="Wingdings" panose="05000000000000000000" pitchFamily="2" charset="2"/>
              <a:buChar char="Ø"/>
              <a:defRPr/>
            </a:pPr>
            <a:r>
              <a:rPr lang="ru-RU" sz="4000" smtClean="0"/>
              <a:t>Наклеить </a:t>
            </a:r>
            <a:r>
              <a:rPr lang="ru-RU" sz="4000"/>
              <a:t>на катрон или фанеру и подарить </a:t>
            </a:r>
            <a:r>
              <a:rPr lang="ru-RU" sz="4000" smtClean="0"/>
              <a:t>другу</a:t>
            </a:r>
          </a:p>
          <a:p>
            <a:pPr marL="571500" indent="-571500" eaLnBrk="1" hangingPunct="1">
              <a:buFont typeface="Wingdings" panose="05000000000000000000" pitchFamily="2" charset="2"/>
              <a:buChar char="Ø"/>
              <a:defRPr/>
            </a:pPr>
            <a:r>
              <a:rPr lang="ru-RU" sz="4000" smtClean="0"/>
              <a:t>Разобрать </a:t>
            </a:r>
            <a:r>
              <a:rPr lang="ru-RU" sz="4000"/>
              <a:t>по кусочкам и поместить в коробку до лучших времен</a:t>
            </a:r>
          </a:p>
        </p:txBody>
      </p:sp>
    </p:spTree>
    <p:extLst>
      <p:ext uri="{BB962C8B-B14F-4D97-AF65-F5344CB8AC3E}">
        <p14:creationId xmlns:p14="http://schemas.microsoft.com/office/powerpoint/2010/main" val="236093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4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99813" y="0"/>
            <a:ext cx="10027920" cy="54864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6000" b="1" dirty="0">
                <a:solidFill>
                  <a:schemeClr val="bg2">
                    <a:lumMod val="10000"/>
                  </a:schemeClr>
                </a:solidFill>
              </a:rPr>
              <a:t>Опрос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67547" y="778895"/>
            <a:ext cx="10027920" cy="5943638"/>
          </a:xfrm>
        </p:spPr>
        <p:txBody>
          <a:bodyPr>
            <a:noAutofit/>
          </a:bodyPr>
          <a:lstStyle/>
          <a:p>
            <a:pPr marL="571500" indent="-571500">
              <a:buFont typeface="Courier New" panose="02070309020205020404" pitchFamily="49" charset="0"/>
              <a:buChar char="o"/>
              <a:defRPr/>
            </a:pPr>
            <a:r>
              <a:rPr lang="ru-RU" sz="3600"/>
              <a:t>Увлекаетесь ли Вы игрой в пазлы</a:t>
            </a:r>
            <a:r>
              <a:rPr lang="ru-RU" sz="3600" smtClean="0"/>
              <a:t>?</a:t>
            </a:r>
          </a:p>
          <a:p>
            <a:pPr marL="571500" indent="-571500">
              <a:buFont typeface="Courier New" panose="02070309020205020404" pitchFamily="49" charset="0"/>
              <a:buChar char="o"/>
              <a:defRPr/>
            </a:pPr>
            <a:r>
              <a:rPr lang="ru-RU" sz="3600"/>
              <a:t>Насколько стара эта игра? Укажите примерный возраст. </a:t>
            </a:r>
          </a:p>
          <a:p>
            <a:pPr marL="571500" indent="-571500">
              <a:buFont typeface="Courier New" panose="02070309020205020404" pitchFamily="49" charset="0"/>
              <a:buChar char="o"/>
              <a:defRPr/>
            </a:pPr>
            <a:r>
              <a:rPr lang="ru-RU" sz="3600"/>
              <a:t>Как Вы думаете, с какой целью изначально использовались пазлы? </a:t>
            </a:r>
            <a:endParaRPr lang="ru-RU" sz="3600" smtClean="0"/>
          </a:p>
          <a:p>
            <a:pPr marL="571500" indent="-571500">
              <a:buFont typeface="Courier New" panose="02070309020205020404" pitchFamily="49" charset="0"/>
              <a:buChar char="o"/>
              <a:defRPr/>
            </a:pPr>
            <a:r>
              <a:rPr lang="ru-RU" sz="3600"/>
              <a:t>Если Вы увлекаетесь пазлами, то используются ли каким-то образом собранные Вами картины</a:t>
            </a:r>
            <a:r>
              <a:rPr lang="ru-RU" sz="3600" smtClean="0"/>
              <a:t>?</a:t>
            </a:r>
          </a:p>
          <a:p>
            <a:pPr marL="571500" indent="-571500">
              <a:buFont typeface="Courier New" panose="02070309020205020404" pitchFamily="49" charset="0"/>
              <a:buChar char="o"/>
              <a:defRPr/>
            </a:pPr>
            <a:r>
              <a:rPr lang="ru-RU" sz="3600"/>
              <a:t>Предложите один способ изготовления изделий из собранных пазлов.</a:t>
            </a:r>
            <a:endParaRPr lang="ru-RU" sz="3600" smtClean="0"/>
          </a:p>
        </p:txBody>
      </p:sp>
    </p:spTree>
    <p:extLst>
      <p:ext uri="{BB962C8B-B14F-4D97-AF65-F5344CB8AC3E}">
        <p14:creationId xmlns:p14="http://schemas.microsoft.com/office/powerpoint/2010/main" val="418777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48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58800" y="768884"/>
            <a:ext cx="10972800" cy="1139825"/>
          </a:xfrm>
        </p:spPr>
        <p:txBody>
          <a:bodyPr/>
          <a:lstStyle/>
          <a:p>
            <a:pPr>
              <a:defRPr/>
            </a:pPr>
            <a:r>
              <a:rPr lang="ru-RU" sz="6000"/>
              <a:t>Увлекаетесь ли Вы игрой в пазлы?</a:t>
            </a:r>
            <a:r>
              <a:rPr lang="ru-RU" sz="6600"/>
              <a:t/>
            </a:r>
            <a:br>
              <a:rPr lang="ru-RU" sz="6600"/>
            </a:br>
            <a:endParaRPr lang="ru-RU" sz="6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1026" name="Object 9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427877714"/>
              </p:ext>
            </p:extLst>
          </p:nvPr>
        </p:nvGraphicFramePr>
        <p:xfrm>
          <a:off x="887896" y="1740142"/>
          <a:ext cx="10760765" cy="5117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Диаграмма" r:id="rId3" imgW="8229600" imgH="4524245" progId="MSGraph.Chart.8">
                  <p:embed followColorScheme="full"/>
                </p:oleObj>
              </mc:Choice>
              <mc:Fallback>
                <p:oleObj name="Диаграмма" r:id="rId3" imgW="8229600" imgH="452424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896" y="1740142"/>
                        <a:ext cx="10760765" cy="51178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924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91067" y="514884"/>
            <a:ext cx="10972800" cy="11398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800"/>
              <a:t>Насколько стара эта игра? Укажите примерный возраст. </a:t>
            </a:r>
            <a:br>
              <a:rPr lang="ru-RU" sz="4800"/>
            </a:b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4110246"/>
              </p:ext>
            </p:extLst>
          </p:nvPr>
        </p:nvGraphicFramePr>
        <p:xfrm>
          <a:off x="558800" y="1642534"/>
          <a:ext cx="9838266" cy="4792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1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1" y="363202"/>
            <a:ext cx="1109133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71500" indent="-571500">
              <a:buFont typeface="Courier New" panose="02070309020205020404" pitchFamily="49" charset="0"/>
              <a:buChar char="o"/>
              <a:defRPr/>
            </a:pPr>
            <a:r>
              <a:rPr lang="ru-RU" sz="4800" b="1" smtClean="0"/>
              <a:t>С </a:t>
            </a:r>
            <a:r>
              <a:rPr lang="ru-RU" sz="4800" b="1"/>
              <a:t>какой целью изначально использовались пазлы?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397487"/>
              </p:ext>
            </p:extLst>
          </p:nvPr>
        </p:nvGraphicFramePr>
        <p:xfrm>
          <a:off x="1999774" y="2353732"/>
          <a:ext cx="8192451" cy="4385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Диаграмма" r:id="rId3" imgW="5343403" imgH="4219647" progId="MSGraph.Chart.8">
                  <p:embed/>
                </p:oleObj>
              </mc:Choice>
              <mc:Fallback>
                <p:oleObj name="Диаграмма" r:id="rId3" imgW="5343403" imgH="4219647" progId="MSGraph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9774" y="2353732"/>
                        <a:ext cx="8192451" cy="43857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240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/>
              <a:t>используются ли каким-то образом собранные Вами картины?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2" t="18738" r="6744" b="10126"/>
          <a:stretch>
            <a:fillRect/>
          </a:stretch>
        </p:blipFill>
        <p:spPr bwMode="auto">
          <a:xfrm>
            <a:off x="1354666" y="1566330"/>
            <a:ext cx="9500056" cy="5063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62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/>
              <a:t>используются ли каким-то образом собранные Вами картины?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1127794"/>
              </p:ext>
            </p:extLst>
          </p:nvPr>
        </p:nvGraphicFramePr>
        <p:xfrm>
          <a:off x="1828800" y="1544489"/>
          <a:ext cx="8144933" cy="5059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Диаграмма" r:id="rId3" imgW="5305466" imgH="3295809" progId="MSGraph.Chart.8">
                  <p:embed/>
                </p:oleObj>
              </mc:Choice>
              <mc:Fallback>
                <p:oleObj name="Диаграмма" r:id="rId3" imgW="5305466" imgH="3295809" progId="MSGraph.Char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544489"/>
                        <a:ext cx="8144933" cy="50595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718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аня\Desktop\toonvectors-823-9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544420"/>
            <a:ext cx="3220279" cy="431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75863" y="357188"/>
            <a:ext cx="10793895" cy="4525962"/>
          </a:xfrm>
        </p:spPr>
        <p:txBody>
          <a:bodyPr>
            <a:normAutofit/>
          </a:bodyPr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sz="6600" b="1" dirty="0" smtClean="0">
                <a:solidFill>
                  <a:schemeClr val="bg2">
                    <a:lumMod val="10000"/>
                  </a:schemeClr>
                </a:solidFill>
              </a:rPr>
              <a:t>Проблема:</a:t>
            </a:r>
            <a:endParaRPr lang="ru-RU" sz="6600" b="1" dirty="0">
              <a:solidFill>
                <a:schemeClr val="bg2">
                  <a:lumMod val="10000"/>
                </a:schemeClr>
              </a:solidFill>
            </a:endParaRP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ru-RU" sz="66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sz="7200" b="1" dirty="0">
                <a:solidFill>
                  <a:schemeClr val="bg2">
                    <a:lumMod val="10000"/>
                  </a:schemeClr>
                </a:solidFill>
              </a:rPr>
              <a:t>К</a:t>
            </a:r>
            <a:r>
              <a:rPr lang="ru-RU" sz="7200" b="1" smtClean="0">
                <a:solidFill>
                  <a:schemeClr val="bg2">
                    <a:lumMod val="10000"/>
                  </a:schemeClr>
                </a:solidFill>
              </a:rPr>
              <a:t>ак </a:t>
            </a:r>
            <a:r>
              <a:rPr lang="ru-RU" sz="7200" b="1" dirty="0" smtClean="0">
                <a:solidFill>
                  <a:schemeClr val="bg2">
                    <a:lumMod val="10000"/>
                  </a:schemeClr>
                </a:solidFill>
              </a:rPr>
              <a:t>использовать собранные </a:t>
            </a:r>
            <a:r>
              <a:rPr lang="ru-RU" sz="7200" b="1" dirty="0" err="1" smtClean="0">
                <a:solidFill>
                  <a:schemeClr val="bg2">
                    <a:lumMod val="10000"/>
                  </a:schemeClr>
                </a:solidFill>
              </a:rPr>
              <a:t>пазлы</a:t>
            </a:r>
            <a:r>
              <a:rPr lang="ru-RU" sz="7200" b="1" dirty="0" smtClean="0">
                <a:solidFill>
                  <a:schemeClr val="bg2">
                    <a:lumMod val="10000"/>
                  </a:schemeClr>
                </a:solidFill>
              </a:rPr>
              <a:t>?</a:t>
            </a:r>
            <a:endParaRPr lang="ru-RU" sz="80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78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484083" y="245235"/>
            <a:ext cx="8098319" cy="117240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7200" b="1" dirty="0">
                <a:solidFill>
                  <a:schemeClr val="bg2">
                    <a:lumMod val="10000"/>
                  </a:schemeClr>
                </a:solidFill>
              </a:rPr>
              <a:t>Мои работы.</a:t>
            </a:r>
          </a:p>
        </p:txBody>
      </p:sp>
      <p:pic>
        <p:nvPicPr>
          <p:cNvPr id="25612" name="Picture 12" descr="Изображение 187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325228">
            <a:off x="1428754" y="290516"/>
            <a:ext cx="1865313" cy="1398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3" name="Picture 13" descr="Изображение 187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51419">
            <a:off x="8943979" y="338139"/>
            <a:ext cx="1704975" cy="1279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4" name="Picture 14" descr="Изображение 187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22671">
            <a:off x="1781176" y="4821238"/>
            <a:ext cx="2143125" cy="1606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5" name="Picture 15" descr="Изображение 188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660183">
            <a:off x="8313741" y="3357563"/>
            <a:ext cx="1768475" cy="1325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7" name="Picture 17" descr="Изображение 188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18585">
            <a:off x="1924051" y="1403354"/>
            <a:ext cx="1803400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8" name="Picture 18" descr="Изображение 188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90" y="1928813"/>
            <a:ext cx="1928812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9" name="Picture 19" descr="Изображение 188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6" y="3860801"/>
            <a:ext cx="3535363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0" name="Picture 20" descr="Изображение 188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7749">
            <a:off x="8326442" y="1670052"/>
            <a:ext cx="1893887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1" name="Picture 21" descr="Изображение 189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08724">
            <a:off x="1539875" y="2941642"/>
            <a:ext cx="2001839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2" name="Picture 22" descr="Изображение 191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40587">
            <a:off x="8439151" y="4799013"/>
            <a:ext cx="2071688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3" name="Picture 23" descr="Изображение 192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3644904"/>
            <a:ext cx="3535363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71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56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256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256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70" decel="1000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770" decel="100000"/>
                                        <p:tgtEl>
                                          <p:spTgt spid="256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70" decel="1000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770" decel="100000"/>
                                        <p:tgtEl>
                                          <p:spTgt spid="256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70" decel="1000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770" decel="100000"/>
                                        <p:tgtEl>
                                          <p:spTgt spid="256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70" decel="1000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770" decel="100000"/>
                                        <p:tgtEl>
                                          <p:spTgt spid="256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70" decel="1000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770" decel="100000"/>
                                        <p:tgtEl>
                                          <p:spTgt spid="256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6" dur="77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8" dur="77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770" decel="1000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770" decel="100000"/>
                                        <p:tgtEl>
                                          <p:spTgt spid="256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7" dur="77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9" dur="77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770" decel="1000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770" decel="100000"/>
                                        <p:tgtEl>
                                          <p:spTgt spid="256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8" dur="77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0" dur="77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770" decel="10000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770" decel="100000"/>
                                        <p:tgtEl>
                                          <p:spTgt spid="256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9" dur="77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1" dur="77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DC100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668" y="144763"/>
            <a:ext cx="8805332" cy="671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SDC100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133" y="133018"/>
            <a:ext cx="8263467" cy="672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SDC100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" r="30952"/>
          <a:stretch>
            <a:fillRect/>
          </a:stretch>
        </p:blipFill>
        <p:spPr bwMode="auto">
          <a:xfrm>
            <a:off x="711200" y="133018"/>
            <a:ext cx="9550400" cy="6529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934" y="145024"/>
            <a:ext cx="7941734" cy="6480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SDC1000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865" y="318225"/>
            <a:ext cx="8703733" cy="65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781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3013" y="687492"/>
            <a:ext cx="10027920" cy="361357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9600" b="1" dirty="0" smtClean="0">
                <a:solidFill>
                  <a:schemeClr val="bg2">
                    <a:lumMod val="10000"/>
                  </a:schemeClr>
                </a:solidFill>
              </a:rPr>
              <a:t>Спасибо за внимание!</a:t>
            </a:r>
            <a:endParaRPr lang="ru-RU" sz="96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01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Rectangle 9"/>
          <p:cNvSpPr>
            <a:spLocks noGrp="1" noChangeArrowheads="1"/>
          </p:cNvSpPr>
          <p:nvPr>
            <p:ph idx="1"/>
          </p:nvPr>
        </p:nvSpPr>
        <p:spPr>
          <a:xfrm>
            <a:off x="1981201" y="928689"/>
            <a:ext cx="8229600" cy="5197475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5400" b="1" dirty="0" smtClean="0"/>
              <a:t>Объект исследования:</a:t>
            </a:r>
            <a:endParaRPr lang="ru-RU" sz="5400" b="1" dirty="0"/>
          </a:p>
          <a:p>
            <a:pPr eaLnBrk="1" hangingPunct="1">
              <a:defRPr/>
            </a:pPr>
            <a:r>
              <a:rPr lang="ru-RU" sz="4000" b="1" i="1" dirty="0" err="1" smtClean="0"/>
              <a:t>Пазлы</a:t>
            </a:r>
            <a:r>
              <a:rPr lang="ru-RU" sz="4000" b="1" i="1" dirty="0" smtClean="0"/>
              <a:t> как игра, как явление</a:t>
            </a:r>
          </a:p>
          <a:p>
            <a:pPr eaLnBrk="1" hangingPunct="1">
              <a:defRPr/>
            </a:pPr>
            <a:endParaRPr lang="ru-RU" sz="4000" b="1" i="1" dirty="0"/>
          </a:p>
          <a:p>
            <a:pPr marL="0" indent="0" eaLnBrk="1" hangingPunct="1">
              <a:buNone/>
              <a:defRPr/>
            </a:pPr>
            <a:r>
              <a:rPr lang="ru-RU" sz="5400" b="1" i="1" dirty="0" smtClean="0"/>
              <a:t>Предмет исследования</a:t>
            </a:r>
            <a:endParaRPr lang="ru-RU" sz="5400" b="1" i="1" dirty="0"/>
          </a:p>
          <a:p>
            <a:pPr eaLnBrk="1" hangingPunct="1">
              <a:defRPr/>
            </a:pPr>
            <a:r>
              <a:rPr lang="ru-RU" sz="4000" b="1" i="1" dirty="0" smtClean="0"/>
              <a:t>Поделки из собранных </a:t>
            </a:r>
            <a:r>
              <a:rPr lang="ru-RU" sz="4000" b="1" i="1" dirty="0" err="1" smtClean="0"/>
              <a:t>пазлов</a:t>
            </a:r>
            <a:endParaRPr lang="ru-RU" sz="4000" b="1" i="1" dirty="0"/>
          </a:p>
          <a:p>
            <a:pPr eaLnBrk="1" hangingPunct="1">
              <a:defRPr/>
            </a:pPr>
            <a:endParaRPr lang="ru-RU" sz="4000" b="1" i="1" dirty="0">
              <a:solidFill>
                <a:srgbClr val="0033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sz="4000" b="1" i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83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7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7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7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4"/>
            <a:ext cx="10224052" cy="4525963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11500" dirty="0" smtClean="0"/>
              <a:t>Цель</a:t>
            </a:r>
            <a:r>
              <a:rPr lang="ru-RU" sz="12400" dirty="0" smtClean="0"/>
              <a:t>:</a:t>
            </a:r>
            <a:endParaRPr lang="ru-RU" sz="1800" dirty="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8600" dirty="0" smtClean="0"/>
              <a:t>-получить единую картинку</a:t>
            </a:r>
            <a:endParaRPr lang="ru-RU" sz="8600" dirty="0"/>
          </a:p>
        </p:txBody>
      </p:sp>
    </p:spTree>
    <p:extLst>
      <p:ext uri="{BB962C8B-B14F-4D97-AF65-F5344CB8AC3E}">
        <p14:creationId xmlns:p14="http://schemas.microsoft.com/office/powerpoint/2010/main" val="347859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6000" b="1"/>
              <a:t>Задачи проекта.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097280" y="1100630"/>
            <a:ext cx="10027920" cy="5320049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4000" smtClean="0"/>
              <a:t>1)Изучить </a:t>
            </a:r>
            <a:r>
              <a:rPr lang="ru-RU" sz="4000" dirty="0" smtClean="0"/>
              <a:t>информационные источники по теме</a:t>
            </a:r>
            <a:endParaRPr lang="ru-RU" sz="4000" dirty="0"/>
          </a:p>
          <a:p>
            <a:pPr eaLnBrk="1" hangingPunct="1">
              <a:defRPr/>
            </a:pPr>
            <a:r>
              <a:rPr lang="ru-RU" sz="4000" smtClean="0"/>
              <a:t>2)Проанализировать </a:t>
            </a:r>
            <a:r>
              <a:rPr lang="ru-RU" sz="4000" dirty="0" smtClean="0"/>
              <a:t>технологию сборки </a:t>
            </a:r>
            <a:r>
              <a:rPr lang="ru-RU" sz="4000" dirty="0" err="1" smtClean="0"/>
              <a:t>пазлов</a:t>
            </a:r>
            <a:endParaRPr lang="ru-RU" sz="4000" dirty="0"/>
          </a:p>
          <a:p>
            <a:pPr eaLnBrk="1" hangingPunct="1">
              <a:defRPr/>
            </a:pPr>
            <a:r>
              <a:rPr lang="ru-RU" sz="4000" smtClean="0"/>
              <a:t>3)Провести </a:t>
            </a:r>
            <a:r>
              <a:rPr lang="ru-RU" sz="4000" dirty="0" smtClean="0"/>
              <a:t>анкетирование</a:t>
            </a:r>
          </a:p>
          <a:p>
            <a:pPr eaLnBrk="1" hangingPunct="1">
              <a:defRPr/>
            </a:pPr>
            <a:r>
              <a:rPr lang="ru-RU" sz="4000" smtClean="0"/>
              <a:t>4)Предложить </a:t>
            </a:r>
            <a:r>
              <a:rPr lang="ru-RU" sz="4000" dirty="0" smtClean="0"/>
              <a:t>свои идеи для использования собранных </a:t>
            </a:r>
            <a:r>
              <a:rPr lang="ru-RU" sz="4000" dirty="0" err="1" smtClean="0"/>
              <a:t>пазлов</a:t>
            </a:r>
            <a:endParaRPr lang="ru-RU" sz="4000" dirty="0" smtClean="0"/>
          </a:p>
          <a:p>
            <a:pPr eaLnBrk="1" hangingPunct="1">
              <a:defRPr/>
            </a:pPr>
            <a:r>
              <a:rPr lang="ru-RU" sz="4000" smtClean="0"/>
              <a:t>5)Реализовать </a:t>
            </a:r>
            <a:r>
              <a:rPr lang="ru-RU" sz="4000" dirty="0" smtClean="0"/>
              <a:t>предложенные идеи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35415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19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393" y="245864"/>
            <a:ext cx="10027920" cy="3579849"/>
          </a:xfrm>
        </p:spPr>
        <p:txBody>
          <a:bodyPr>
            <a:normAutofit fontScale="85000" lnSpcReduction="10000"/>
          </a:bodyPr>
          <a:lstStyle/>
          <a:p>
            <a:r>
              <a:rPr lang="ru-RU" sz="6000" b="1" dirty="0" smtClean="0"/>
              <a:t>ГИПОТЕЗА:</a:t>
            </a:r>
          </a:p>
          <a:p>
            <a:r>
              <a:rPr lang="ru-RU" sz="6000" dirty="0" smtClean="0"/>
              <a:t>собранные </a:t>
            </a:r>
            <a:r>
              <a:rPr lang="ru-RU" sz="6000" dirty="0" err="1" smtClean="0"/>
              <a:t>пазлы</a:t>
            </a:r>
            <a:r>
              <a:rPr lang="ru-RU" sz="6000" dirty="0" smtClean="0"/>
              <a:t> можно использовать при изготовлении полезных и красивых предметов</a:t>
            </a:r>
          </a:p>
          <a:p>
            <a:pPr marL="0" indent="0">
              <a:buNone/>
            </a:pPr>
            <a:endParaRPr lang="ru-RU" sz="11500" b="1" dirty="0" smtClean="0"/>
          </a:p>
          <a:p>
            <a:endParaRPr lang="ru-RU" sz="6600" b="1" dirty="0" smtClean="0"/>
          </a:p>
          <a:p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90949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172" y="45621"/>
            <a:ext cx="4070829" cy="2544267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Методы </a:t>
            </a:r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77079" y="1100628"/>
            <a:ext cx="10648122" cy="5423379"/>
          </a:xfrm>
        </p:spPr>
        <p:txBody>
          <a:bodyPr>
            <a:no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6600" b="1" smtClean="0"/>
              <a:t>Сбор и анализ информации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6600" b="1" smtClean="0"/>
              <a:t>Анкетирование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6600" b="1" smtClean="0"/>
              <a:t>Анализ результатов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6600" b="1" smtClean="0"/>
              <a:t>Методы эксперемента</a:t>
            </a:r>
            <a:endParaRPr lang="ru-RU" sz="6600" b="1"/>
          </a:p>
        </p:txBody>
      </p:sp>
    </p:spTree>
    <p:extLst>
      <p:ext uri="{BB962C8B-B14F-4D97-AF65-F5344CB8AC3E}">
        <p14:creationId xmlns:p14="http://schemas.microsoft.com/office/powerpoint/2010/main" val="302906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ня\Desktop\image_image_3494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818" y="3617844"/>
            <a:ext cx="5939183" cy="324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946468" y="326003"/>
            <a:ext cx="10027920" cy="54864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9600" b="1" dirty="0" err="1">
                <a:solidFill>
                  <a:schemeClr val="bg2">
                    <a:lumMod val="10000"/>
                  </a:schemeClr>
                </a:solidFill>
              </a:rPr>
              <a:t>Пазл</a:t>
            </a:r>
            <a:endParaRPr lang="ru-RU" sz="9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" y="1319291"/>
            <a:ext cx="11608903" cy="4743581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sz="4400" b="1" i="1"/>
              <a:t>Складная картинка – (пазл)- произошло от английского слова </a:t>
            </a:r>
            <a:r>
              <a:rPr lang="en-US" sz="4400" b="1" i="1"/>
              <a:t>jigsaw puzzle – </a:t>
            </a:r>
            <a:r>
              <a:rPr lang="ru-RU" sz="4400" b="1" i="1"/>
              <a:t>что означает игра - головоломка.</a:t>
            </a:r>
          </a:p>
        </p:txBody>
      </p:sp>
      <p:pic>
        <p:nvPicPr>
          <p:cNvPr id="5123" name="Picture 3" descr="C:\Users\аня\Desktop\800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17844"/>
            <a:ext cx="6252817" cy="324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68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31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636105"/>
            <a:ext cx="5384800" cy="5490062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4800" b="1" dirty="0">
                <a:solidFill>
                  <a:srgbClr val="000099"/>
                </a:solidFill>
              </a:rPr>
              <a:t>  </a:t>
            </a:r>
            <a:r>
              <a:rPr lang="ru-RU" sz="6000" b="1" dirty="0" err="1"/>
              <a:t>Пазлы</a:t>
            </a:r>
            <a:r>
              <a:rPr lang="ru-RU" sz="6000" b="1" dirty="0"/>
              <a:t> появились впервые в Англии в </a:t>
            </a:r>
            <a:r>
              <a:rPr lang="en-US" sz="6000" b="1" dirty="0"/>
              <a:t>XVIII</a:t>
            </a:r>
            <a:r>
              <a:rPr lang="ru-RU" sz="6000" b="1" dirty="0"/>
              <a:t> веке.</a:t>
            </a:r>
          </a:p>
        </p:txBody>
      </p:sp>
      <p:pic>
        <p:nvPicPr>
          <p:cNvPr id="9224" name="Picture 8" descr="an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80100" y="238540"/>
            <a:ext cx="5669170" cy="643055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78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451</TotalTime>
  <Words>345</Words>
  <Application>Microsoft Office PowerPoint</Application>
  <PresentationFormat>Произвольный</PresentationFormat>
  <Paragraphs>81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Углы</vt:lpstr>
      <vt:lpstr>Диаграмма</vt:lpstr>
      <vt:lpstr>Проектное исследование Что такое пазлы и «с чем их едят?»</vt:lpstr>
      <vt:lpstr>Презентация PowerPoint</vt:lpstr>
      <vt:lpstr>Презентация PowerPoint</vt:lpstr>
      <vt:lpstr>Презентация PowerPoint</vt:lpstr>
      <vt:lpstr>Задачи проекта.</vt:lpstr>
      <vt:lpstr>Презентация PowerPoint</vt:lpstr>
      <vt:lpstr>Методы </vt:lpstr>
      <vt:lpstr>Пазл</vt:lpstr>
      <vt:lpstr>Презентация PowerPoint</vt:lpstr>
      <vt:lpstr>Виды пазлов:</vt:lpstr>
      <vt:lpstr>Материал изготовления</vt:lpstr>
      <vt:lpstr>Собираем пазлы</vt:lpstr>
      <vt:lpstr>Собранный пазл можно:</vt:lpstr>
      <vt:lpstr>Опрос</vt:lpstr>
      <vt:lpstr>Увлекаетесь ли Вы игрой в пазлы? </vt:lpstr>
      <vt:lpstr>Насколько стара эта игра? Укажите примерный возраст.  </vt:lpstr>
      <vt:lpstr>Презентация PowerPoint</vt:lpstr>
      <vt:lpstr>используются ли каким-то образом собранные Вами картины?</vt:lpstr>
      <vt:lpstr>используются ли каким-то образом собранные Вами картины?</vt:lpstr>
      <vt:lpstr>Мои работы.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Здравствуйте!</dc:title>
  <dc:creator>Teacher</dc:creator>
  <cp:lastModifiedBy>xxx</cp:lastModifiedBy>
  <cp:revision>37</cp:revision>
  <dcterms:created xsi:type="dcterms:W3CDTF">2016-02-03T05:13:39Z</dcterms:created>
  <dcterms:modified xsi:type="dcterms:W3CDTF">2016-06-13T07:52:15Z</dcterms:modified>
</cp:coreProperties>
</file>