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61" r:id="rId3"/>
    <p:sldId id="262" r:id="rId4"/>
    <p:sldId id="263" r:id="rId5"/>
    <p:sldId id="264" r:id="rId6"/>
    <p:sldId id="265" r:id="rId7"/>
    <p:sldId id="267" r:id="rId8"/>
    <p:sldId id="268" r:id="rId9"/>
    <p:sldId id="269" r:id="rId10"/>
    <p:sldId id="270" r:id="rId11"/>
    <p:sldId id="271" r:id="rId12"/>
    <p:sldId id="274" r:id="rId13"/>
    <p:sldId id="272" r:id="rId14"/>
    <p:sldId id="275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0A493A9-C1F5-4BC1-9E49-A362E286D25B}" type="datetimeFigureOut">
              <a:rPr lang="ru-RU">
                <a:solidFill>
                  <a:prstClr val="black"/>
                </a:solidFill>
              </a:rPr>
              <a:pPr/>
              <a:t>09.05.2016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16587D3-FB38-42E0-9582-182B66BFA2D3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0A493A9-C1F5-4BC1-9E49-A362E286D25B}" type="datetimeFigureOut">
              <a:rPr lang="ru-RU">
                <a:solidFill>
                  <a:prstClr val="black"/>
                </a:solidFill>
              </a:rPr>
              <a:pPr/>
              <a:t>09.05.2016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16587D3-FB38-42E0-9582-182B66BFA2D3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0A493A9-C1F5-4BC1-9E49-A362E286D25B}" type="datetimeFigureOut">
              <a:rPr lang="ru-RU">
                <a:solidFill>
                  <a:prstClr val="black"/>
                </a:solidFill>
              </a:rPr>
              <a:pPr/>
              <a:t>09.05.2016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16587D3-FB38-42E0-9582-182B66BFA2D3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0A493A9-C1F5-4BC1-9E49-A362E286D25B}" type="datetimeFigureOut">
              <a:rPr lang="ru-RU">
                <a:solidFill>
                  <a:prstClr val="black"/>
                </a:solidFill>
              </a:rPr>
              <a:pPr/>
              <a:t>09.05.2016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16587D3-FB38-42E0-9582-182B66BFA2D3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0A493A9-C1F5-4BC1-9E49-A362E286D25B}" type="datetimeFigureOut">
              <a:rPr lang="ru-RU">
                <a:solidFill>
                  <a:prstClr val="black"/>
                </a:solidFill>
              </a:rPr>
              <a:pPr/>
              <a:t>09.05.2016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16587D3-FB38-42E0-9582-182B66BFA2D3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0A493A9-C1F5-4BC1-9E49-A362E286D25B}" type="datetimeFigureOut">
              <a:rPr lang="ru-RU">
                <a:solidFill>
                  <a:prstClr val="black"/>
                </a:solidFill>
              </a:rPr>
              <a:pPr/>
              <a:t>09.05.2016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16587D3-FB38-42E0-9582-182B66BFA2D3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0A493A9-C1F5-4BC1-9E49-A362E286D25B}" type="datetimeFigureOut">
              <a:rPr lang="ru-RU">
                <a:solidFill>
                  <a:prstClr val="black"/>
                </a:solidFill>
              </a:rPr>
              <a:pPr/>
              <a:t>09.05.2016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16587D3-FB38-42E0-9582-182B66BFA2D3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0A493A9-C1F5-4BC1-9E49-A362E286D25B}" type="datetimeFigureOut">
              <a:rPr lang="ru-RU">
                <a:solidFill>
                  <a:prstClr val="black"/>
                </a:solidFill>
              </a:rPr>
              <a:pPr/>
              <a:t>09.05.2016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16587D3-FB38-42E0-9582-182B66BFA2D3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0A493A9-C1F5-4BC1-9E49-A362E286D25B}" type="datetimeFigureOut">
              <a:rPr lang="ru-RU">
                <a:solidFill>
                  <a:prstClr val="black"/>
                </a:solidFill>
              </a:rPr>
              <a:pPr/>
              <a:t>09.05.2016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16587D3-FB38-42E0-9582-182B66BFA2D3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0A493A9-C1F5-4BC1-9E49-A362E286D25B}" type="datetimeFigureOut">
              <a:rPr lang="ru-RU">
                <a:solidFill>
                  <a:prstClr val="black"/>
                </a:solidFill>
              </a:rPr>
              <a:pPr/>
              <a:t>09.05.2016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16587D3-FB38-42E0-9582-182B66BFA2D3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0A493A9-C1F5-4BC1-9E49-A362E286D25B}" type="datetimeFigureOut">
              <a:rPr lang="ru-RU">
                <a:solidFill>
                  <a:prstClr val="black"/>
                </a:solidFill>
              </a:rPr>
              <a:pPr/>
              <a:t>09.05.2016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16587D3-FB38-42E0-9582-182B66BFA2D3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3833550.png"/>
          <p:cNvPicPr>
            <a:picLocks noChangeAspect="1"/>
          </p:cNvPicPr>
          <p:nvPr userDrawn="1"/>
        </p:nvPicPr>
        <p:blipFill>
          <a:blip r:embed="rId13" cstate="email"/>
          <a:stretch>
            <a:fillRect/>
          </a:stretch>
        </p:blipFill>
        <p:spPr>
          <a:xfrm>
            <a:off x="785786" y="142852"/>
            <a:ext cx="8358214" cy="6715147"/>
          </a:xfrm>
          <a:prstGeom prst="rect">
            <a:avLst/>
          </a:prstGeom>
        </p:spPr>
      </p:pic>
      <p:sp>
        <p:nvSpPr>
          <p:cNvPr id="10" name="Прямоугольник 9"/>
          <p:cNvSpPr/>
          <p:nvPr userDrawn="1"/>
        </p:nvSpPr>
        <p:spPr>
          <a:xfrm>
            <a:off x="1071538" y="428604"/>
            <a:ext cx="7643866" cy="6000792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0" y="6642556"/>
            <a:ext cx="119936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http://linda6035.ucoz.ru/</a:t>
            </a:r>
            <a:endParaRPr lang="ru-RU" sz="800" dirty="0">
              <a:solidFill>
                <a:srgbClr val="9BBB59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4273830.png"/>
          <p:cNvPicPr>
            <a:picLocks noChangeAspect="1"/>
          </p:cNvPicPr>
          <p:nvPr userDrawn="1"/>
        </p:nvPicPr>
        <p:blipFill>
          <a:blip r:embed="rId14" cstate="email"/>
          <a:stretch>
            <a:fillRect/>
          </a:stretch>
        </p:blipFill>
        <p:spPr>
          <a:xfrm>
            <a:off x="0" y="0"/>
            <a:ext cx="4245823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 userDrawn="1"/>
        </p:nvSpPr>
        <p:spPr>
          <a:xfrm>
            <a:off x="0" y="6642556"/>
            <a:ext cx="119936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http://linda6035.ucoz.ru</a:t>
            </a:r>
            <a:r>
              <a:rPr lang="en-US" sz="800" dirty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endParaRPr lang="ru-RU" sz="800" dirty="0">
              <a:solidFill>
                <a:srgbClr val="9BBB59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59832" y="476673"/>
            <a:ext cx="5398368" cy="2376264"/>
          </a:xfrm>
        </p:spPr>
        <p:txBody>
          <a:bodyPr/>
          <a:lstStyle/>
          <a:p>
            <a:r>
              <a:rPr lang="ru-RU" sz="1600" dirty="0" smtClean="0">
                <a:solidFill>
                  <a:srgbClr val="CC0000"/>
                </a:solidFill>
              </a:rPr>
              <a:t>Муниципальное бюджетное дошкольное образовательное учреждение Детский сад №5 «Золотая рыбка»</a:t>
            </a:r>
            <a:br>
              <a:rPr lang="ru-RU" sz="1600" dirty="0" smtClean="0">
                <a:solidFill>
                  <a:srgbClr val="CC0000"/>
                </a:solidFill>
              </a:rPr>
            </a:br>
            <a:r>
              <a:rPr lang="ru-RU" sz="1600" dirty="0" smtClean="0">
                <a:solidFill>
                  <a:srgbClr val="CC0000"/>
                </a:solidFill>
              </a:rPr>
              <a:t/>
            </a:r>
            <a:br>
              <a:rPr lang="ru-RU" sz="1600" dirty="0" smtClean="0">
                <a:solidFill>
                  <a:srgbClr val="CC0000"/>
                </a:solidFill>
              </a:rPr>
            </a:br>
            <a:r>
              <a:rPr lang="ru-RU" sz="1600" dirty="0">
                <a:solidFill>
                  <a:srgbClr val="CC0000"/>
                </a:solidFill>
              </a:rPr>
              <a:t/>
            </a:r>
            <a:br>
              <a:rPr lang="ru-RU" sz="1600" dirty="0">
                <a:solidFill>
                  <a:srgbClr val="CC0000"/>
                </a:solidFill>
              </a:rPr>
            </a:br>
            <a:r>
              <a:rPr lang="ru-RU" sz="1600" dirty="0">
                <a:solidFill>
                  <a:srgbClr val="CC0000"/>
                </a:solidFill>
              </a:rPr>
              <a:t/>
            </a:r>
            <a:br>
              <a:rPr lang="ru-RU" sz="1600" dirty="0">
                <a:solidFill>
                  <a:srgbClr val="CC0000"/>
                </a:solidFill>
              </a:rPr>
            </a:br>
            <a:r>
              <a:rPr lang="ru-RU" sz="2800" dirty="0" smtClean="0">
                <a:solidFill>
                  <a:srgbClr val="CC0000"/>
                </a:solidFill>
              </a:rPr>
              <a:t>Проектная деятельность</a:t>
            </a:r>
            <a:r>
              <a:rPr lang="ru-RU" sz="1600" dirty="0" smtClean="0">
                <a:solidFill>
                  <a:srgbClr val="CC0000"/>
                </a:solidFill>
              </a:rPr>
              <a:t/>
            </a:r>
            <a:br>
              <a:rPr lang="ru-RU" sz="1600" dirty="0" smtClean="0">
                <a:solidFill>
                  <a:srgbClr val="CC0000"/>
                </a:solidFill>
              </a:rPr>
            </a:br>
            <a:r>
              <a:rPr lang="ru-RU" sz="3200" dirty="0" smtClean="0">
                <a:solidFill>
                  <a:srgbClr val="CC0000"/>
                </a:solidFill>
              </a:rPr>
              <a:t>Тема: «Играем с пальчиками»</a:t>
            </a:r>
            <a:endParaRPr lang="ru-RU" sz="3200" dirty="0">
              <a:solidFill>
                <a:srgbClr val="CC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96136" y="4725144"/>
            <a:ext cx="2664296" cy="792088"/>
          </a:xfrm>
        </p:spPr>
        <p:txBody>
          <a:bodyPr/>
          <a:lstStyle/>
          <a:p>
            <a:r>
              <a:rPr lang="ru-RU" sz="2000" b="1" dirty="0" smtClean="0">
                <a:solidFill>
                  <a:srgbClr val="006600"/>
                </a:solidFill>
                <a:latin typeface="Monotype Corsiva" panose="03010101010201010101" pitchFamily="66" charset="0"/>
              </a:rPr>
              <a:t>Выполнила воспитатель:</a:t>
            </a:r>
          </a:p>
          <a:p>
            <a:r>
              <a:rPr lang="ru-RU" sz="2000" b="1" dirty="0" smtClean="0">
                <a:solidFill>
                  <a:srgbClr val="006600"/>
                </a:solidFill>
                <a:latin typeface="Monotype Corsiva" panose="03010101010201010101" pitchFamily="66" charset="0"/>
              </a:rPr>
              <a:t>Пугачёва Кира Павловна </a:t>
            </a:r>
          </a:p>
          <a:p>
            <a:endParaRPr lang="ru-RU" sz="2000" b="1" dirty="0" smtClean="0">
              <a:solidFill>
                <a:srgbClr val="006600"/>
              </a:solidFill>
            </a:endParaRPr>
          </a:p>
          <a:p>
            <a:r>
              <a:rPr lang="ru-RU" sz="1800" b="1" dirty="0" smtClean="0">
                <a:solidFill>
                  <a:srgbClr val="006600"/>
                </a:solidFill>
                <a:latin typeface="Monotype Corsiva" panose="03010101010201010101" pitchFamily="66" charset="0"/>
              </a:rPr>
              <a:t>апрель, 2016 г.</a:t>
            </a:r>
            <a:endParaRPr lang="ru-RU" sz="1800" b="1" dirty="0">
              <a:solidFill>
                <a:srgbClr val="0066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4" name="Рисунок 3" descr="http://letidor.ru/upload/iblock/db0/db0a8f79163251f6d9d1930f472db35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8" y="2996952"/>
            <a:ext cx="4104456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30012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24942"/>
          </a:xfrm>
        </p:spPr>
        <p:txBody>
          <a:bodyPr/>
          <a:lstStyle/>
          <a:p>
            <a:r>
              <a:rPr lang="ru-RU" sz="2000" b="1" dirty="0" smtClean="0"/>
              <a:t>Физкультминутки</a:t>
            </a:r>
            <a:endParaRPr lang="ru-RU" sz="2000" b="1" dirty="0"/>
          </a:p>
        </p:txBody>
      </p:sp>
      <p:pic>
        <p:nvPicPr>
          <p:cNvPr id="7170" name="Picture 2" descr="C:\Users\Администратор\Documents\SDC1189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0" y="1124744"/>
            <a:ext cx="3312368" cy="23308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Администратор\Documents\SDC11892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1124745"/>
            <a:ext cx="3240361" cy="23308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Администратор\Documents\SDC11898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42687" y="3717032"/>
            <a:ext cx="3301321" cy="25108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Администратор\Documents\SDC11899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3717032"/>
            <a:ext cx="3240361" cy="25108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9139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8958"/>
          </a:xfrm>
        </p:spPr>
        <p:txBody>
          <a:bodyPr/>
          <a:lstStyle/>
          <a:p>
            <a:r>
              <a:rPr lang="ru-RU" sz="2000" b="1" dirty="0" smtClean="0"/>
              <a:t>Консультации для родителей</a:t>
            </a:r>
            <a:endParaRPr lang="ru-RU" sz="2000" b="1" dirty="0"/>
          </a:p>
        </p:txBody>
      </p:sp>
      <p:pic>
        <p:nvPicPr>
          <p:cNvPr id="5122" name="Picture 2" descr="C:\Users\Администратор\Desktop\пальчиковая гимнастика-проект\SDC11817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8" y="989348"/>
            <a:ext cx="3305037" cy="24787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Администратор\Desktop\пальчиковая гимнастика-проект\SDC11820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30067" y="989348"/>
            <a:ext cx="3269851" cy="24787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Администратор\Desktop\пальчиковая гимнастика-проект\SDC11818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30067" y="3729995"/>
            <a:ext cx="3264363" cy="2448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Администратор\Desktop\пальчиковая гимнастика-проект\SDC11816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11369" y="3717031"/>
            <a:ext cx="3297316" cy="24729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3468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6950"/>
          </a:xfrm>
        </p:spPr>
        <p:txBody>
          <a:bodyPr/>
          <a:lstStyle/>
          <a:p>
            <a:r>
              <a:rPr lang="ru-RU" sz="2000" b="1" dirty="0" smtClean="0"/>
              <a:t>Пополнение речевого уголка</a:t>
            </a:r>
            <a:endParaRPr lang="ru-RU" sz="2000" b="1" dirty="0"/>
          </a:p>
        </p:txBody>
      </p:sp>
      <p:pic>
        <p:nvPicPr>
          <p:cNvPr id="8194" name="Picture 2" descr="C:\Users\Администратор\Documents\SDC1190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0" y="1196752"/>
            <a:ext cx="3264363" cy="2448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Администратор\Documents\SDC11906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1196752"/>
            <a:ext cx="1883701" cy="14127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Администратор\Documents\SDC11905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4208" y="2160240"/>
            <a:ext cx="1979712" cy="14847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Администратор\Documents\SDC11907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0" y="3861048"/>
            <a:ext cx="1979712" cy="14847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C:\Users\Администратор\Documents\SDC11908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95523" y="4889253"/>
            <a:ext cx="1829595" cy="14284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 descr="C:\Users\Администратор\Documents\SDC11909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3861048"/>
            <a:ext cx="1883701" cy="14847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C:\Users\Администратор\Documents\SDC11910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0232" y="4889253"/>
            <a:ext cx="1835696" cy="14284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2945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576064"/>
          </a:xfrm>
        </p:spPr>
        <p:txBody>
          <a:bodyPr/>
          <a:lstStyle/>
          <a:p>
            <a:r>
              <a:rPr lang="ru-RU" sz="2000" b="1" dirty="0" smtClean="0"/>
              <a:t>«Сенсорные коробки»</a:t>
            </a:r>
            <a:endParaRPr lang="ru-RU" sz="2000" b="1" dirty="0"/>
          </a:p>
        </p:txBody>
      </p:sp>
      <p:pic>
        <p:nvPicPr>
          <p:cNvPr id="6146" name="Picture 2" descr="C:\Users\Администратор\Desktop\пальчиковая гимнастика-проект\SDC11856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1257471"/>
            <a:ext cx="2976330" cy="2232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Администратор\Desktop\пальчиковая гимнастика-проект\SDC1185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16503" y="3789040"/>
            <a:ext cx="2963943" cy="2376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Администратор\Desktop\пальчиковая гимнастика-проект\SDC11859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1257471"/>
            <a:ext cx="2976331" cy="2232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Администратор\Desktop\пальчиковая гимнастика-проект\SDC11865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688" y="3782993"/>
            <a:ext cx="3176415" cy="23823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7210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8958"/>
          </a:xfrm>
        </p:spPr>
        <p:txBody>
          <a:bodyPr/>
          <a:lstStyle/>
          <a:p>
            <a:r>
              <a:rPr lang="ru-RU" sz="2400" b="1" dirty="0" smtClean="0"/>
              <a:t>3 Этап «Итоговый»</a:t>
            </a: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908720"/>
            <a:ext cx="8229600" cy="5400600"/>
          </a:xfrm>
        </p:spPr>
        <p:txBody>
          <a:bodyPr/>
          <a:lstStyle/>
          <a:p>
            <a:r>
              <a:rPr lang="ru-RU" sz="2000" b="1" dirty="0" smtClean="0"/>
              <a:t>Общий вывод:</a:t>
            </a:r>
          </a:p>
          <a:p>
            <a:r>
              <a:rPr lang="ru-RU" sz="2000" dirty="0" smtClean="0"/>
              <a:t>Тема разработанного проекта выбрана с учётом возрастных особенностей детей старшего возраста, объёма информации, которая может быть ими воспринята. Отмечалась положительная реакция и эмоциональный отклик детей на знакомство с новыми видами пальчиковой гимнастики, дети проявляли желание и интерес играть в данные игры. Считаю, что удалось достигнуть хороших результатов взаимодействия с родителями, они принимали активное участие в реализации проекта.</a:t>
            </a:r>
          </a:p>
          <a:p>
            <a:r>
              <a:rPr lang="ru-RU" sz="2000" dirty="0" smtClean="0"/>
              <a:t> Планируется работа с родителями дальше, в виде совместного мероприятия, в форме круглого стола.</a:t>
            </a:r>
            <a:endParaRPr lang="ru-RU" sz="2000" dirty="0"/>
          </a:p>
        </p:txBody>
      </p:sp>
      <p:pic>
        <p:nvPicPr>
          <p:cNvPr id="4" name="Рисунок 3" descr="http://wiki.ru/upload/iblock/a5f/a5f51231c8e7942faa2f13b186a2f92b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4184816"/>
            <a:ext cx="2088232" cy="2238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68248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836712"/>
            <a:ext cx="7499176" cy="1008112"/>
          </a:xfrm>
        </p:spPr>
        <p:txBody>
          <a:bodyPr/>
          <a:lstStyle/>
          <a:p>
            <a:r>
              <a:rPr lang="ru-RU" sz="2400" b="1" u="sng" dirty="0" smtClean="0"/>
              <a:t>Цель проекта</a:t>
            </a:r>
            <a:r>
              <a:rPr lang="ru-RU" sz="2000" u="sng" dirty="0" smtClean="0"/>
              <a:t>: способствовать развитию мелкой моторики у детей группы, через использование пальчиковой гимнастики, упражнений для кистей рук и практические настольные игры.</a:t>
            </a:r>
            <a:endParaRPr lang="ru-RU" sz="2000" u="sng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35696" y="2204864"/>
            <a:ext cx="6851104" cy="3921299"/>
          </a:xfrm>
        </p:spPr>
        <p:txBody>
          <a:bodyPr/>
          <a:lstStyle/>
          <a:p>
            <a:pPr marL="0" indent="0">
              <a:buNone/>
            </a:pPr>
            <a:r>
              <a:rPr lang="ru-RU" sz="2400" b="1" dirty="0" smtClean="0"/>
              <a:t>Задачи: </a:t>
            </a:r>
          </a:p>
          <a:p>
            <a:r>
              <a:rPr lang="ru-RU" sz="2000" dirty="0" smtClean="0"/>
              <a:t>Показать способы и приёмы проведения пальчиковой гимнастики, готовить руку к письму;</a:t>
            </a:r>
          </a:p>
          <a:p>
            <a:r>
              <a:rPr lang="ru-RU" sz="2000" dirty="0" smtClean="0"/>
              <a:t>Познакомить с правилами проведения пальчиковой гимнастики;</a:t>
            </a:r>
          </a:p>
          <a:p>
            <a:r>
              <a:rPr lang="ru-RU" sz="2000" dirty="0" smtClean="0"/>
              <a:t>Осуществлять косвенное руководство по использованию пальчиковой гимнастики в самостоятельной деятельности;</a:t>
            </a:r>
          </a:p>
          <a:p>
            <a:r>
              <a:rPr lang="ru-RU" sz="2000" dirty="0" smtClean="0"/>
              <a:t>Пополнить среду группы новыми пособиями для развития мелкой моторики руки;</a:t>
            </a:r>
          </a:p>
          <a:p>
            <a:r>
              <a:rPr lang="ru-RU" sz="2000" dirty="0" smtClean="0"/>
              <a:t>Вовлечь родителей в данный процесс.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504042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24942"/>
          </a:xfrm>
        </p:spPr>
        <p:txBody>
          <a:bodyPr/>
          <a:lstStyle/>
          <a:p>
            <a:r>
              <a:rPr lang="ru-RU" sz="2400" b="1" dirty="0" smtClean="0"/>
              <a:t>Актуальность</a:t>
            </a: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600200"/>
            <a:ext cx="7931224" cy="4525963"/>
          </a:xfrm>
        </p:spPr>
        <p:txBody>
          <a:bodyPr/>
          <a:lstStyle/>
          <a:p>
            <a:r>
              <a:rPr lang="ru-RU" sz="2000" dirty="0" smtClean="0"/>
              <a:t>К сожалению, технический прогресс, результатом которого стало обилие всевозможных игрушек, бытовой и компьютерной техники, не особо способствует  тому, чтобы пальчики детей получали нужное развитие. Здесь на помощь придёт пальчиковая гимнастика. Игры и упражнения, входящие в её состав, направлены на развитие ловкости, подвижности, творческих способностей, внимания и скорости реакции ребёнка, а забавные стихи помогут расслабиться.</a:t>
            </a:r>
          </a:p>
          <a:p>
            <a:r>
              <a:rPr lang="ru-RU" sz="2000" dirty="0" smtClean="0"/>
              <a:t>О пальчиковых играх можно говорить, как о великолепном универсальном, дидактическом и развивающем материале. Поэтому данный вид деятельности очень актуален на логопедической группе, где дети занимаются коррекцией речевого развития.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260686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576064"/>
          </a:xfrm>
        </p:spPr>
        <p:txBody>
          <a:bodyPr/>
          <a:lstStyle/>
          <a:p>
            <a:r>
              <a:rPr lang="ru-RU" sz="2400" b="1" dirty="0" smtClean="0"/>
              <a:t>1 Этап «Организационный»</a:t>
            </a: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75656" y="1600200"/>
            <a:ext cx="3816424" cy="4525963"/>
          </a:xfrm>
        </p:spPr>
        <p:txBody>
          <a:bodyPr/>
          <a:lstStyle/>
          <a:p>
            <a:r>
              <a:rPr lang="ru-RU" sz="2000" dirty="0" smtClean="0"/>
              <a:t>Изучение методической литературы;</a:t>
            </a:r>
          </a:p>
          <a:p>
            <a:r>
              <a:rPr lang="ru-RU" sz="2000" dirty="0" smtClean="0"/>
              <a:t>Консультация у старшего воспитателя;</a:t>
            </a:r>
          </a:p>
          <a:p>
            <a:r>
              <a:rPr lang="ru-RU" sz="2000" dirty="0" smtClean="0"/>
              <a:t>Составление перспективного плана;</a:t>
            </a:r>
          </a:p>
          <a:p>
            <a:r>
              <a:rPr lang="ru-RU" sz="2000" dirty="0" smtClean="0"/>
              <a:t>Составление дополнительного списка пособий по данной теме.</a:t>
            </a:r>
            <a:endParaRPr lang="ru-RU" sz="2000" dirty="0"/>
          </a:p>
        </p:txBody>
      </p:sp>
      <p:pic>
        <p:nvPicPr>
          <p:cNvPr id="5" name="Объект 4" descr="http://rechrebenka.ru/wp-content/uploads/2014/11/palchikovyie-igryi-dlya-razvitiya-melkoy-motoriki.jpg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2636912"/>
            <a:ext cx="3312368" cy="33021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98013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24942"/>
          </a:xfrm>
        </p:spPr>
        <p:txBody>
          <a:bodyPr/>
          <a:lstStyle/>
          <a:p>
            <a:r>
              <a:rPr lang="ru-RU" sz="2400" b="1" dirty="0" smtClean="0"/>
              <a:t>2 Этап «Основной»</a:t>
            </a: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63688" y="1628799"/>
            <a:ext cx="6120680" cy="2016225"/>
          </a:xfrm>
        </p:spPr>
        <p:txBody>
          <a:bodyPr/>
          <a:lstStyle/>
          <a:p>
            <a:r>
              <a:rPr lang="ru-RU" sz="2000" dirty="0" smtClean="0"/>
              <a:t>Реализация перспективного плана.</a:t>
            </a:r>
          </a:p>
          <a:p>
            <a:r>
              <a:rPr lang="ru-RU" sz="2000" b="1" dirty="0" smtClean="0"/>
              <a:t>Цель : </a:t>
            </a:r>
            <a:r>
              <a:rPr lang="ru-RU" sz="2000" dirty="0" smtClean="0"/>
              <a:t>разработка содержания мероприятий для развития детей.</a:t>
            </a:r>
          </a:p>
          <a:p>
            <a:r>
              <a:rPr lang="ru-RU" sz="2000" dirty="0" smtClean="0"/>
              <a:t>Изготовление пособий в речевом уголке.</a:t>
            </a:r>
            <a:endParaRPr lang="ru-RU" sz="2000" dirty="0"/>
          </a:p>
        </p:txBody>
      </p:sp>
      <p:pic>
        <p:nvPicPr>
          <p:cNvPr id="5" name="Объект 4" descr="http://3.bp.blogspot.com/-szFgNvnbRMY/Vj8LQhvuldI/AAAAAAAAACM/k3Fj5CAZ2Is/s1600/%25D0%25BC%25D0%25B5%25D0%25BB%25D0%25BA%25D0%25B0%25D1%258F%2B%25D0%25BC%25D0%25BE%25D1%2582%25D0%25BE%25D1%2580%25D0%25B8%25D0%25BA%25D0%25B0.jpg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3968" y="3429000"/>
            <a:ext cx="4032448" cy="26642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40938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6950"/>
          </a:xfrm>
        </p:spPr>
        <p:txBody>
          <a:bodyPr/>
          <a:lstStyle/>
          <a:p>
            <a:r>
              <a:rPr lang="ru-RU" sz="2000" b="1" dirty="0" smtClean="0"/>
              <a:t>Формы работы с детьми</a:t>
            </a:r>
            <a:endParaRPr lang="ru-RU" sz="2000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43608" y="1196752"/>
            <a:ext cx="3452192" cy="4929411"/>
          </a:xfrm>
        </p:spPr>
        <p:txBody>
          <a:bodyPr/>
          <a:lstStyle/>
          <a:p>
            <a:pPr algn="ctr"/>
            <a:r>
              <a:rPr lang="ru-RU" sz="2000" dirty="0" smtClean="0"/>
              <a:t>НОД. Х. – Э.</a:t>
            </a:r>
          </a:p>
          <a:p>
            <a:endParaRPr lang="ru-RU" sz="20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 rot="10800000" flipH="1" flipV="1">
            <a:off x="5076055" y="1196752"/>
            <a:ext cx="3565023" cy="5158284"/>
          </a:xfrm>
        </p:spPr>
        <p:txBody>
          <a:bodyPr/>
          <a:lstStyle/>
          <a:p>
            <a:r>
              <a:rPr lang="ru-RU" sz="2000" dirty="0" smtClean="0"/>
              <a:t>Лепка</a:t>
            </a:r>
            <a:endParaRPr lang="ru-RU" sz="2000" dirty="0"/>
          </a:p>
        </p:txBody>
      </p:sp>
      <p:pic>
        <p:nvPicPr>
          <p:cNvPr id="1026" name="Picture 2" descr="C:\Users\Администратор\Desktop\пальчиковая гимнастика-проект\SDC11828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0" y="1772816"/>
            <a:ext cx="3264362" cy="2448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Администратор\Desktop\пальчиковая гимнастика-проект\SDC1183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0072" y="1817584"/>
            <a:ext cx="3215742" cy="24118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Администратор\Desktop\пальчиковая гимнастика-проект\SDC11840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5856" y="4005064"/>
            <a:ext cx="2976331" cy="2232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4536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8958"/>
          </a:xfrm>
        </p:spPr>
        <p:txBody>
          <a:bodyPr/>
          <a:lstStyle/>
          <a:p>
            <a:r>
              <a:rPr lang="ru-RU" sz="2000" b="1" dirty="0" smtClean="0"/>
              <a:t>Пальчиковая гимнастика.</a:t>
            </a:r>
            <a:endParaRPr lang="ru-RU" sz="2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2060848"/>
            <a:ext cx="6912768" cy="406531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Администратор\Desktop\пальчиковая гимнастика-проект\SDC11778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1412776"/>
            <a:ext cx="3312368" cy="24742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Администратор\Desktop\пальчиковая гимнастика-проект\SDC11780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4" y="1412776"/>
            <a:ext cx="3312368" cy="24742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Администратор\Desktop\пальчиковая гимнастика-проект\SDC11770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8" y="3501008"/>
            <a:ext cx="3528392" cy="2664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Администратор\Desktop\пальчиковая гимнастика-проект\SDC11782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81803" y="3501008"/>
            <a:ext cx="3275856" cy="2664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644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6950"/>
          </a:xfrm>
        </p:spPr>
        <p:txBody>
          <a:bodyPr/>
          <a:lstStyle/>
          <a:p>
            <a:r>
              <a:rPr lang="ru-RU" sz="2000" b="1" dirty="0" smtClean="0"/>
              <a:t>Графические диктанты</a:t>
            </a:r>
            <a:endParaRPr lang="ru-RU" sz="2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Администратор\Desktop\пальчиковая гимнастика-проект\SDC1181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8827" y="1601416"/>
            <a:ext cx="3888432" cy="2592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Администратор\Desktop\пальчиковая гимнастика-проект\SDC11809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29741" y="1601416"/>
            <a:ext cx="3750163" cy="2592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Администратор\Desktop\пальчиковая гимнастика-проект\SDC11808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832" y="3861048"/>
            <a:ext cx="3344990" cy="24187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2308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648072"/>
          </a:xfrm>
        </p:spPr>
        <p:txBody>
          <a:bodyPr/>
          <a:lstStyle/>
          <a:p>
            <a:r>
              <a:rPr lang="ru-RU" sz="2000" b="1" dirty="0" smtClean="0"/>
              <a:t>Самомассаж</a:t>
            </a:r>
            <a:endParaRPr lang="ru-RU" sz="2000" b="1" dirty="0"/>
          </a:p>
        </p:txBody>
      </p:sp>
      <p:pic>
        <p:nvPicPr>
          <p:cNvPr id="4098" name="Picture 2" descr="C:\Users\Администратор\Documents\самомассаж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4" y="1196752"/>
            <a:ext cx="3096344" cy="37444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Администратор\Documents\самомассаж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1700808"/>
            <a:ext cx="3135921" cy="40324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9363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Другая 5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F6128"/>
      </a:hlink>
      <a:folHlink>
        <a:srgbClr val="76923C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370</Words>
  <Application>Microsoft Office PowerPoint</Application>
  <PresentationFormat>Экран (4:3)</PresentationFormat>
  <Paragraphs>38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1_Тема Office</vt:lpstr>
      <vt:lpstr>Муниципальное бюджетное дошкольное образовательное учреждение Детский сад №5 «Золотая рыбка»    Проектная деятельность Тема: «Играем с пальчиками»</vt:lpstr>
      <vt:lpstr>Цель проекта: способствовать развитию мелкой моторики у детей группы, через использование пальчиковой гимнастики, упражнений для кистей рук и практические настольные игры.</vt:lpstr>
      <vt:lpstr>Актуальность</vt:lpstr>
      <vt:lpstr>1 Этап «Организационный»</vt:lpstr>
      <vt:lpstr>2 Этап «Основной»</vt:lpstr>
      <vt:lpstr>Формы работы с детьми</vt:lpstr>
      <vt:lpstr>Пальчиковая гимнастика.</vt:lpstr>
      <vt:lpstr>Графические диктанты</vt:lpstr>
      <vt:lpstr>Самомассаж</vt:lpstr>
      <vt:lpstr>Физкультминутки</vt:lpstr>
      <vt:lpstr>Консультации для родителей</vt:lpstr>
      <vt:lpstr>Пополнение речевого уголка</vt:lpstr>
      <vt:lpstr>«Сенсорные коробки»</vt:lpstr>
      <vt:lpstr>3 Этап «Итоговый»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Admin</cp:lastModifiedBy>
  <cp:revision>20</cp:revision>
  <dcterms:created xsi:type="dcterms:W3CDTF">2014-06-15T06:06:52Z</dcterms:created>
  <dcterms:modified xsi:type="dcterms:W3CDTF">2016-05-09T12:25:17Z</dcterms:modified>
</cp:coreProperties>
</file>