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86" r:id="rId4"/>
    <p:sldId id="271" r:id="rId5"/>
    <p:sldId id="284" r:id="rId6"/>
    <p:sldId id="263" r:id="rId7"/>
    <p:sldId id="264" r:id="rId8"/>
    <p:sldId id="273" r:id="rId9"/>
    <p:sldId id="269" r:id="rId10"/>
    <p:sldId id="272" r:id="rId11"/>
    <p:sldId id="270" r:id="rId12"/>
    <p:sldId id="258" r:id="rId13"/>
    <p:sldId id="261" r:id="rId14"/>
    <p:sldId id="265" r:id="rId15"/>
    <p:sldId id="275" r:id="rId16"/>
    <p:sldId id="296" r:id="rId17"/>
    <p:sldId id="293" r:id="rId18"/>
    <p:sldId id="262" r:id="rId19"/>
    <p:sldId id="279" r:id="rId20"/>
    <p:sldId id="276" r:id="rId21"/>
    <p:sldId id="282" r:id="rId22"/>
    <p:sldId id="295" r:id="rId23"/>
    <p:sldId id="280" r:id="rId24"/>
    <p:sldId id="274" r:id="rId25"/>
    <p:sldId id="278" r:id="rId26"/>
    <p:sldId id="267" r:id="rId27"/>
    <p:sldId id="268" r:id="rId28"/>
    <p:sldId id="266" r:id="rId29"/>
    <p:sldId id="281" r:id="rId30"/>
    <p:sldId id="287" r:id="rId31"/>
    <p:sldId id="288" r:id="rId32"/>
    <p:sldId id="289" r:id="rId33"/>
    <p:sldId id="290" r:id="rId34"/>
    <p:sldId id="292" r:id="rId35"/>
    <p:sldId id="291" r:id="rId36"/>
    <p:sldId id="277" r:id="rId37"/>
    <p:sldId id="26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7B0"/>
    <a:srgbClr val="FF33CC"/>
    <a:srgbClr val="27CEE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42" autoAdjust="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4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81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29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98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807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190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6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5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273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2979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26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13.05.2016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 rot="21365376">
            <a:off x="342641" y="350577"/>
            <a:ext cx="8501046" cy="61562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>
          <a:xfrm rot="352294">
            <a:off x="353437" y="558538"/>
            <a:ext cx="8458738" cy="5814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428596" y="500042"/>
            <a:ext cx="8286808" cy="59293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571472" y="6500834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714348" y="2214554"/>
            <a:ext cx="500066" cy="500066"/>
            <a:chOff x="571472" y="3929066"/>
            <a:chExt cx="785818" cy="785818"/>
          </a:xfrm>
        </p:grpSpPr>
        <p:sp>
          <p:nvSpPr>
            <p:cNvPr id="16" name="Овал 15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 userDrawn="1"/>
        </p:nvGrpSpPr>
        <p:grpSpPr>
          <a:xfrm>
            <a:off x="714348" y="3214686"/>
            <a:ext cx="500066" cy="500066"/>
            <a:chOff x="571472" y="3929066"/>
            <a:chExt cx="785818" cy="785818"/>
          </a:xfrm>
        </p:grpSpPr>
        <p:sp>
          <p:nvSpPr>
            <p:cNvPr id="19" name="Овал 18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714348" y="4214818"/>
            <a:ext cx="500066" cy="500066"/>
            <a:chOff x="571472" y="3929066"/>
            <a:chExt cx="785818" cy="785818"/>
          </a:xfrm>
        </p:grpSpPr>
        <p:sp>
          <p:nvSpPr>
            <p:cNvPr id="22" name="Овал 21"/>
            <p:cNvSpPr/>
            <p:nvPr/>
          </p:nvSpPr>
          <p:spPr>
            <a:xfrm>
              <a:off x="571472" y="3929066"/>
              <a:ext cx="785818" cy="78581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714348" y="4071942"/>
              <a:ext cx="500066" cy="5000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15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85720" y="2071678"/>
            <a:ext cx="8572560" cy="2143140"/>
            <a:chOff x="1115616" y="351365"/>
            <a:chExt cx="7165477" cy="551879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043283"/>
              <a:ext cx="7165477" cy="3826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Игры на подносах</a:t>
              </a: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50150" y="351365"/>
              <a:ext cx="5431411" cy="1030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srgbClr val="1A37B0"/>
                  </a:solidFill>
                  <a:latin typeface="Arial" charset="0"/>
                  <a:cs typeface="Arial" charset="0"/>
                </a:rPr>
                <a:t>Презентация опыта работы</a:t>
              </a:r>
              <a:endParaRPr lang="ru-RU" sz="2000" b="1" dirty="0">
                <a:solidFill>
                  <a:srgbClr val="1A37B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2350390" y="836713"/>
            <a:ext cx="6107809" cy="785028"/>
          </a:xfrm>
        </p:spPr>
        <p:txBody>
          <a:bodyPr/>
          <a:lstStyle/>
          <a:p>
            <a:r>
              <a:rPr lang="ru-RU" sz="2000" dirty="0" smtClean="0"/>
              <a:t>      Частное дошкольное образовательное учреждение №20 Детский сад «Кристаллик»</a:t>
            </a:r>
            <a:endParaRPr lang="ru-RU" sz="2000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000364" y="4857760"/>
            <a:ext cx="5072098" cy="1143008"/>
          </a:xfrm>
        </p:spPr>
        <p:txBody>
          <a:bodyPr/>
          <a:lstStyle/>
          <a:p>
            <a:pPr algn="r"/>
            <a:r>
              <a:rPr lang="ru-RU" sz="2000" b="1" dirty="0" smtClean="0">
                <a:solidFill>
                  <a:srgbClr val="1A37B0"/>
                </a:solidFill>
              </a:rPr>
              <a:t>Воспитателя первой</a:t>
            </a:r>
            <a:endParaRPr lang="ru-RU" sz="2000" b="1" dirty="0" smtClean="0">
              <a:solidFill>
                <a:srgbClr val="1A37B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1A37B0"/>
                </a:solidFill>
              </a:rPr>
              <a:t>квалификационной </a:t>
            </a:r>
            <a:r>
              <a:rPr lang="ru-RU" sz="2000" b="1" dirty="0" smtClean="0">
                <a:solidFill>
                  <a:srgbClr val="1A37B0"/>
                </a:solidFill>
              </a:rPr>
              <a:t>категории </a:t>
            </a:r>
          </a:p>
          <a:p>
            <a:pPr algn="r"/>
            <a:r>
              <a:rPr lang="ru-RU" sz="2000" b="1" dirty="0" smtClean="0">
                <a:solidFill>
                  <a:srgbClr val="1A37B0"/>
                </a:solidFill>
              </a:rPr>
              <a:t>С.В.Казаковой</a:t>
            </a:r>
            <a:endParaRPr lang="ru-RU" sz="2000" b="1" dirty="0">
              <a:solidFill>
                <a:srgbClr val="1A37B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49043"/>
            <a:ext cx="1639966" cy="113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928670"/>
            <a:ext cx="72728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1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692696"/>
            <a:ext cx="3672408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7" t="14153" r="9421" b="9422"/>
          <a:stretch/>
        </p:blipFill>
        <p:spPr>
          <a:xfrm>
            <a:off x="4644008" y="3356992"/>
            <a:ext cx="373374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2" t="5827" b="6783"/>
          <a:stretch/>
        </p:blipFill>
        <p:spPr>
          <a:xfrm>
            <a:off x="1907704" y="908720"/>
            <a:ext cx="3603442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9" t="5359" r="3559" b="11595"/>
          <a:stretch/>
        </p:blipFill>
        <p:spPr>
          <a:xfrm>
            <a:off x="4757827" y="3370084"/>
            <a:ext cx="3558589" cy="25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528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764704"/>
            <a:ext cx="3672408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356992"/>
            <a:ext cx="4139952" cy="27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8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620688"/>
            <a:ext cx="4139952" cy="2759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1472" y="3524672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9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РППС 1 гр\DSC03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072493" cy="478634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r>
              <a:rPr lang="ru-RU" dirty="0" smtClean="0"/>
              <a:t>Разнообразие выбора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793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1988840"/>
            <a:ext cx="7056784" cy="41953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dirty="0" smtClean="0"/>
              <a:t>Форма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72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6"/>
          <a:stretch/>
        </p:blipFill>
        <p:spPr>
          <a:xfrm>
            <a:off x="1475656" y="1700808"/>
            <a:ext cx="6314351" cy="449404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r>
              <a:rPr lang="ru-RU" dirty="0" smtClean="0"/>
              <a:t>Форма, фактура и материал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0"/>
            <a:ext cx="1018456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44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624736" cy="469841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Цвет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01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r="9838"/>
          <a:stretch/>
        </p:blipFill>
        <p:spPr>
          <a:xfrm>
            <a:off x="1403648" y="1556792"/>
            <a:ext cx="6912768" cy="471568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Размер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173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30488" y="5206532"/>
            <a:ext cx="765631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Сенсорное развитие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463269"/>
            <a:ext cx="1953672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Умственное воспитание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</a:t>
            </a:r>
          </a:p>
          <a:p>
            <a:pPr marL="0" indent="0">
              <a:buNone/>
            </a:pPr>
            <a:endParaRPr lang="ru-RU" dirty="0">
              <a:ln>
                <a:solidFill>
                  <a:schemeClr val="bg1">
                    <a:lumMod val="50000"/>
                  </a:schemeClr>
                </a:solidFill>
              </a:ln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39969" y="2920469"/>
            <a:ext cx="1970367" cy="914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Физическое воспитание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2463269"/>
            <a:ext cx="1976264" cy="9144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Эстетическое воспитание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4288" y="3377669"/>
            <a:ext cx="1760240" cy="914400"/>
          </a:xfrm>
          <a:prstGeom prst="rect">
            <a:avLst/>
          </a:prstGeom>
          <a:solidFill>
            <a:srgbClr val="27CE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Овладение практической деятельностью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1691680" y="3573016"/>
            <a:ext cx="0" cy="16335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923928" y="4077072"/>
            <a:ext cx="0" cy="11294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156176" y="3501008"/>
            <a:ext cx="0" cy="17055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884368" y="4509120"/>
            <a:ext cx="0" cy="6974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15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r="18500"/>
          <a:stretch/>
        </p:blipFill>
        <p:spPr>
          <a:xfrm>
            <a:off x="1403648" y="1628800"/>
            <a:ext cx="6552728" cy="459009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Количество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68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Количество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6288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xmlns="" val="152236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92614"/>
            <a:ext cx="6552728" cy="46488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dirty="0" smtClean="0"/>
              <a:t>Звук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9510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1" r="7143"/>
          <a:stretch/>
        </p:blipFill>
        <p:spPr>
          <a:xfrm>
            <a:off x="1331640" y="1484784"/>
            <a:ext cx="6696744" cy="480344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Запах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793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13" r="9193"/>
          <a:stretch/>
        </p:blipFill>
        <p:spPr>
          <a:xfrm>
            <a:off x="1331640" y="1556792"/>
            <a:ext cx="6840760" cy="478769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/>
              <a:t>Влажность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9911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0688"/>
            <a:ext cx="8064896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7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9982" y="1494354"/>
            <a:ext cx="5112567" cy="3365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103948" y="1808820"/>
            <a:ext cx="540060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01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59565" y="1436779"/>
            <a:ext cx="4896544" cy="32643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126514" y="1858262"/>
            <a:ext cx="5265203" cy="35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5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pPr marL="0" indent="0">
              <a:buNone/>
            </a:pP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4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</p:txBody>
      </p:sp>
    </p:spTree>
    <p:extLst>
      <p:ext uri="{BB962C8B-B14F-4D97-AF65-F5344CB8AC3E}">
        <p14:creationId xmlns:p14="http://schemas.microsoft.com/office/powerpoint/2010/main" xmlns="" val="17486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1009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2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Воспитание волевых качеств;</a:t>
            </a:r>
          </a:p>
        </p:txBody>
      </p:sp>
    </p:spTree>
    <p:extLst>
      <p:ext uri="{BB962C8B-B14F-4D97-AF65-F5344CB8AC3E}">
        <p14:creationId xmlns:p14="http://schemas.microsoft.com/office/powerpoint/2010/main" xmlns="" val="23749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Воспитание волевых качеств;</a:t>
            </a:r>
          </a:p>
          <a:p>
            <a:r>
              <a:rPr lang="ru-RU" sz="2800" dirty="0" smtClean="0">
                <a:solidFill>
                  <a:srgbClr val="00B0F0"/>
                </a:solidFill>
              </a:rPr>
              <a:t>Развитие познавательной активности и инициативы;</a:t>
            </a:r>
          </a:p>
        </p:txBody>
      </p:sp>
    </p:spTree>
    <p:extLst>
      <p:ext uri="{BB962C8B-B14F-4D97-AF65-F5344CB8AC3E}">
        <p14:creationId xmlns:p14="http://schemas.microsoft.com/office/powerpoint/2010/main" xmlns="" val="33593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Воспитание волевых качеств;</a:t>
            </a:r>
          </a:p>
          <a:p>
            <a:r>
              <a:rPr lang="ru-RU" sz="2800" dirty="0" smtClean="0">
                <a:solidFill>
                  <a:srgbClr val="00B0F0"/>
                </a:solidFill>
              </a:rPr>
              <a:t>Развитие познавательной активности и инициативы;</a:t>
            </a:r>
          </a:p>
          <a:p>
            <a:r>
              <a:rPr lang="ru-RU" sz="2800" dirty="0" smtClean="0">
                <a:solidFill>
                  <a:srgbClr val="FF33CC"/>
                </a:solidFill>
              </a:rPr>
              <a:t>Наличие собственной мотивации к деятельности;</a:t>
            </a:r>
          </a:p>
        </p:txBody>
      </p:sp>
    </p:spTree>
    <p:extLst>
      <p:ext uri="{BB962C8B-B14F-4D97-AF65-F5344CB8AC3E}">
        <p14:creationId xmlns:p14="http://schemas.microsoft.com/office/powerpoint/2010/main" xmlns="" val="19505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Воспитание волевых качеств;</a:t>
            </a:r>
          </a:p>
          <a:p>
            <a:r>
              <a:rPr lang="ru-RU" sz="2800" dirty="0" smtClean="0">
                <a:solidFill>
                  <a:srgbClr val="00B0F0"/>
                </a:solidFill>
              </a:rPr>
              <a:t>Развитие познавательной активности и инициативы;</a:t>
            </a:r>
          </a:p>
          <a:p>
            <a:r>
              <a:rPr lang="ru-RU" sz="2800" dirty="0" smtClean="0">
                <a:solidFill>
                  <a:srgbClr val="FF33CC"/>
                </a:solidFill>
              </a:rPr>
              <a:t>Наличие собственной мотивации к деятельности;</a:t>
            </a:r>
          </a:p>
          <a:p>
            <a:r>
              <a:rPr lang="ru-RU" sz="2800" dirty="0" smtClean="0">
                <a:solidFill>
                  <a:srgbClr val="1A37B0"/>
                </a:solidFill>
              </a:rPr>
              <a:t>Развитие самостоятельности, организованности, приучение к порядку;</a:t>
            </a:r>
          </a:p>
        </p:txBody>
      </p:sp>
    </p:spTree>
    <p:extLst>
      <p:ext uri="{BB962C8B-B14F-4D97-AF65-F5344CB8AC3E}">
        <p14:creationId xmlns:p14="http://schemas.microsoft.com/office/powerpoint/2010/main" xmlns="" val="18205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 игр на подносах 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6984776" cy="4525963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Психологический комфорт ребёнка;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Воспитание волевых качеств;</a:t>
            </a:r>
          </a:p>
          <a:p>
            <a:r>
              <a:rPr lang="ru-RU" sz="2800" dirty="0" smtClean="0">
                <a:solidFill>
                  <a:srgbClr val="00B0F0"/>
                </a:solidFill>
              </a:rPr>
              <a:t>Развитие познавательной активности и инициативы;</a:t>
            </a:r>
          </a:p>
          <a:p>
            <a:r>
              <a:rPr lang="ru-RU" sz="2800" dirty="0" smtClean="0">
                <a:solidFill>
                  <a:srgbClr val="FF33CC"/>
                </a:solidFill>
              </a:rPr>
              <a:t>Наличие собственной мотивации к деятельности;</a:t>
            </a:r>
          </a:p>
          <a:p>
            <a:r>
              <a:rPr lang="ru-RU" sz="2800" dirty="0" smtClean="0">
                <a:solidFill>
                  <a:srgbClr val="1A37B0"/>
                </a:solidFill>
              </a:rPr>
              <a:t>Развитие самостоятельности, организованности, приучение к порядку;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Умение ориентироваться в пространстве.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68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35698">
            <a:off x="-763755" y="1661780"/>
            <a:ext cx="6134787" cy="3453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9" r="12988"/>
          <a:stretch/>
        </p:blipFill>
        <p:spPr>
          <a:xfrm rot="732208">
            <a:off x="4812657" y="3648713"/>
            <a:ext cx="3312368" cy="2631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3" r="18500"/>
          <a:stretch/>
        </p:blipFill>
        <p:spPr>
          <a:xfrm rot="561060">
            <a:off x="5084145" y="236404"/>
            <a:ext cx="3179291" cy="329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6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214414" y="1643050"/>
            <a:ext cx="6715172" cy="3972237"/>
            <a:chOff x="607288" y="-815361"/>
            <a:chExt cx="7925152" cy="52275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48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885680"/>
              <a:ext cx="6491880" cy="526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339752" y="2012383"/>
            <a:ext cx="6154960" cy="1488625"/>
          </a:xfrm>
        </p:spPr>
        <p:txBody>
          <a:bodyPr/>
          <a:lstStyle/>
          <a:p>
            <a:r>
              <a:rPr lang="ru-RU" sz="44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Принципы построения развивающей среды (методика М. </a:t>
            </a:r>
            <a:r>
              <a:rPr lang="ru-RU" sz="3200" b="1" dirty="0" err="1" smtClean="0">
                <a:solidFill>
                  <a:srgbClr val="FF0000"/>
                </a:solidFill>
              </a:rPr>
              <a:t>Монтессори</a:t>
            </a:r>
            <a:r>
              <a:rPr lang="ru-RU" sz="3200" b="1" dirty="0" smtClean="0">
                <a:solidFill>
                  <a:srgbClr val="FF0000"/>
                </a:solidFill>
              </a:rPr>
              <a:t>)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63688" y="2204864"/>
            <a:ext cx="6923112" cy="39212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Принцип личного пространства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Принцип </a:t>
            </a:r>
            <a:r>
              <a:rPr lang="ru-RU" dirty="0" err="1" smtClean="0"/>
              <a:t>сензитивности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Принцип разнообразия выбора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Принцип </a:t>
            </a:r>
            <a:r>
              <a:rPr lang="ru-RU" dirty="0" err="1" smtClean="0"/>
              <a:t>самокоррекции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613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357298"/>
            <a:ext cx="7143800" cy="493815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dirty="0" smtClean="0"/>
              <a:t>Личное пространство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143116"/>
            <a:ext cx="828652" cy="398304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94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0688"/>
            <a:ext cx="806489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52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714356"/>
            <a:ext cx="8108213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2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1071546"/>
            <a:ext cx="7272300" cy="48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94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142984"/>
            <a:ext cx="712879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5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219</Words>
  <Application>Microsoft Office PowerPoint</Application>
  <PresentationFormat>Экран (4:3)</PresentationFormat>
  <Paragraphs>59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1_Тема Office</vt:lpstr>
      <vt:lpstr>лица</vt:lpstr>
      <vt:lpstr>      Частное дошкольное образовательное учреждение №20 Детский сад «Кристаллик»</vt:lpstr>
      <vt:lpstr>Слайд 2</vt:lpstr>
      <vt:lpstr>Слайд 3</vt:lpstr>
      <vt:lpstr>Принципы построения развивающей среды (методика М. Монтессори)</vt:lpstr>
      <vt:lpstr>Личное пространство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Разнообразие выбора</vt:lpstr>
      <vt:lpstr>Форма</vt:lpstr>
      <vt:lpstr>Форма, фактура и материал </vt:lpstr>
      <vt:lpstr>Цвет</vt:lpstr>
      <vt:lpstr>Размер</vt:lpstr>
      <vt:lpstr>Количество</vt:lpstr>
      <vt:lpstr>Количество</vt:lpstr>
      <vt:lpstr>Звук</vt:lpstr>
      <vt:lpstr>Запах</vt:lpstr>
      <vt:lpstr>Влажность</vt:lpstr>
      <vt:lpstr>Слайд 25</vt:lpstr>
      <vt:lpstr>Слайд 26</vt:lpstr>
      <vt:lpstr>Слайд 27</vt:lpstr>
      <vt:lpstr>Преимущества игр на подносах :</vt:lpstr>
      <vt:lpstr>Преимущества игр на подносах :</vt:lpstr>
      <vt:lpstr>Преимущества игр на подносах :</vt:lpstr>
      <vt:lpstr>Преимущества игр на подносах :</vt:lpstr>
      <vt:lpstr>Преимущества игр на подносах :</vt:lpstr>
      <vt:lpstr>Преимущества игр на подносах :</vt:lpstr>
      <vt:lpstr>Преимущества игр на подносах :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64</cp:revision>
  <dcterms:created xsi:type="dcterms:W3CDTF">2014-07-06T18:18:01Z</dcterms:created>
  <dcterms:modified xsi:type="dcterms:W3CDTF">2016-05-13T03:40:31Z</dcterms:modified>
</cp:coreProperties>
</file>