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8" r:id="rId5"/>
    <p:sldId id="266" r:id="rId6"/>
    <p:sldId id="269" r:id="rId7"/>
    <p:sldId id="270" r:id="rId8"/>
    <p:sldId id="259" r:id="rId9"/>
    <p:sldId id="260" r:id="rId10"/>
    <p:sldId id="275" r:id="rId11"/>
    <p:sldId id="263" r:id="rId12"/>
    <p:sldId id="264" r:id="rId13"/>
    <p:sldId id="271" r:id="rId14"/>
    <p:sldId id="272" r:id="rId15"/>
    <p:sldId id="274" r:id="rId16"/>
    <p:sldId id="273" r:id="rId17"/>
    <p:sldId id="282" r:id="rId18"/>
    <p:sldId id="265" r:id="rId19"/>
    <p:sldId id="267" r:id="rId20"/>
    <p:sldId id="276" r:id="rId21"/>
    <p:sldId id="277" r:id="rId22"/>
    <p:sldId id="278" r:id="rId23"/>
    <p:sldId id="279" r:id="rId24"/>
    <p:sldId id="261" r:id="rId25"/>
    <p:sldId id="262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13.06.2016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584175"/>
          </a:xfrm>
        </p:spPr>
        <p:txBody>
          <a:bodyPr/>
          <a:lstStyle/>
          <a:p>
            <a:r>
              <a:rPr lang="ru-RU" dirty="0" smtClean="0"/>
              <a:t>Пальчиковые игры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636912"/>
            <a:ext cx="6400800" cy="242312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Применение пальчиковых игр в развитии речи детей раннего возраста</a:t>
            </a:r>
          </a:p>
        </p:txBody>
      </p:sp>
      <p:pic>
        <p:nvPicPr>
          <p:cNvPr id="11266" name="Рисунок 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09120"/>
            <a:ext cx="21621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99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indent="269875" defTabSz="457200">
              <a:lnSpc>
                <a:spcPct val="150000"/>
              </a:lnSpc>
              <a:spcBef>
                <a:spcPts val="0"/>
              </a:spcBef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Классификация пальчиковых игр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Виды игр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Содержание  пальчиковых игр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3429000"/>
            <a:ext cx="3822192" cy="2697163"/>
          </a:xfrm>
        </p:spPr>
        <p:txBody>
          <a:bodyPr>
            <a:normAutofit fontScale="62500" lnSpcReduction="20000"/>
          </a:bodyPr>
          <a:lstStyle/>
          <a:p>
            <a:r>
              <a:rPr lang="ru-RU" sz="2300" b="1" dirty="0">
                <a:solidFill>
                  <a:schemeClr val="tx1"/>
                </a:solidFill>
              </a:rPr>
              <a:t>Игры-манипуляции</a:t>
            </a:r>
          </a:p>
          <a:p>
            <a:r>
              <a:rPr lang="ru-RU" sz="2300" b="1" dirty="0">
                <a:solidFill>
                  <a:schemeClr val="tx1"/>
                </a:solidFill>
              </a:rPr>
              <a:t>(«Сорока-белобока», «Этот пальчик хочет спать», «Этот пальчик - дедушка»).</a:t>
            </a:r>
          </a:p>
          <a:p>
            <a:r>
              <a:rPr lang="ru-RU" sz="2300" b="1" dirty="0">
                <a:solidFill>
                  <a:schemeClr val="tx1"/>
                </a:solidFill>
              </a:rPr>
              <a:t>Сюжетные пальчиковые игры</a:t>
            </a:r>
          </a:p>
          <a:p>
            <a:r>
              <a:rPr lang="ru-RU" sz="2300" b="1" dirty="0">
                <a:solidFill>
                  <a:schemeClr val="tx1"/>
                </a:solidFill>
              </a:rPr>
              <a:t>(«Пальчики здороваются», «Кораблик»).</a:t>
            </a:r>
          </a:p>
          <a:p>
            <a:r>
              <a:rPr lang="ru-RU" sz="2300" b="1" dirty="0">
                <a:solidFill>
                  <a:schemeClr val="tx1"/>
                </a:solidFill>
              </a:rPr>
              <a:t>Пальчиковые игры в сочетании с самомассажем кистей и пальцев рук</a:t>
            </a:r>
          </a:p>
          <a:p>
            <a:r>
              <a:rPr lang="ru-RU" sz="2300" b="1" dirty="0">
                <a:solidFill>
                  <a:schemeClr val="tx1"/>
                </a:solidFill>
              </a:rPr>
              <a:t>(«Гости», «Засолка капусты»,</a:t>
            </a:r>
          </a:p>
          <a:p>
            <a:r>
              <a:rPr lang="ru-RU" sz="2300" b="1" dirty="0">
                <a:solidFill>
                  <a:schemeClr val="tx1"/>
                </a:solidFill>
              </a:rPr>
              <a:t>«Гуси щиплют траву».)</a:t>
            </a:r>
          </a:p>
          <a:p>
            <a:r>
              <a:rPr lang="ru-RU" sz="2300" b="1" dirty="0">
                <a:solidFill>
                  <a:schemeClr val="tx1"/>
                </a:solidFill>
              </a:rPr>
              <a:t>Театр в руке («Сказка», </a:t>
            </a:r>
          </a:p>
          <a:p>
            <a:r>
              <a:rPr lang="ru-RU" sz="2300" b="1" dirty="0">
                <a:solidFill>
                  <a:schemeClr val="tx1"/>
                </a:solidFill>
              </a:rPr>
              <a:t>«</a:t>
            </a:r>
            <a:r>
              <a:rPr lang="ru-RU" sz="2300" b="1" dirty="0" err="1">
                <a:solidFill>
                  <a:schemeClr val="tx1"/>
                </a:solidFill>
              </a:rPr>
              <a:t>Осьминожки</a:t>
            </a:r>
            <a:r>
              <a:rPr lang="ru-RU" sz="2300" b="1" dirty="0">
                <a:solidFill>
                  <a:schemeClr val="tx1"/>
                </a:solidFill>
              </a:rPr>
              <a:t>»)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Игры-подготовки («Пальчики здороваются», «Мышки испугались»);</a:t>
            </a:r>
          </a:p>
          <a:p>
            <a:pPr marL="285750" marR="0" lvl="0" indent="-2857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Простые игры («Шалун», «Белочка»)</a:t>
            </a:r>
          </a:p>
          <a:p>
            <a:pPr marL="285750" marR="0" lvl="0" indent="-2857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Усложненные игры(«Теремок», «Птички»)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174625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30ACEC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30ACEC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88189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79971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Примеры 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пальчиковых игр</a:t>
            </a:r>
            <a:endParaRPr lang="ru-RU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Когда ребенок  разминает тесто, пластилин или глину, происходит самомассаж ладоней и пальцев, развиваются мышцы рук</a:t>
            </a: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Рвать бумагу, как ни странно, очень полезно, это занятие развивает соотносящие движения рук, развивает хватание. А рвение бумаги по контуру развивает движения кончиков пальцев</a:t>
            </a:r>
            <a:endParaRPr lang="ru-RU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24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Работа с бусинами, кольцами, шариками также развивает соотносящие движения рук</a:t>
            </a:r>
            <a:endParaRPr kumimoji="0" lang="ru-RU" sz="2400" b="0" i="0" u="none" strike="noStrike" kern="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Работа со </a:t>
            </a:r>
            <a:r>
              <a:rPr kumimoji="0" lang="ru-RU" sz="2400" b="0" i="0" u="none" strike="noStrike" kern="0" cap="all" spc="0" normalizeH="0" baseline="0" noProof="0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шнурочками</a:t>
            </a:r>
            <a:r>
              <a:rPr kumimoji="0" lang="ru-RU" sz="2400" b="0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и шнуровка развивает тонкие движения пальцев рук</a:t>
            </a:r>
            <a:endParaRPr kumimoji="0" lang="ru-RU" sz="2400" b="0" i="0" u="none" strike="noStrike" kern="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4365104"/>
            <a:ext cx="2808313" cy="377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04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776863" cy="544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853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12845"/>
            <a:ext cx="46085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МОЯ СЕМЬЯ</a:t>
            </a:r>
            <a:endParaRPr lang="ru-RU" dirty="0"/>
          </a:p>
          <a:p>
            <a:r>
              <a:rPr lang="ru-RU" dirty="0"/>
              <a:t>Этот пальчик - дедушка,</a:t>
            </a:r>
          </a:p>
          <a:p>
            <a:r>
              <a:rPr lang="ru-RU" dirty="0"/>
              <a:t>Этот пальчик - бабушка,</a:t>
            </a:r>
          </a:p>
          <a:p>
            <a:r>
              <a:rPr lang="ru-RU" dirty="0"/>
              <a:t>Этот пальчик - папочка,</a:t>
            </a:r>
          </a:p>
          <a:p>
            <a:r>
              <a:rPr lang="ru-RU" dirty="0"/>
              <a:t>Этот пальчик - мамочка,</a:t>
            </a:r>
          </a:p>
          <a:p>
            <a:r>
              <a:rPr lang="ru-RU" dirty="0"/>
              <a:t>Этот пальчик - я,</a:t>
            </a:r>
          </a:p>
          <a:p>
            <a:r>
              <a:rPr lang="ru-RU" dirty="0"/>
              <a:t>Вот и вся моя семья!</a:t>
            </a:r>
          </a:p>
          <a:p>
            <a:r>
              <a:rPr lang="ru-RU" dirty="0"/>
              <a:t>Поочередное сгибание пальцев, начиная с большого. По окончании покрутить кулачком.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u="sng" dirty="0"/>
              <a:t>ПРЯТКИ</a:t>
            </a:r>
            <a:endParaRPr lang="ru-RU" dirty="0"/>
          </a:p>
          <a:p>
            <a:r>
              <a:rPr lang="ru-RU" dirty="0"/>
              <a:t>В прятки пальчики играли</a:t>
            </a:r>
          </a:p>
          <a:p>
            <a:r>
              <a:rPr lang="ru-RU" dirty="0"/>
              <a:t>И головки убирали.</a:t>
            </a:r>
          </a:p>
          <a:p>
            <a:r>
              <a:rPr lang="ru-RU" dirty="0"/>
              <a:t>Вот так, вот так,</a:t>
            </a:r>
          </a:p>
          <a:p>
            <a:r>
              <a:rPr lang="ru-RU" dirty="0"/>
              <a:t>И головки убирали.</a:t>
            </a:r>
          </a:p>
          <a:p>
            <a:r>
              <a:rPr lang="ru-RU" dirty="0"/>
              <a:t>Ритмично сгибать и разгибать пальцы. Усложнение: поочередное сгибание пальчика на обеих руках.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1124744"/>
            <a:ext cx="31683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ru-RU" b="1" i="1" dirty="0" smtClean="0">
                <a:solidFill>
                  <a:srgbClr val="30ACEC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Игры-манипуляции</a:t>
            </a:r>
          </a:p>
          <a:p>
            <a:pPr lvl="0" defTabSz="457200">
              <a:lnSpc>
                <a:spcPct val="150000"/>
              </a:lnSpc>
            </a:pPr>
            <a:r>
              <a:rPr lang="ru-RU" b="1" i="1" dirty="0">
                <a:solidFill>
                  <a:srgbClr val="30ACEC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Важно:</a:t>
            </a:r>
          </a:p>
          <a:p>
            <a:pPr lvl="0" defTabSz="457200">
              <a:lnSpc>
                <a:spcPct val="150000"/>
              </a:lnSpc>
            </a:pPr>
            <a:r>
              <a:rPr lang="ru-RU" b="1" i="1" dirty="0">
                <a:solidFill>
                  <a:srgbClr val="30ACEC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Старайтесь, чтобы в игры вовлекались все пальчики (особенно безымянный и мизинчик – они самые ленивые).</a:t>
            </a:r>
          </a:p>
          <a:p>
            <a:pPr lvl="0" defTabSz="457200">
              <a:lnSpc>
                <a:spcPct val="150000"/>
              </a:lnSpc>
            </a:pPr>
            <a:endParaRPr lang="ru-RU" b="1" i="1" dirty="0">
              <a:solidFill>
                <a:srgbClr val="30ACEC">
                  <a:lumMod val="7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689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/>
              <a:t>УЛЕЙ</a:t>
            </a:r>
            <a:endParaRPr lang="ru-RU" dirty="0"/>
          </a:p>
          <a:p>
            <a:r>
              <a:rPr lang="ru-RU" dirty="0"/>
              <a:t>Вот маленький улей, где пчелы спрятались,</a:t>
            </a:r>
          </a:p>
          <a:p>
            <a:r>
              <a:rPr lang="ru-RU" dirty="0"/>
              <a:t>Никто их не увидит.</a:t>
            </a:r>
          </a:p>
          <a:p>
            <a:r>
              <a:rPr lang="ru-RU" dirty="0"/>
              <a:t>Вот они показались из улья.</a:t>
            </a:r>
          </a:p>
          <a:p>
            <a:r>
              <a:rPr lang="ru-RU" dirty="0"/>
              <a:t>Одна, две, три, четыре, пять! </a:t>
            </a:r>
            <a:r>
              <a:rPr lang="ru-RU" dirty="0" err="1"/>
              <a:t>Ззззз</a:t>
            </a:r>
            <a:r>
              <a:rPr lang="ru-RU" dirty="0"/>
              <a:t>!</a:t>
            </a:r>
          </a:p>
          <a:p>
            <a:r>
              <a:rPr lang="ru-RU" dirty="0"/>
              <a:t>Пальцы сжать в кулак, затем отгибать их по одному. На последнюю строчку резко поднять руки вверх с растопыренными пальчиками - пчелы улетели.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u="sng" dirty="0" smtClean="0"/>
              <a:t>КАПУСТКА</a:t>
            </a:r>
            <a:endParaRPr lang="ru-RU" dirty="0"/>
          </a:p>
          <a:p>
            <a:r>
              <a:rPr lang="ru-RU" dirty="0"/>
              <a:t>Мы </a:t>
            </a:r>
            <a:r>
              <a:rPr lang="ru-RU" dirty="0" err="1"/>
              <a:t>капустку</a:t>
            </a:r>
            <a:r>
              <a:rPr lang="ru-RU" dirty="0"/>
              <a:t> рубим, рубим,</a:t>
            </a:r>
          </a:p>
          <a:p>
            <a:r>
              <a:rPr lang="ru-RU" dirty="0"/>
              <a:t>Мы </a:t>
            </a:r>
            <a:r>
              <a:rPr lang="ru-RU" dirty="0" err="1"/>
              <a:t>капустку</a:t>
            </a:r>
            <a:r>
              <a:rPr lang="ru-RU" dirty="0"/>
              <a:t> солим, солим,</a:t>
            </a:r>
          </a:p>
          <a:p>
            <a:r>
              <a:rPr lang="ru-RU" dirty="0"/>
              <a:t>Мы </a:t>
            </a:r>
            <a:r>
              <a:rPr lang="ru-RU" dirty="0" err="1"/>
              <a:t>капустку</a:t>
            </a:r>
            <a:r>
              <a:rPr lang="ru-RU" dirty="0"/>
              <a:t> трем, трем,</a:t>
            </a:r>
          </a:p>
          <a:p>
            <a:r>
              <a:rPr lang="ru-RU" dirty="0"/>
              <a:t>Мы </a:t>
            </a:r>
            <a:r>
              <a:rPr lang="ru-RU" dirty="0" err="1"/>
              <a:t>капустку</a:t>
            </a:r>
            <a:r>
              <a:rPr lang="ru-RU" dirty="0"/>
              <a:t> жмём, жмём.</a:t>
            </a:r>
          </a:p>
          <a:p>
            <a:r>
              <a:rPr lang="ru-RU" dirty="0"/>
              <a:t>Движения прямыми ладонями вверх-вниз, поочередное поглаживание подушечек пальцев, потирать кулачок о кулачек. Сжимать и разжимать кулачки.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17643"/>
            <a:ext cx="20669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651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516545"/>
              </p:ext>
            </p:extLst>
          </p:nvPr>
        </p:nvGraphicFramePr>
        <p:xfrm>
          <a:off x="871538" y="3877876"/>
          <a:ext cx="7408862" cy="1045348"/>
        </p:xfrm>
        <a:graphic>
          <a:graphicData uri="http://schemas.openxmlformats.org/drawingml/2006/table">
            <a:tbl>
              <a:tblPr/>
              <a:tblGrid>
                <a:gridCol w="3393371"/>
                <a:gridCol w="4015491"/>
              </a:tblGrid>
              <a:tr h="1045348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Я катаю мой орех,</a:t>
                      </a:r>
                    </a:p>
                    <a:p>
                      <a:r>
                        <a:rPr lang="ru-RU" sz="1600" dirty="0">
                          <a:effectLst/>
                        </a:rPr>
                        <a:t>Чтобы стал круглее всех. </a:t>
                      </a:r>
                    </a:p>
                  </a:txBody>
                  <a:tcPr marL="25875" marR="25875" marT="25875" marB="2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Дети катают грецкий орех </a:t>
                      </a:r>
                      <a:r>
                        <a:rPr lang="ru-RU" sz="1600" dirty="0" smtClean="0">
                          <a:effectLst/>
                        </a:rPr>
                        <a:t>(воздушный </a:t>
                      </a:r>
                      <a:r>
                        <a:rPr lang="ru-RU" sz="1600" dirty="0">
                          <a:effectLst/>
                        </a:rPr>
                        <a:t>шарик, наполненный мелкими камушками) между ладонями (по кругу), приговаривая</a:t>
                      </a:r>
                    </a:p>
                  </a:txBody>
                  <a:tcPr marL="25875" marR="25875" marT="25875" marB="2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4F4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71538" y="3783698"/>
            <a:ext cx="26260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«Орех» самомассаж рук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41" y="1326729"/>
            <a:ext cx="74437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7538"/>
            <a:ext cx="19621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027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Рисунок 11" descr="Пальчиковая гимнастика Дом стоит с трубой и крыш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37279"/>
            <a:ext cx="7239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Рисунок 9" descr="Пальчиковая гимнаст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1125"/>
            <a:ext cx="2857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Рисунок 12" descr="Пальчиковая гимнастика Оч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171" y="2695575"/>
            <a:ext cx="6953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Пальчиковая гимнаст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1825"/>
            <a:ext cx="2857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исунок 14" descr="Пальчиковая гимнастика Лод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037" y="4417863"/>
            <a:ext cx="7048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Пальчиковая гимнаст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2950"/>
            <a:ext cx="2857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1043608" y="406282"/>
            <a:ext cx="70567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ВЫПОЛНЕНИЕ ФИГУРОК ИЗ ПАЛЬЦЕВ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361950" y="995098"/>
            <a:ext cx="773844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Домик.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Дом стоит с трубой и крышей,</a:t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 балкон гулять я вышел. 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(Ладони направлены под углом,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кончики пальцев соприкасаются;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средний палец правой руки поднят вверх, кончики мизинцев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касаются друг друга, выполняя прямую линию (труба, балкон).)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1571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85750" y="2563967"/>
            <a:ext cx="3581014" cy="121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Очки.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Бабушка очки надела     </a:t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 внучонка разглядела.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Большой палец правой и левой руки вместе с остальными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образуют колечко. Колечки поднести к глазам 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3362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55576" y="3061240"/>
            <a:ext cx="2817838" cy="312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Лодка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Лодочка плывет по речке,</a:t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Оставляя на воде колечки.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Обе ладони поставлены на ребро,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большие пальцы прижаты к ладоням (как ковшик).)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Пароход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Пароход плывет по речке,</a:t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 пыхтит он, словно печка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Обе ладони поставлены на ребро, мизинцы прижаты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(как ковшик), а большие пальцы подняты вверх.)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9" name="Рисунок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367" y="3362325"/>
            <a:ext cx="21050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763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427984" y="1412776"/>
            <a:ext cx="4464496" cy="5184576"/>
          </a:xfrm>
        </p:spPr>
        <p:txBody>
          <a:bodyPr>
            <a:noAutofit/>
          </a:bodyPr>
          <a:lstStyle/>
          <a:p>
            <a:r>
              <a:rPr lang="ru-RU" sz="1400" dirty="0"/>
              <a:t>Театр в руке («Сказка», </a:t>
            </a:r>
          </a:p>
          <a:p>
            <a:r>
              <a:rPr lang="ru-RU" sz="1400" dirty="0">
                <a:solidFill>
                  <a:schemeClr val="bg1"/>
                </a:solidFill>
              </a:rPr>
              <a:t>«</a:t>
            </a:r>
            <a:r>
              <a:rPr lang="ru-RU" sz="1400" dirty="0" err="1">
                <a:solidFill>
                  <a:schemeClr val="bg1"/>
                </a:solidFill>
              </a:rPr>
              <a:t>Осьминожки</a:t>
            </a:r>
            <a:r>
              <a:rPr lang="ru-RU" sz="1400" dirty="0" smtClean="0">
                <a:solidFill>
                  <a:schemeClr val="bg1"/>
                </a:solidFill>
              </a:rPr>
              <a:t>»)</a:t>
            </a:r>
          </a:p>
          <a:p>
            <a:r>
              <a:rPr lang="ru-RU" sz="1400" dirty="0">
                <a:solidFill>
                  <a:schemeClr val="tx1"/>
                </a:solidFill>
              </a:rPr>
              <a:t>Репку мы сажали </a:t>
            </a:r>
          </a:p>
          <a:p>
            <a:r>
              <a:rPr lang="ru-RU" sz="1400" dirty="0">
                <a:solidFill>
                  <a:srgbClr val="FFFF00"/>
                </a:solidFill>
              </a:rPr>
              <a:t>(«роете» пальчиками в детской ладошке лунку),</a:t>
            </a:r>
          </a:p>
          <a:p>
            <a:r>
              <a:rPr lang="ru-RU" sz="1400" dirty="0">
                <a:solidFill>
                  <a:schemeClr val="tx1"/>
                </a:solidFill>
              </a:rPr>
              <a:t>Репку поливали </a:t>
            </a:r>
          </a:p>
          <a:p>
            <a:r>
              <a:rPr lang="ru-RU" sz="1400" dirty="0">
                <a:solidFill>
                  <a:srgbClr val="FFFF00"/>
                </a:solidFill>
              </a:rPr>
              <a:t>(показываете пальчиками, как льется вода из лейки),</a:t>
            </a:r>
          </a:p>
          <a:p>
            <a:r>
              <a:rPr lang="ru-RU" sz="1400" dirty="0">
                <a:solidFill>
                  <a:schemeClr val="tx1"/>
                </a:solidFill>
              </a:rPr>
              <a:t>Вырастала репка </a:t>
            </a:r>
            <a:r>
              <a:rPr lang="ru-RU" sz="1400" dirty="0">
                <a:solidFill>
                  <a:srgbClr val="FFFF00"/>
                </a:solidFill>
              </a:rPr>
              <a:t>(показываете, как растет, выпрямляете постепенно пальчики)</a:t>
            </a:r>
          </a:p>
          <a:p>
            <a:r>
              <a:rPr lang="ru-RU" sz="1400" dirty="0">
                <a:solidFill>
                  <a:schemeClr val="tx1"/>
                </a:solidFill>
              </a:rPr>
              <a:t>Хороша и крепка </a:t>
            </a:r>
          </a:p>
          <a:p>
            <a:r>
              <a:rPr lang="ru-RU" sz="1400" dirty="0">
                <a:solidFill>
                  <a:srgbClr val="FFFF00"/>
                </a:solidFill>
              </a:rPr>
              <a:t>(оставьте ладони открытыми, а пальцы согните как крючочки)!</a:t>
            </a:r>
          </a:p>
          <a:p>
            <a:r>
              <a:rPr lang="ru-RU" sz="1400" dirty="0">
                <a:solidFill>
                  <a:schemeClr val="tx1"/>
                </a:solidFill>
              </a:rPr>
              <a:t>Тянем-потянем </a:t>
            </a:r>
          </a:p>
          <a:p>
            <a:r>
              <a:rPr lang="ru-RU" sz="1400" dirty="0">
                <a:solidFill>
                  <a:srgbClr val="FFFF00"/>
                </a:solidFill>
              </a:rPr>
              <a:t>(крючочки левой и правой руки сцепляются и тянут – каждый в свою сторону),</a:t>
            </a:r>
          </a:p>
          <a:p>
            <a:r>
              <a:rPr lang="ru-RU" sz="1400" dirty="0">
                <a:solidFill>
                  <a:schemeClr val="tx1"/>
                </a:solidFill>
              </a:rPr>
              <a:t>Вытянуть не можем </a:t>
            </a:r>
          </a:p>
          <a:p>
            <a:r>
              <a:rPr lang="ru-RU" sz="1400" dirty="0">
                <a:solidFill>
                  <a:schemeClr val="tx1"/>
                </a:solidFill>
              </a:rPr>
              <a:t>(</a:t>
            </a:r>
            <a:r>
              <a:rPr lang="ru-RU" sz="1400" dirty="0">
                <a:solidFill>
                  <a:srgbClr val="FFFF00"/>
                </a:solidFill>
              </a:rPr>
              <a:t>потрясли кистями рук),</a:t>
            </a:r>
          </a:p>
          <a:p>
            <a:r>
              <a:rPr lang="ru-RU" sz="1400" dirty="0">
                <a:solidFill>
                  <a:schemeClr val="tx1"/>
                </a:solidFill>
              </a:rPr>
              <a:t>Кто же нам поможет </a:t>
            </a:r>
            <a:r>
              <a:rPr lang="ru-RU" sz="1400" dirty="0">
                <a:solidFill>
                  <a:srgbClr val="FFFF00"/>
                </a:solidFill>
              </a:rPr>
              <a:t>(прибегают по очереди все герои сказки и помогают тянуть)?</a:t>
            </a:r>
          </a:p>
          <a:p>
            <a:r>
              <a:rPr lang="ru-RU" sz="1400" dirty="0">
                <a:solidFill>
                  <a:schemeClr val="tx1"/>
                </a:solidFill>
              </a:rPr>
              <a:t>Тянем- потянем, тянем-потянем!</a:t>
            </a:r>
          </a:p>
          <a:p>
            <a:r>
              <a:rPr lang="ru-RU" sz="1400" dirty="0">
                <a:solidFill>
                  <a:srgbClr val="FF0000"/>
                </a:solidFill>
              </a:rPr>
              <a:t>Ух (расцепили руки, потрясли кистями)!</a:t>
            </a:r>
          </a:p>
          <a:p>
            <a:r>
              <a:rPr lang="ru-RU" sz="1400" dirty="0">
                <a:solidFill>
                  <a:schemeClr val="tx1"/>
                </a:solidFill>
              </a:rPr>
              <a:t>Вытянули репку.</a:t>
            </a:r>
          </a:p>
          <a:p>
            <a:endParaRPr lang="ru-RU" sz="1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60033" y="705470"/>
            <a:ext cx="3826768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«Репка»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" r="421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0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Приемы Су-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терапии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type="body" sz="half" idx="2"/>
          </p:nvPr>
        </p:nvSpPr>
        <p:spPr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dirty="0" smtClean="0"/>
              <a:t>Массаж специальным шариком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dirty="0" smtClean="0"/>
              <a:t>Массаж эластичным кольцом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dirty="0" smtClean="0"/>
              <a:t>Массаж стоп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dirty="0" smtClean="0"/>
              <a:t>Ручной массаж кистей и пальцев</a:t>
            </a:r>
            <a:endParaRPr lang="ru-RU" sz="1800" dirty="0"/>
          </a:p>
        </p:txBody>
      </p:sp>
      <p:pic>
        <p:nvPicPr>
          <p:cNvPr id="10242" name="Рисунок 1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9" b="11579"/>
          <a:stretch>
            <a:fillRect/>
          </a:stretch>
        </p:blipFill>
        <p:spPr bwMode="auto">
          <a:xfrm>
            <a:off x="827584" y="1052736"/>
            <a:ext cx="356616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08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700808"/>
            <a:ext cx="83213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600" dirty="0">
                <a:solidFill>
                  <a:srgbClr val="7030A0"/>
                </a:solidFill>
              </a:rPr>
              <a:t>Истоки способностей и дарований </a:t>
            </a:r>
            <a:endParaRPr lang="ru-RU" sz="3600" dirty="0" smtClean="0">
              <a:solidFill>
                <a:srgbClr val="7030A0"/>
              </a:solidFill>
            </a:endParaRPr>
          </a:p>
          <a:p>
            <a:pPr algn="just"/>
            <a:r>
              <a:rPr lang="ru-RU" sz="3600" dirty="0" smtClean="0">
                <a:solidFill>
                  <a:srgbClr val="7030A0"/>
                </a:solidFill>
              </a:rPr>
              <a:t>Детей находятся </a:t>
            </a:r>
            <a:r>
              <a:rPr lang="ru-RU" sz="3600" dirty="0">
                <a:solidFill>
                  <a:srgbClr val="7030A0"/>
                </a:solidFill>
              </a:rPr>
              <a:t>на кончиках пальцев.  </a:t>
            </a:r>
          </a:p>
          <a:p>
            <a:pPr algn="r"/>
            <a:r>
              <a:rPr lang="ru-RU" sz="3600" b="1" dirty="0">
                <a:solidFill>
                  <a:srgbClr val="7030A0"/>
                </a:solidFill>
              </a:rPr>
              <a:t>В. А. Сухомлинский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17032"/>
            <a:ext cx="21240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17" y="3356992"/>
            <a:ext cx="20669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41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5024"/>
            <a:ext cx="8064896" cy="608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868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7704856" cy="583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Рисунок 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572281"/>
            <a:ext cx="19431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483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9" y="1844824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lnSpc>
                <a:spcPct val="150000"/>
              </a:lnSpc>
              <a:spcAft>
                <a:spcPts val="0"/>
              </a:spcAft>
            </a:pP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Птички»</a:t>
            </a:r>
            <a:endParaRPr lang="ru-RU" sz="20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Прилетайте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птички к нам, к нам, к нам (машем руками так как будто к себе зовем)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Зернышек для птичек дам, дам, дам (показываем раскрытые ладони - даем зернышки)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Клювиками птички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клю-клю-клю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(по ладошке пальцами другой руки стучим - типа сороки-белобоки, т.е. птички клюют)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 смотрю на птичек и пою (руками делаем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«фонарики»)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38675"/>
            <a:ext cx="21431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826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7" y="908720"/>
            <a:ext cx="77768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lnSpc>
                <a:spcPct val="150000"/>
              </a:lnSpc>
              <a:spcAft>
                <a:spcPts val="0"/>
              </a:spcAft>
            </a:pPr>
            <a:r>
              <a:rPr lang="ru-RU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«Теремок</a:t>
            </a:r>
            <a:r>
              <a:rPr lang="ru-RU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поляне теремок (сложить ладони «домиком»),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Дверь закрыта на замок (сомкнуть пальцы в «замок»),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 трубы идет дымок (сделать «колечки» из пальцев),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Тук-тук-тук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Тук-тук-тук (кулачком постучать по ладони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Открывайте, я ваш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друг.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(широко развести руки в стороны, затем ладони сомкнуть одну поперек другой).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89040"/>
            <a:ext cx="22860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925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sz="2400" b="1" i="1" dirty="0">
                <a:solidFill>
                  <a:srgbClr val="FFFF00"/>
                </a:solidFill>
                <a:latin typeface="Corbel"/>
                <a:ea typeface="Times New Roman" panose="02020603050405020304" pitchFamily="18" charset="0"/>
                <a:cs typeface="Arial" panose="020B0604020202020204" pitchFamily="34" charset="0"/>
              </a:rPr>
              <a:t>Планирование работы с детьми раннего возраста в обучении пальчиковым играм.</a:t>
            </a:r>
            <a:r>
              <a:rPr lang="ru-RU" sz="2400" dirty="0">
                <a:solidFill>
                  <a:srgbClr val="FFFF00"/>
                </a:solidFill>
                <a:latin typeface="Corbel"/>
                <a:ea typeface="+mn-ea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FFFF00"/>
                </a:solidFill>
                <a:latin typeface="Corbel"/>
                <a:ea typeface="+mn-ea"/>
                <a:cs typeface="Arial" panose="020B0604020202020204" pitchFamily="34" charset="0"/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00" y="1916832"/>
            <a:ext cx="8526406" cy="47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95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1527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Принципы </a:t>
            </a:r>
            <a:r>
              <a:rPr lang="ru-RU" sz="36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проведения занятий</a:t>
            </a:r>
            <a:endParaRPr lang="ru-RU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9" y="1268760"/>
            <a:ext cx="8568951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Перед игрой с ребёнком немножко разотрите и погладьте его ручки, чтобы создать необходимый эмоциональный настрой.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Выбрав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две или три игры, постепенно заменяйте их новыми. 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 наиболее понравившимся играм можно возвращаться  по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желанию 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ребенка.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многочисленных проведениях игры дети нередко начинают произносить текст частично (особенно начало и окончание фраз).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Постепенно текст разучивается наизусть, дети произносят его целиком, соотнося слова с движением. Стимулируйте подпевание детей, «не замечайте», если они поначалу делают что-то неправильно, поощряйте успехи.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Лет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 2,5 ребёнок ещё не может воспроизводить движения сам без многочисленных тренировок 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ребёнок настойчиво требует одну и ту же игру, уступите ему. Детям свойственно повторять одно и то же действие для его закрепления.</a:t>
            </a:r>
            <a:endParaRPr lang="ru-RU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1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82625"/>
            <a:ext cx="6258888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Рисунок 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464" y="4293096"/>
            <a:ext cx="21145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416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1" y="2570726"/>
            <a:ext cx="7992888" cy="9855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269875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Рисунок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14" y="3789040"/>
            <a:ext cx="19240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03340"/>
            <a:ext cx="22193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862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404938"/>
            <a:ext cx="8040687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Рисунок 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53136"/>
            <a:ext cx="19145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39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sz="2400" b="1" i="1" kern="50" dirty="0">
                <a:latin typeface="Times New Roman"/>
                <a:ea typeface="SimSun"/>
                <a:cs typeface="Mangal"/>
              </a:rPr>
              <a:t>Что происходит, когда мы развиваем мелкую моторику?</a:t>
            </a:r>
            <a:endParaRPr lang="ru-RU" sz="2400" kern="50" dirty="0">
              <a:latin typeface="Times New Roman"/>
              <a:ea typeface="SimSun"/>
              <a:cs typeface="Mangal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7404416" cy="352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60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развитие мелкой моторики влияют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  <a:prstGeom prst="rect">
            <a:avLst/>
          </a:prstGeom>
        </p:spPr>
        <p:txBody>
          <a:bodyPr vert="horz">
            <a:normAutofit fontScale="9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Упражнения пальчиковой гимнастики с речевым сопровождением;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Игры с различными материалами;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Художественное творчество (аппликация, рисование, лепка);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Графические упражнения, штриховка, игры на развитие ориентации на листе;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Кинезиологические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упражнения (кулак – ладонь – ребро);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Су-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Джок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терапия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Ø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59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606211" cy="42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30798"/>
            <a:ext cx="21526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38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54" y="908720"/>
            <a:ext cx="703534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89040"/>
            <a:ext cx="1838325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28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11560" y="613719"/>
            <a:ext cx="80752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>
                <a:solidFill>
                  <a:srgbClr val="FFC000"/>
                </a:solidFill>
              </a:rPr>
              <a:t>«Чтобы четко говорить – </a:t>
            </a:r>
            <a:endParaRPr lang="ru-RU" sz="3600" b="1" i="1" dirty="0" smtClean="0">
              <a:solidFill>
                <a:srgbClr val="FFC00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FFC000"/>
                </a:solidFill>
              </a:rPr>
              <a:t>нужно </a:t>
            </a:r>
            <a:r>
              <a:rPr lang="ru-RU" sz="3600" b="1" i="1" dirty="0">
                <a:solidFill>
                  <a:srgbClr val="FFC000"/>
                </a:solidFill>
              </a:rPr>
              <a:t>с пальцами дружить</a:t>
            </a:r>
            <a:r>
              <a:rPr lang="ru-RU" sz="3600" b="1" i="1" dirty="0" smtClean="0">
                <a:solidFill>
                  <a:srgbClr val="FFC000"/>
                </a:solidFill>
              </a:rPr>
              <a:t>!»</a:t>
            </a:r>
            <a:endParaRPr lang="ru-RU" sz="3600" b="1" i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  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такое «пальчиковые игры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»?</a:t>
            </a:r>
          </a:p>
          <a:p>
            <a:pPr algn="ctr"/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dirty="0"/>
              <a:t>П</a:t>
            </a:r>
            <a:r>
              <a:rPr lang="ru-RU" sz="2800" dirty="0" smtClean="0"/>
              <a:t>альчиковые </a:t>
            </a:r>
            <a:r>
              <a:rPr lang="ru-RU" sz="2800" dirty="0"/>
              <a:t>игры – это небольшие рифмованные тексты, сопровождаемые движениями пальцев или кистей рук. 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648200" y="2299341"/>
            <a:ext cx="3822192" cy="139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  полезны «пальчиковые игры»?</a:t>
            </a:r>
          </a:p>
          <a:p>
            <a:pPr algn="ctr"/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sz="quarter" idx="4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F14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 с пальчиками способствуют более быстрому формированию речи, пространственного мышления, внимания, воображения, помогают в усвоении эмоциональной выразительности</a:t>
            </a:r>
            <a:r>
              <a:rPr lang="ru-RU" sz="2400" dirty="0" smtClean="0">
                <a:solidFill>
                  <a:srgbClr val="0F14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66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827584" y="1700808"/>
            <a:ext cx="6418262" cy="522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нужно для игры пальчиками?</a:t>
            </a:r>
            <a:endParaRPr lang="ru-RU" sz="2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371600" y="2463800"/>
            <a:ext cx="7772400" cy="3970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Педагогу необходима: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собственная память, 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хорошее настроение,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взаимное с ребенком желание поиграть,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спокойная обстановка, позволяющая установить 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зрительный и психологический контакт с ребенком.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Для этого нужно: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выучить текст; 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отработать движения;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вложить эмоции;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обыграть ситуацию.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F1419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F1419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0ACE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Ребенок  обязательно подхватит ваше позитивное настроение!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30ACEC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1419"/>
                </a:solidFill>
                <a:effectLst/>
                <a:uLnTx/>
                <a:uFillTx/>
                <a:latin typeface="Arial" panose="020B0604020202020204" pitchFamily="34" charset="0"/>
              </a:rPr>
              <a:t> 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F1419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76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460</TotalTime>
  <Words>954</Words>
  <Application>Microsoft Office PowerPoint</Application>
  <PresentationFormat>Экран (4:3)</PresentationFormat>
  <Paragraphs>160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Волна</vt:lpstr>
      <vt:lpstr>Пальчиковые игры</vt:lpstr>
      <vt:lpstr>Презентация PowerPoint</vt:lpstr>
      <vt:lpstr>Презентация PowerPoint</vt:lpstr>
      <vt:lpstr>Презентация PowerPoint</vt:lpstr>
      <vt:lpstr>Упражнения пальчиковой гимнастики с речевым сопровождением; Игры с различными материалами; Художественное творчество (аппликация, рисование, лепка); Графические упражнения, штриховка, игры на развитие ориентации на листе; Кинезиологические упражнения (кулак – ладонь – ребро); Су-Джок терапия </vt:lpstr>
      <vt:lpstr>Презентация PowerPoint</vt:lpstr>
      <vt:lpstr>Презентация PowerPoint</vt:lpstr>
      <vt:lpstr>«Чтобы четко говорить –  нужно с пальцами дружить!»</vt:lpstr>
      <vt:lpstr>Педагогу необходима: собственная память,  хорошее настроение, взаимное с ребенком желание поиграть, спокойная обстановка, позволяющая установить  зрительный и психологический контакт с ребенком. Для этого нужно: выучить текст;  отработать движения; вложить эмоции; обыграть ситуацию.   Ребенок  обязательно подхватит ваше позитивное настроение!  </vt:lpstr>
      <vt:lpstr>Классификация пальчиковых игр</vt:lpstr>
      <vt:lpstr>Примеры пальчиковых игр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«Репка»</vt:lpstr>
      <vt:lpstr>Приемы Су-Джок терапии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Планирование работы с детьми раннего возраста в обучении пальчиковым играм. </vt:lpstr>
      <vt:lpstr>Принципы проведения занятий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Пальчиковые игры</dc:title>
  <dc:creator>1</dc:creator>
  <cp:lastModifiedBy>1</cp:lastModifiedBy>
  <cp:revision>18</cp:revision>
  <dcterms:created xsi:type="dcterms:W3CDTF">2016-06-12T04:55:51Z</dcterms:created>
  <dcterms:modified xsi:type="dcterms:W3CDTF">2016-06-13T07:23:36Z</dcterms:modified>
</cp:coreProperties>
</file>