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3" r:id="rId3"/>
    <p:sldId id="268" r:id="rId4"/>
    <p:sldId id="269" r:id="rId5"/>
    <p:sldId id="270" r:id="rId6"/>
    <p:sldId id="271" r:id="rId7"/>
    <p:sldId id="272" r:id="rId8"/>
    <p:sldId id="267"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77777"/>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2819400" y="2438400"/>
            <a:ext cx="5638800" cy="914400"/>
          </a:xfrm>
        </p:spPr>
        <p:txBody>
          <a:bodyPr/>
          <a:lstStyle>
            <a:lvl1pPr>
              <a:defRPr>
                <a:solidFill>
                  <a:schemeClr val="bg1"/>
                </a:solidFill>
              </a:defRPr>
            </a:lvl1pPr>
          </a:lstStyle>
          <a:p>
            <a:pPr lvl="0"/>
            <a:r>
              <a:rPr lang="ru-RU" noProof="0" smtClean="0"/>
              <a:t>Образец заголовка</a:t>
            </a:r>
            <a:endParaRPr lang="en-US" noProof="0" smtClean="0"/>
          </a:p>
        </p:txBody>
      </p:sp>
      <p:sp>
        <p:nvSpPr>
          <p:cNvPr id="6147" name="Rectangle 3"/>
          <p:cNvSpPr>
            <a:spLocks noGrp="1" noChangeArrowheads="1"/>
          </p:cNvSpPr>
          <p:nvPr>
            <p:ph type="subTitle" idx="1"/>
          </p:nvPr>
        </p:nvSpPr>
        <p:spPr>
          <a:xfrm>
            <a:off x="2819400" y="3276600"/>
            <a:ext cx="5638800" cy="685800"/>
          </a:xfrm>
        </p:spPr>
        <p:txBody>
          <a:bodyPr/>
          <a:lstStyle>
            <a:lvl1pPr marL="0" indent="0">
              <a:buFontTx/>
              <a:buNone/>
              <a:defRPr sz="1800" b="1">
                <a:solidFill>
                  <a:srgbClr val="FFFFCC"/>
                </a:solidFill>
              </a:defRPr>
            </a:lvl1pPr>
          </a:lstStyle>
          <a:p>
            <a:pPr lvl="0"/>
            <a:r>
              <a:rPr lang="ru-RU" noProof="0" smtClean="0"/>
              <a:t>Образец подзаголовка</a:t>
            </a:r>
            <a:endParaRPr lang="en-US" noProof="0" smtClean="0"/>
          </a:p>
        </p:txBody>
      </p:sp>
      <p:sp>
        <p:nvSpPr>
          <p:cNvPr id="6148" name="Rectangle 4"/>
          <p:cNvSpPr>
            <a:spLocks noGrp="1" noChangeArrowheads="1"/>
          </p:cNvSpPr>
          <p:nvPr>
            <p:ph type="dt" sz="half" idx="2"/>
          </p:nvPr>
        </p:nvSpPr>
        <p:spPr/>
        <p:txBody>
          <a:bodyPr/>
          <a:lstStyle>
            <a:lvl1pPr>
              <a:defRPr/>
            </a:lvl1pPr>
          </a:lstStyle>
          <a:p>
            <a:endParaRPr lang="en-US"/>
          </a:p>
        </p:txBody>
      </p:sp>
      <p:sp>
        <p:nvSpPr>
          <p:cNvPr id="6149" name="Rectangle 5"/>
          <p:cNvSpPr>
            <a:spLocks noGrp="1" noChangeArrowheads="1"/>
          </p:cNvSpPr>
          <p:nvPr>
            <p:ph type="ftr" sz="quarter" idx="3"/>
          </p:nvPr>
        </p:nvSpPr>
        <p:spPr/>
        <p:txBody>
          <a:bodyPr/>
          <a:lstStyle>
            <a:lvl1pPr>
              <a:defRPr/>
            </a:lvl1pPr>
          </a:lstStyle>
          <a:p>
            <a:endParaRPr lang="en-US"/>
          </a:p>
        </p:txBody>
      </p:sp>
      <p:sp>
        <p:nvSpPr>
          <p:cNvPr id="6150" name="Rectangle 6"/>
          <p:cNvSpPr>
            <a:spLocks noGrp="1" noChangeArrowheads="1"/>
          </p:cNvSpPr>
          <p:nvPr>
            <p:ph type="sldNum" sz="quarter" idx="4"/>
          </p:nvPr>
        </p:nvSpPr>
        <p:spPr/>
        <p:txBody>
          <a:bodyPr/>
          <a:lstStyle>
            <a:lvl1pPr>
              <a:defRPr/>
            </a:lvl1pPr>
          </a:lstStyle>
          <a:p>
            <a:fld id="{D10D11AE-799B-42D0-920C-D1509BF9F95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48250EC8-522E-442B-9AC3-2230FD3990A4}" type="slidenum">
              <a:rPr lang="en-US"/>
              <a:pPr/>
              <a:t>‹#›</a:t>
            </a:fld>
            <a:endParaRPr lang="en-US"/>
          </a:p>
        </p:txBody>
      </p:sp>
    </p:spTree>
    <p:extLst>
      <p:ext uri="{BB962C8B-B14F-4D97-AF65-F5344CB8AC3E}">
        <p14:creationId xmlns:p14="http://schemas.microsoft.com/office/powerpoint/2010/main" xmlns="" val="563764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0"/>
            <a:ext cx="2057400" cy="6126163"/>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0"/>
            <a:ext cx="6019800" cy="61261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713DB406-0CFB-451D-9BB3-7E6DF8572635}" type="slidenum">
              <a:rPr lang="en-US"/>
              <a:pPr/>
              <a:t>‹#›</a:t>
            </a:fld>
            <a:endParaRPr lang="en-US"/>
          </a:p>
        </p:txBody>
      </p:sp>
    </p:spTree>
    <p:extLst>
      <p:ext uri="{BB962C8B-B14F-4D97-AF65-F5344CB8AC3E}">
        <p14:creationId xmlns:p14="http://schemas.microsoft.com/office/powerpoint/2010/main" xmlns="" val="3538279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3057255A-E380-4308-99D4-D0FCDF841E8A}" type="slidenum">
              <a:rPr lang="en-US"/>
              <a:pPr/>
              <a:t>‹#›</a:t>
            </a:fld>
            <a:endParaRPr lang="en-US"/>
          </a:p>
        </p:txBody>
      </p:sp>
    </p:spTree>
    <p:extLst>
      <p:ext uri="{BB962C8B-B14F-4D97-AF65-F5344CB8AC3E}">
        <p14:creationId xmlns:p14="http://schemas.microsoft.com/office/powerpoint/2010/main" xmlns="" val="2118473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en-US"/>
          </a:p>
        </p:txBody>
      </p:sp>
      <p:sp>
        <p:nvSpPr>
          <p:cNvPr id="5" name="Нижний колонтитул 4"/>
          <p:cNvSpPr>
            <a:spLocks noGrp="1"/>
          </p:cNvSpPr>
          <p:nvPr>
            <p:ph type="ftr" sz="quarter" idx="11"/>
          </p:nvPr>
        </p:nvSpPr>
        <p:spPr/>
        <p:txBody>
          <a:bodyPr/>
          <a:lstStyle>
            <a:lvl1pPr>
              <a:defRPr/>
            </a:lvl1pPr>
          </a:lstStyle>
          <a:p>
            <a:endParaRPr lang="en-US"/>
          </a:p>
        </p:txBody>
      </p:sp>
      <p:sp>
        <p:nvSpPr>
          <p:cNvPr id="6" name="Номер слайда 5"/>
          <p:cNvSpPr>
            <a:spLocks noGrp="1"/>
          </p:cNvSpPr>
          <p:nvPr>
            <p:ph type="sldNum" sz="quarter" idx="12"/>
          </p:nvPr>
        </p:nvSpPr>
        <p:spPr/>
        <p:txBody>
          <a:bodyPr/>
          <a:lstStyle>
            <a:lvl1pPr>
              <a:defRPr/>
            </a:lvl1pPr>
          </a:lstStyle>
          <a:p>
            <a:fld id="{AD8D0527-C39C-481B-A764-3286EEDAE61C}" type="slidenum">
              <a:rPr lang="en-US"/>
              <a:pPr/>
              <a:t>‹#›</a:t>
            </a:fld>
            <a:endParaRPr lang="en-US"/>
          </a:p>
        </p:txBody>
      </p:sp>
    </p:spTree>
    <p:extLst>
      <p:ext uri="{BB962C8B-B14F-4D97-AF65-F5344CB8AC3E}">
        <p14:creationId xmlns:p14="http://schemas.microsoft.com/office/powerpoint/2010/main" xmlns="" val="1416009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1219200" y="1524000"/>
            <a:ext cx="29337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305300" y="1524000"/>
            <a:ext cx="29337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44E97858-F91D-43E4-9924-7F831300908E}" type="slidenum">
              <a:rPr lang="en-US"/>
              <a:pPr/>
              <a:t>‹#›</a:t>
            </a:fld>
            <a:endParaRPr lang="en-US"/>
          </a:p>
        </p:txBody>
      </p:sp>
    </p:spTree>
    <p:extLst>
      <p:ext uri="{BB962C8B-B14F-4D97-AF65-F5344CB8AC3E}">
        <p14:creationId xmlns:p14="http://schemas.microsoft.com/office/powerpoint/2010/main" xmlns="" val="1693913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en-US"/>
          </a:p>
        </p:txBody>
      </p:sp>
      <p:sp>
        <p:nvSpPr>
          <p:cNvPr id="8" name="Нижний колонтитул 7"/>
          <p:cNvSpPr>
            <a:spLocks noGrp="1"/>
          </p:cNvSpPr>
          <p:nvPr>
            <p:ph type="ftr" sz="quarter" idx="11"/>
          </p:nvPr>
        </p:nvSpPr>
        <p:spPr/>
        <p:txBody>
          <a:bodyPr/>
          <a:lstStyle>
            <a:lvl1pPr>
              <a:defRPr/>
            </a:lvl1pPr>
          </a:lstStyle>
          <a:p>
            <a:endParaRPr lang="en-US"/>
          </a:p>
        </p:txBody>
      </p:sp>
      <p:sp>
        <p:nvSpPr>
          <p:cNvPr id="9" name="Номер слайда 8"/>
          <p:cNvSpPr>
            <a:spLocks noGrp="1"/>
          </p:cNvSpPr>
          <p:nvPr>
            <p:ph type="sldNum" sz="quarter" idx="12"/>
          </p:nvPr>
        </p:nvSpPr>
        <p:spPr/>
        <p:txBody>
          <a:bodyPr/>
          <a:lstStyle>
            <a:lvl1pPr>
              <a:defRPr/>
            </a:lvl1pPr>
          </a:lstStyle>
          <a:p>
            <a:fld id="{310E4C1B-992F-444A-A4B0-7E521912054D}" type="slidenum">
              <a:rPr lang="en-US"/>
              <a:pPr/>
              <a:t>‹#›</a:t>
            </a:fld>
            <a:endParaRPr lang="en-US"/>
          </a:p>
        </p:txBody>
      </p:sp>
    </p:spTree>
    <p:extLst>
      <p:ext uri="{BB962C8B-B14F-4D97-AF65-F5344CB8AC3E}">
        <p14:creationId xmlns:p14="http://schemas.microsoft.com/office/powerpoint/2010/main" xmlns="" val="2049888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en-US"/>
          </a:p>
        </p:txBody>
      </p:sp>
      <p:sp>
        <p:nvSpPr>
          <p:cNvPr id="4" name="Нижний колонтитул 3"/>
          <p:cNvSpPr>
            <a:spLocks noGrp="1"/>
          </p:cNvSpPr>
          <p:nvPr>
            <p:ph type="ftr" sz="quarter" idx="11"/>
          </p:nvPr>
        </p:nvSpPr>
        <p:spPr/>
        <p:txBody>
          <a:bodyPr/>
          <a:lstStyle>
            <a:lvl1pPr>
              <a:defRPr/>
            </a:lvl1pPr>
          </a:lstStyle>
          <a:p>
            <a:endParaRPr lang="en-US"/>
          </a:p>
        </p:txBody>
      </p:sp>
      <p:sp>
        <p:nvSpPr>
          <p:cNvPr id="5" name="Номер слайда 4"/>
          <p:cNvSpPr>
            <a:spLocks noGrp="1"/>
          </p:cNvSpPr>
          <p:nvPr>
            <p:ph type="sldNum" sz="quarter" idx="12"/>
          </p:nvPr>
        </p:nvSpPr>
        <p:spPr/>
        <p:txBody>
          <a:bodyPr/>
          <a:lstStyle>
            <a:lvl1pPr>
              <a:defRPr/>
            </a:lvl1pPr>
          </a:lstStyle>
          <a:p>
            <a:fld id="{65667055-471B-48F8-B596-83A499184EB5}" type="slidenum">
              <a:rPr lang="en-US"/>
              <a:pPr/>
              <a:t>‹#›</a:t>
            </a:fld>
            <a:endParaRPr lang="en-US"/>
          </a:p>
        </p:txBody>
      </p:sp>
    </p:spTree>
    <p:extLst>
      <p:ext uri="{BB962C8B-B14F-4D97-AF65-F5344CB8AC3E}">
        <p14:creationId xmlns:p14="http://schemas.microsoft.com/office/powerpoint/2010/main" xmlns="" val="3517438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en-US"/>
          </a:p>
        </p:txBody>
      </p:sp>
      <p:sp>
        <p:nvSpPr>
          <p:cNvPr id="3" name="Нижний колонтитул 2"/>
          <p:cNvSpPr>
            <a:spLocks noGrp="1"/>
          </p:cNvSpPr>
          <p:nvPr>
            <p:ph type="ftr" sz="quarter" idx="11"/>
          </p:nvPr>
        </p:nvSpPr>
        <p:spPr/>
        <p:txBody>
          <a:bodyPr/>
          <a:lstStyle>
            <a:lvl1pPr>
              <a:defRPr/>
            </a:lvl1pPr>
          </a:lstStyle>
          <a:p>
            <a:endParaRPr lang="en-US"/>
          </a:p>
        </p:txBody>
      </p:sp>
      <p:sp>
        <p:nvSpPr>
          <p:cNvPr id="4" name="Номер слайда 3"/>
          <p:cNvSpPr>
            <a:spLocks noGrp="1"/>
          </p:cNvSpPr>
          <p:nvPr>
            <p:ph type="sldNum" sz="quarter" idx="12"/>
          </p:nvPr>
        </p:nvSpPr>
        <p:spPr/>
        <p:txBody>
          <a:bodyPr/>
          <a:lstStyle>
            <a:lvl1pPr>
              <a:defRPr/>
            </a:lvl1pPr>
          </a:lstStyle>
          <a:p>
            <a:fld id="{84B8D5DB-FC05-4788-8350-D6615ECB22C5}" type="slidenum">
              <a:rPr lang="en-US"/>
              <a:pPr/>
              <a:t>‹#›</a:t>
            </a:fld>
            <a:endParaRPr lang="en-US"/>
          </a:p>
        </p:txBody>
      </p:sp>
    </p:spTree>
    <p:extLst>
      <p:ext uri="{BB962C8B-B14F-4D97-AF65-F5344CB8AC3E}">
        <p14:creationId xmlns:p14="http://schemas.microsoft.com/office/powerpoint/2010/main" xmlns="" val="3860743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97C3A969-47C1-404B-B468-5721632A39C0}" type="slidenum">
              <a:rPr lang="en-US"/>
              <a:pPr/>
              <a:t>‹#›</a:t>
            </a:fld>
            <a:endParaRPr lang="en-US"/>
          </a:p>
        </p:txBody>
      </p:sp>
    </p:spTree>
    <p:extLst>
      <p:ext uri="{BB962C8B-B14F-4D97-AF65-F5344CB8AC3E}">
        <p14:creationId xmlns:p14="http://schemas.microsoft.com/office/powerpoint/2010/main" xmlns="" val="2256234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en-US"/>
          </a:p>
        </p:txBody>
      </p:sp>
      <p:sp>
        <p:nvSpPr>
          <p:cNvPr id="6" name="Нижний колонтитул 5"/>
          <p:cNvSpPr>
            <a:spLocks noGrp="1"/>
          </p:cNvSpPr>
          <p:nvPr>
            <p:ph type="ftr" sz="quarter" idx="11"/>
          </p:nvPr>
        </p:nvSpPr>
        <p:spPr/>
        <p:txBody>
          <a:bodyPr/>
          <a:lstStyle>
            <a:lvl1pPr>
              <a:defRPr/>
            </a:lvl1pPr>
          </a:lstStyle>
          <a:p>
            <a:endParaRPr lang="en-US"/>
          </a:p>
        </p:txBody>
      </p:sp>
      <p:sp>
        <p:nvSpPr>
          <p:cNvPr id="7" name="Номер слайда 6"/>
          <p:cNvSpPr>
            <a:spLocks noGrp="1"/>
          </p:cNvSpPr>
          <p:nvPr>
            <p:ph type="sldNum" sz="quarter" idx="12"/>
          </p:nvPr>
        </p:nvSpPr>
        <p:spPr/>
        <p:txBody>
          <a:bodyPr/>
          <a:lstStyle>
            <a:lvl1pPr>
              <a:defRPr/>
            </a:lvl1pPr>
          </a:lstStyle>
          <a:p>
            <a:fld id="{D7EC58EC-AD6B-4FE0-BFF2-698028055888}" type="slidenum">
              <a:rPr lang="en-US"/>
              <a:pPr/>
              <a:t>‹#›</a:t>
            </a:fld>
            <a:endParaRPr lang="en-US"/>
          </a:p>
        </p:txBody>
      </p:sp>
    </p:spTree>
    <p:extLst>
      <p:ext uri="{BB962C8B-B14F-4D97-AF65-F5344CB8AC3E}">
        <p14:creationId xmlns:p14="http://schemas.microsoft.com/office/powerpoint/2010/main" xmlns="" val="3582430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0"/>
            <a:ext cx="8229600"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1219200" y="1524000"/>
            <a:ext cx="6019800" cy="4602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031DDAA-A4AA-4814-882B-F91134D8E3A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000">
          <a:solidFill>
            <a:srgbClr val="FFFFCC"/>
          </a:solidFill>
          <a:latin typeface="+mj-lt"/>
          <a:ea typeface="+mj-ea"/>
          <a:cs typeface="+mj-cs"/>
        </a:defRPr>
      </a:lvl1pPr>
      <a:lvl2pPr algn="l" rtl="0" eaLnBrk="1" fontAlgn="base" hangingPunct="1">
        <a:spcBef>
          <a:spcPct val="0"/>
        </a:spcBef>
        <a:spcAft>
          <a:spcPct val="0"/>
        </a:spcAft>
        <a:defRPr sz="4000">
          <a:solidFill>
            <a:srgbClr val="FFFFCC"/>
          </a:solidFill>
          <a:latin typeface="Times New Roman" pitchFamily="18" charset="0"/>
        </a:defRPr>
      </a:lvl2pPr>
      <a:lvl3pPr algn="l" rtl="0" eaLnBrk="1" fontAlgn="base" hangingPunct="1">
        <a:spcBef>
          <a:spcPct val="0"/>
        </a:spcBef>
        <a:spcAft>
          <a:spcPct val="0"/>
        </a:spcAft>
        <a:defRPr sz="4000">
          <a:solidFill>
            <a:srgbClr val="FFFFCC"/>
          </a:solidFill>
          <a:latin typeface="Times New Roman" pitchFamily="18" charset="0"/>
        </a:defRPr>
      </a:lvl3pPr>
      <a:lvl4pPr algn="l" rtl="0" eaLnBrk="1" fontAlgn="base" hangingPunct="1">
        <a:spcBef>
          <a:spcPct val="0"/>
        </a:spcBef>
        <a:spcAft>
          <a:spcPct val="0"/>
        </a:spcAft>
        <a:defRPr sz="4000">
          <a:solidFill>
            <a:srgbClr val="FFFFCC"/>
          </a:solidFill>
          <a:latin typeface="Times New Roman" pitchFamily="18" charset="0"/>
        </a:defRPr>
      </a:lvl4pPr>
      <a:lvl5pPr algn="l" rtl="0" eaLnBrk="1" fontAlgn="base" hangingPunct="1">
        <a:spcBef>
          <a:spcPct val="0"/>
        </a:spcBef>
        <a:spcAft>
          <a:spcPct val="0"/>
        </a:spcAft>
        <a:defRPr sz="4000">
          <a:solidFill>
            <a:srgbClr val="FFFFCC"/>
          </a:solidFill>
          <a:latin typeface="Times New Roman" pitchFamily="18" charset="0"/>
        </a:defRPr>
      </a:lvl5pPr>
      <a:lvl6pPr marL="457200" algn="l" rtl="0" eaLnBrk="1" fontAlgn="base" hangingPunct="1">
        <a:spcBef>
          <a:spcPct val="0"/>
        </a:spcBef>
        <a:spcAft>
          <a:spcPct val="0"/>
        </a:spcAft>
        <a:defRPr sz="4000">
          <a:solidFill>
            <a:srgbClr val="FFFFCC"/>
          </a:solidFill>
          <a:latin typeface="Times New Roman" pitchFamily="18" charset="0"/>
        </a:defRPr>
      </a:lvl6pPr>
      <a:lvl7pPr marL="914400" algn="l" rtl="0" eaLnBrk="1" fontAlgn="base" hangingPunct="1">
        <a:spcBef>
          <a:spcPct val="0"/>
        </a:spcBef>
        <a:spcAft>
          <a:spcPct val="0"/>
        </a:spcAft>
        <a:defRPr sz="4000">
          <a:solidFill>
            <a:srgbClr val="FFFFCC"/>
          </a:solidFill>
          <a:latin typeface="Times New Roman" pitchFamily="18" charset="0"/>
        </a:defRPr>
      </a:lvl7pPr>
      <a:lvl8pPr marL="1371600" algn="l" rtl="0" eaLnBrk="1" fontAlgn="base" hangingPunct="1">
        <a:spcBef>
          <a:spcPct val="0"/>
        </a:spcBef>
        <a:spcAft>
          <a:spcPct val="0"/>
        </a:spcAft>
        <a:defRPr sz="4000">
          <a:solidFill>
            <a:srgbClr val="FFFFCC"/>
          </a:solidFill>
          <a:latin typeface="Times New Roman" pitchFamily="18" charset="0"/>
        </a:defRPr>
      </a:lvl8pPr>
      <a:lvl9pPr marL="1828800" algn="l" rtl="0" eaLnBrk="1" fontAlgn="base" hangingPunct="1">
        <a:spcBef>
          <a:spcPct val="0"/>
        </a:spcBef>
        <a:spcAft>
          <a:spcPct val="0"/>
        </a:spcAft>
        <a:defRPr sz="4000">
          <a:solidFill>
            <a:srgbClr val="FFFFCC"/>
          </a:solidFill>
          <a:latin typeface="Times New Roman" pitchFamily="18"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ctrTitle"/>
          </p:nvPr>
        </p:nvSpPr>
        <p:spPr>
          <a:xfrm>
            <a:off x="1259632" y="1772816"/>
            <a:ext cx="6552728" cy="2376264"/>
          </a:xfrm>
        </p:spPr>
        <p:txBody>
          <a:bodyPr/>
          <a:lstStyle/>
          <a:p>
            <a:pPr algn="ctr"/>
            <a:r>
              <a:rPr lang="ru-RU" sz="5400" dirty="0" smtClean="0"/>
              <a:t>Презентация</a:t>
            </a:r>
            <a:br>
              <a:rPr lang="ru-RU" sz="5400" dirty="0" smtClean="0"/>
            </a:br>
            <a:r>
              <a:rPr lang="ru-RU" sz="5400" dirty="0" smtClean="0"/>
              <a:t>«Интересные факты о СОЛНЦЕ»</a:t>
            </a:r>
            <a:endParaRPr lang="en-US" sz="5400" dirty="0"/>
          </a:p>
        </p:txBody>
      </p:sp>
      <p:sp>
        <p:nvSpPr>
          <p:cNvPr id="7173" name="Rectangle 5"/>
          <p:cNvSpPr>
            <a:spLocks noGrp="1" noChangeArrowheads="1"/>
          </p:cNvSpPr>
          <p:nvPr>
            <p:ph type="subTitle" idx="1"/>
          </p:nvPr>
        </p:nvSpPr>
        <p:spPr>
          <a:xfrm>
            <a:off x="539552" y="5877272"/>
            <a:ext cx="3456384" cy="792088"/>
          </a:xfrm>
        </p:spPr>
        <p:txBody>
          <a:bodyPr/>
          <a:lstStyle/>
          <a:p>
            <a:r>
              <a:rPr lang="ru-RU" dirty="0" smtClean="0">
                <a:solidFill>
                  <a:schemeClr val="tx1"/>
                </a:solidFill>
              </a:rPr>
              <a:t>группа </a:t>
            </a:r>
            <a:r>
              <a:rPr lang="ru-RU" dirty="0" smtClean="0">
                <a:solidFill>
                  <a:schemeClr val="tx1"/>
                </a:solidFill>
              </a:rPr>
              <a:t>ЗОЛУШКА</a:t>
            </a:r>
            <a:endParaRPr lang="en-US" dirty="0">
              <a:solidFill>
                <a:schemeClr val="tx1"/>
              </a:solidFill>
            </a:endParaRPr>
          </a:p>
        </p:txBody>
      </p:sp>
      <p:pic>
        <p:nvPicPr>
          <p:cNvPr id="7174" name="Picture 6" descr="space_guy_earth_reflection_lense_hg_clr"/>
          <p:cNvPicPr>
            <a:picLocks noChangeAspect="1" noChangeArrowheads="1" noCrop="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44208" y="3284984"/>
            <a:ext cx="2971800" cy="190976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3851920" y="6488668"/>
            <a:ext cx="1952266" cy="369332"/>
          </a:xfrm>
          <a:prstGeom prst="rect">
            <a:avLst/>
          </a:prstGeom>
          <a:noFill/>
        </p:spPr>
        <p:txBody>
          <a:bodyPr wrap="none" rtlCol="0">
            <a:spAutoFit/>
          </a:bodyPr>
          <a:lstStyle/>
          <a:p>
            <a:r>
              <a:rPr lang="ru-RU" dirty="0" smtClean="0"/>
              <a:t>Москва 2016 год</a:t>
            </a:r>
            <a:endParaRPr lang="ru-RU" dirty="0"/>
          </a:p>
        </p:txBody>
      </p:sp>
      <p:sp>
        <p:nvSpPr>
          <p:cNvPr id="9" name="Прямоугольник 8"/>
          <p:cNvSpPr/>
          <p:nvPr/>
        </p:nvSpPr>
        <p:spPr>
          <a:xfrm>
            <a:off x="6372200" y="5445224"/>
            <a:ext cx="1923668" cy="923330"/>
          </a:xfrm>
          <a:prstGeom prst="rect">
            <a:avLst/>
          </a:prstGeom>
        </p:spPr>
        <p:txBody>
          <a:bodyPr wrap="none">
            <a:spAutoFit/>
          </a:bodyPr>
          <a:lstStyle/>
          <a:p>
            <a:r>
              <a:rPr lang="ru-RU" dirty="0" smtClean="0"/>
              <a:t>Авторы: </a:t>
            </a:r>
          </a:p>
          <a:p>
            <a:r>
              <a:rPr lang="ru-RU" dirty="0" err="1" smtClean="0"/>
              <a:t>Матьянова</a:t>
            </a:r>
            <a:r>
              <a:rPr lang="ru-RU" dirty="0" smtClean="0"/>
              <a:t> О.М.</a:t>
            </a:r>
          </a:p>
          <a:p>
            <a:r>
              <a:rPr lang="ru-RU" dirty="0" smtClean="0"/>
              <a:t>Морозова Т.В.</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692696"/>
            <a:ext cx="9126252" cy="6165304"/>
          </a:xfrm>
          <a:effectLst>
            <a:outerShdw blurRad="50800" dist="50800" dir="5400000" sx="1000" sy="1000" algn="ctr" rotWithShape="0">
              <a:srgbClr val="000000">
                <a:alpha val="99000"/>
              </a:srgbClr>
            </a:outerShdw>
            <a:softEdge rad="63500"/>
          </a:effectLst>
          <a:scene3d>
            <a:camera prst="orthographicFront"/>
            <a:lightRig rig="threePt" dir="t"/>
          </a:scene3d>
          <a:sp3d>
            <a:bevelB w="139700" prst="cross"/>
          </a:sp3d>
        </p:spPr>
      </p:pic>
      <p:sp>
        <p:nvSpPr>
          <p:cNvPr id="2" name="Заголовок 1"/>
          <p:cNvSpPr>
            <a:spLocks noGrp="1"/>
          </p:cNvSpPr>
          <p:nvPr>
            <p:ph type="title"/>
          </p:nvPr>
        </p:nvSpPr>
        <p:spPr>
          <a:xfrm>
            <a:off x="467544" y="0"/>
            <a:ext cx="8229600" cy="762000"/>
          </a:xfrm>
        </p:spPr>
        <p:txBody>
          <a:bodyPr/>
          <a:lstStyle/>
          <a:p>
            <a:pPr algn="ctr"/>
            <a:r>
              <a:rPr lang="ru-RU" dirty="0" smtClean="0"/>
              <a:t>Откуда взялось Солнце?</a:t>
            </a:r>
            <a:endParaRPr lang="ru-RU" dirty="0"/>
          </a:p>
        </p:txBody>
      </p:sp>
      <p:sp>
        <p:nvSpPr>
          <p:cNvPr id="5" name="Прямоугольник 4"/>
          <p:cNvSpPr/>
          <p:nvPr/>
        </p:nvSpPr>
        <p:spPr>
          <a:xfrm>
            <a:off x="3602782" y="980728"/>
            <a:ext cx="4572000" cy="5509200"/>
          </a:xfrm>
          <a:prstGeom prst="rect">
            <a:avLst/>
          </a:prstGeom>
        </p:spPr>
        <p:txBody>
          <a:bodyPr>
            <a:spAutoFit/>
          </a:bodyPr>
          <a:lstStyle/>
          <a:p>
            <a:pPr algn="just"/>
            <a:r>
              <a:rPr lang="ru-RU" sz="1600" dirty="0">
                <a:solidFill>
                  <a:schemeClr val="bg1"/>
                </a:solidFill>
                <a:latin typeface="Arial" panose="020B0604020202020204" pitchFamily="34" charset="0"/>
              </a:rPr>
              <a:t>Благодаря Солнцу, которое дарит нам свет и тепло, на земле существует жизнь. Солнце располагается в центре нашей Солнечной системы, все планеты и другие небесные тела вращаются вокруг него. Без Солнца ничто живое не смогло бы существовать, нашу планету сковал бы холод.</a:t>
            </a:r>
          </a:p>
          <a:p>
            <a:r>
              <a:rPr lang="ru-RU" sz="1600" b="1" dirty="0">
                <a:solidFill>
                  <a:schemeClr val="bg1"/>
                </a:solidFill>
                <a:latin typeface="Arial" panose="020B0604020202020204" pitchFamily="34" charset="0"/>
              </a:rPr>
              <a:t>Откуда взялось Солнце?</a:t>
            </a:r>
            <a:endParaRPr lang="ru-RU" sz="1600" dirty="0">
              <a:solidFill>
                <a:schemeClr val="bg1"/>
              </a:solidFill>
              <a:latin typeface="Arial" panose="020B0604020202020204" pitchFamily="34" charset="0"/>
            </a:endParaRPr>
          </a:p>
          <a:p>
            <a:pPr algn="just"/>
            <a:r>
              <a:rPr lang="ru-RU" sz="1600" dirty="0">
                <a:solidFill>
                  <a:schemeClr val="bg1"/>
                </a:solidFill>
                <a:latin typeface="Arial" panose="020B0604020202020204" pitchFamily="34" charset="0"/>
              </a:rPr>
              <a:t>5 млрд. лет назад в той части космоса, где сейчас находится наша солнечная система, скопились облака, состоящие из водорода и космической пыли. Миллиарды лет эти газ и пыль медленно двигались вместе под действием сил гравитации. Когда газа и пыли </a:t>
            </a:r>
            <a:r>
              <a:rPr lang="ru-RU" sz="1600" dirty="0" smtClean="0">
                <a:solidFill>
                  <a:schemeClr val="bg1"/>
                </a:solidFill>
                <a:latin typeface="Arial" panose="020B0604020202020204" pitchFamily="34" charset="0"/>
              </a:rPr>
              <a:t>скопилось </a:t>
            </a:r>
            <a:r>
              <a:rPr lang="ru-RU" sz="1600" dirty="0">
                <a:solidFill>
                  <a:schemeClr val="bg1"/>
                </a:solidFill>
                <a:latin typeface="Arial" panose="020B0604020202020204" pitchFamily="34" charset="0"/>
              </a:rPr>
              <a:t>очень много, начались ядерные реакции, возникло свечение газа.</a:t>
            </a:r>
          </a:p>
          <a:p>
            <a:r>
              <a:rPr lang="ru-RU" sz="1600" dirty="0" smtClean="0">
                <a:solidFill>
                  <a:schemeClr val="bg1"/>
                </a:solidFill>
                <a:latin typeface="Arial" panose="020B0604020202020204" pitchFamily="34" charset="0"/>
              </a:rPr>
              <a:t>Солнце состоит </a:t>
            </a:r>
            <a:r>
              <a:rPr lang="ru-RU" sz="1600" dirty="0">
                <a:solidFill>
                  <a:schemeClr val="bg1"/>
                </a:solidFill>
                <a:latin typeface="Arial" panose="020B0604020202020204" pitchFamily="34" charset="0"/>
              </a:rPr>
              <a:t>примерно из 75% водорода и 25% гелия.</a:t>
            </a:r>
          </a:p>
          <a:p>
            <a:r>
              <a:rPr lang="ru-RU" sz="1600" dirty="0">
                <a:solidFill>
                  <a:schemeClr val="bg1"/>
                </a:solidFill>
                <a:latin typeface="Arial" panose="020B0604020202020204" pitchFamily="34" charset="0"/>
              </a:rPr>
              <a:t>Диаметр Солнца превышает 1 </a:t>
            </a:r>
            <a:r>
              <a:rPr lang="ru-RU" sz="1600" dirty="0" err="1">
                <a:solidFill>
                  <a:schemeClr val="bg1"/>
                </a:solidFill>
                <a:latin typeface="Arial" panose="020B0604020202020204" pitchFamily="34" charset="0"/>
              </a:rPr>
              <a:t>млн.км</a:t>
            </a:r>
            <a:r>
              <a:rPr lang="ru-RU" sz="1600" dirty="0">
                <a:solidFill>
                  <a:schemeClr val="bg1"/>
                </a:solidFill>
                <a:latin typeface="Arial" panose="020B0604020202020204" pitchFamily="34" charset="0"/>
              </a:rPr>
              <a:t> – оно такое огромное, что внутри может поместиться миллион таких планет, как Земля</a:t>
            </a:r>
            <a:r>
              <a:rPr lang="ru-RU" sz="1600" dirty="0" smtClean="0">
                <a:solidFill>
                  <a:schemeClr val="bg1"/>
                </a:solidFill>
                <a:latin typeface="Arial" panose="020B0604020202020204" pitchFamily="34" charset="0"/>
              </a:rPr>
              <a:t>.</a:t>
            </a:r>
            <a:endParaRPr lang="ru-RU" sz="16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xmlns="" val="3081888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6855"/>
            <a:ext cx="9180530" cy="5164048"/>
          </a:xfrm>
          <a:prstGeom prst="rect">
            <a:avLst/>
          </a:prstGeom>
        </p:spPr>
      </p:pic>
      <p:sp>
        <p:nvSpPr>
          <p:cNvPr id="2" name="Заголовок 1"/>
          <p:cNvSpPr>
            <a:spLocks noGrp="1"/>
          </p:cNvSpPr>
          <p:nvPr>
            <p:ph type="title"/>
          </p:nvPr>
        </p:nvSpPr>
        <p:spPr/>
        <p:txBody>
          <a:bodyPr/>
          <a:lstStyle/>
          <a:p>
            <a:pPr algn="ctr"/>
            <a:r>
              <a:rPr lang="ru-RU" dirty="0" smtClean="0"/>
              <a:t>Солнечное гало</a:t>
            </a:r>
            <a:endParaRPr lang="ru-RU" dirty="0"/>
          </a:p>
        </p:txBody>
      </p:sp>
      <p:sp>
        <p:nvSpPr>
          <p:cNvPr id="3" name="Объект 2"/>
          <p:cNvSpPr>
            <a:spLocks noGrp="1"/>
          </p:cNvSpPr>
          <p:nvPr>
            <p:ph idx="1"/>
          </p:nvPr>
        </p:nvSpPr>
        <p:spPr>
          <a:xfrm>
            <a:off x="0" y="4412545"/>
            <a:ext cx="9001072" cy="1489296"/>
          </a:xfrm>
        </p:spPr>
        <p:txBody>
          <a:bodyPr/>
          <a:lstStyle/>
          <a:p>
            <a:r>
              <a:rPr lang="ru-RU" sz="1600" dirty="0">
                <a:solidFill>
                  <a:schemeClr val="bg1"/>
                </a:solidFill>
              </a:rPr>
              <a:t>Преломление солнечных лучей в атмосфере рождает множество оптических иллюзий, которые можно наблюдать с Земли невооруженным глазом. Одним из самых зрелищных явлений такого рода является солнечное гало</a:t>
            </a:r>
            <a:r>
              <a:rPr lang="ru-RU" sz="1600" dirty="0" smtClean="0">
                <a:solidFill>
                  <a:schemeClr val="bg1"/>
                </a:solidFill>
              </a:rPr>
              <a:t>.</a:t>
            </a:r>
          </a:p>
          <a:p>
            <a:r>
              <a:rPr lang="ru-RU" sz="1600" dirty="0" smtClean="0"/>
              <a:t>Гало </a:t>
            </a:r>
            <a:r>
              <a:rPr lang="ru-RU" sz="1600" dirty="0"/>
              <a:t>– радуга вокруг </a:t>
            </a:r>
            <a:r>
              <a:rPr lang="ru-RU" sz="1600" dirty="0" smtClean="0"/>
              <a:t>солнца.</a:t>
            </a:r>
            <a:r>
              <a:rPr lang="ru-RU" sz="1600" dirty="0"/>
              <a:t> Однако, она отличается от обычной радуги как по внешнему виду, так и по своим характеристикам.</a:t>
            </a:r>
          </a:p>
          <a:p>
            <a:r>
              <a:rPr lang="ru-RU" sz="1600" dirty="0"/>
              <a:t>Гало появляется на небе при сочетании нескольких факторов. Чаще всего оно наблюдается в морозную погоду в условиях повышенной влажности. В воздухе при этом находится большое количество ледяных кристаллов. Проходя сквозь них, солнечный свет преломляется особым образом, образуя дугу вокруг Солнца.</a:t>
            </a:r>
          </a:p>
          <a:p>
            <a:endParaRPr lang="ru-RU" sz="1600" dirty="0"/>
          </a:p>
        </p:txBody>
      </p:sp>
    </p:spTree>
    <p:extLst>
      <p:ext uri="{BB962C8B-B14F-4D97-AF65-F5344CB8AC3E}">
        <p14:creationId xmlns:p14="http://schemas.microsoft.com/office/powerpoint/2010/main" xmlns="" val="1399849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28A0092B-C50C-407E-A947-70E740481C1C}">
                <a14:useLocalDpi xmlns:a14="http://schemas.microsoft.com/office/drawing/2010/main" xmlns="" val="0"/>
              </a:ext>
            </a:extLst>
          </a:blip>
          <a:srcRect t="13625" b="18354"/>
          <a:stretch/>
        </p:blipFill>
        <p:spPr>
          <a:xfrm>
            <a:off x="22856" y="9168"/>
            <a:ext cx="9136109" cy="4536504"/>
          </a:xfrm>
          <a:prstGeom prst="rect">
            <a:avLst/>
          </a:prstGeom>
        </p:spPr>
      </p:pic>
      <p:sp>
        <p:nvSpPr>
          <p:cNvPr id="2" name="Заголовок 1"/>
          <p:cNvSpPr>
            <a:spLocks noGrp="1"/>
          </p:cNvSpPr>
          <p:nvPr>
            <p:ph type="title"/>
          </p:nvPr>
        </p:nvSpPr>
        <p:spPr/>
        <p:txBody>
          <a:bodyPr/>
          <a:lstStyle/>
          <a:p>
            <a:r>
              <a:rPr lang="ru-RU" dirty="0" smtClean="0"/>
              <a:t>Паргелий или «Ложное солнце»</a:t>
            </a:r>
            <a:endParaRPr lang="ru-RU" dirty="0"/>
          </a:p>
        </p:txBody>
      </p:sp>
      <p:sp>
        <p:nvSpPr>
          <p:cNvPr id="3" name="Объект 2"/>
          <p:cNvSpPr>
            <a:spLocks noGrp="1"/>
          </p:cNvSpPr>
          <p:nvPr>
            <p:ph idx="1"/>
          </p:nvPr>
        </p:nvSpPr>
        <p:spPr>
          <a:xfrm>
            <a:off x="0" y="3573016"/>
            <a:ext cx="8126664" cy="4602163"/>
          </a:xfrm>
        </p:spPr>
        <p:txBody>
          <a:bodyPr/>
          <a:lstStyle/>
          <a:p>
            <a:r>
              <a:rPr lang="ru-RU" sz="1400" b="1" dirty="0">
                <a:solidFill>
                  <a:schemeClr val="bg1"/>
                </a:solidFill>
              </a:rPr>
              <a:t>Ложное солнце или </a:t>
            </a:r>
            <a:r>
              <a:rPr lang="ru-RU" sz="1400" b="1" dirty="0" smtClean="0">
                <a:solidFill>
                  <a:schemeClr val="bg1"/>
                </a:solidFill>
              </a:rPr>
              <a:t>Паргелий </a:t>
            </a:r>
            <a:r>
              <a:rPr lang="ru-RU" sz="1400" dirty="0" smtClean="0">
                <a:solidFill>
                  <a:schemeClr val="bg1"/>
                </a:solidFill>
              </a:rPr>
              <a:t>(от </a:t>
            </a:r>
            <a:r>
              <a:rPr lang="ru-RU" sz="1400" dirty="0">
                <a:solidFill>
                  <a:schemeClr val="bg1"/>
                </a:solidFill>
              </a:rPr>
              <a:t>греч. "пара" - "возле" и "</a:t>
            </a:r>
            <a:r>
              <a:rPr lang="ru-RU" sz="1400" dirty="0" err="1">
                <a:solidFill>
                  <a:schemeClr val="bg1"/>
                </a:solidFill>
              </a:rPr>
              <a:t>гелиос</a:t>
            </a:r>
            <a:r>
              <a:rPr lang="ru-RU" sz="1400" dirty="0">
                <a:solidFill>
                  <a:schemeClr val="bg1"/>
                </a:solidFill>
              </a:rPr>
              <a:t>" - "солнце") — один из видов гало, выглядит как светлое круглое пятно на </a:t>
            </a:r>
            <a:r>
              <a:rPr lang="ru-RU" sz="1400" dirty="0" smtClean="0">
                <a:solidFill>
                  <a:schemeClr val="bg1"/>
                </a:solidFill>
              </a:rPr>
              <a:t>небосклоне </a:t>
            </a:r>
            <a:r>
              <a:rPr lang="ru-RU" sz="1400" dirty="0">
                <a:solidFill>
                  <a:schemeClr val="bg1"/>
                </a:solidFill>
              </a:rPr>
              <a:t>по одну сторону или по обе стороны от солнечного диска. Возникает вследствие преломления солнечного света в </a:t>
            </a:r>
            <a:r>
              <a:rPr lang="ru-RU" sz="1400" dirty="0" smtClean="0">
                <a:solidFill>
                  <a:schemeClr val="bg1"/>
                </a:solidFill>
              </a:rPr>
              <a:t>анизотропно </a:t>
            </a:r>
            <a:r>
              <a:rPr lang="ru-RU" sz="1400" dirty="0">
                <a:solidFill>
                  <a:schemeClr val="bg1"/>
                </a:solidFill>
              </a:rPr>
              <a:t>ориентированных </a:t>
            </a:r>
            <a:r>
              <a:rPr lang="ru-RU" sz="1400" dirty="0" smtClean="0">
                <a:solidFill>
                  <a:schemeClr val="bg1"/>
                </a:solidFill>
              </a:rPr>
              <a:t>кристалликах </a:t>
            </a:r>
            <a:r>
              <a:rPr lang="ru-RU" sz="1400" dirty="0">
                <a:solidFill>
                  <a:schemeClr val="bg1"/>
                </a:solidFill>
              </a:rPr>
              <a:t>льда, парящих в атмосфере</a:t>
            </a:r>
            <a:r>
              <a:rPr lang="ru-RU" sz="1400" dirty="0" smtClean="0"/>
              <a:t>.</a:t>
            </a:r>
          </a:p>
          <a:p>
            <a:r>
              <a:rPr lang="ru-RU" sz="1400" dirty="0"/>
              <a:t>Изредка ледяные кристаллы, составляющие облака, располагаются так, что отдельные участки гало светятся более ярко, образуя паргелии - ложные солнца. Возникает это явление в ясную погоду с появлением на небе тонких перистых </a:t>
            </a:r>
            <a:r>
              <a:rPr lang="ru-RU" sz="1400" dirty="0" smtClean="0"/>
              <a:t>облаков. </a:t>
            </a:r>
            <a:r>
              <a:rPr lang="ru-RU" sz="1400" dirty="0"/>
              <a:t>Состоящие из большого количества мелких ледяных кристаллов (располагаются перистые облака на высоте более 6 км) они преломляют солнечные лучи и создают в атмосфере тот же эффект, что и зеркальная поверхность чистой воды или гладкого льда. </a:t>
            </a:r>
            <a:endParaRPr lang="ru-RU" sz="1400" dirty="0" smtClean="0"/>
          </a:p>
          <a:p>
            <a:r>
              <a:rPr lang="ru-RU" sz="1400" dirty="0"/>
              <a:t>Паргелий может проявляться в виде одного, двух, трёх, четырёх и даже пяти солнц. Более того, иногда на небе может быть только одно ложное солнце. Это явление называется ложный восход. Оно ещё более редкое и необычное. Во время ложного восхода само солнце находится за горизонтом, а над ним восходит ложное и "коварное" светило.</a:t>
            </a:r>
            <a:endParaRPr lang="ru-RU" sz="1400" dirty="0" smtClean="0"/>
          </a:p>
        </p:txBody>
      </p:sp>
    </p:spTree>
    <p:extLst>
      <p:ext uri="{BB962C8B-B14F-4D97-AF65-F5344CB8AC3E}">
        <p14:creationId xmlns:p14="http://schemas.microsoft.com/office/powerpoint/2010/main" xmlns="" val="5775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5201" t="-1" r="5201" b="-366"/>
          <a:stretch/>
        </p:blipFill>
        <p:spPr>
          <a:xfrm>
            <a:off x="-36512" y="2280"/>
            <a:ext cx="9217024" cy="6883104"/>
          </a:xfrm>
        </p:spPr>
      </p:pic>
      <p:sp>
        <p:nvSpPr>
          <p:cNvPr id="2" name="Заголовок 1"/>
          <p:cNvSpPr>
            <a:spLocks noGrp="1"/>
          </p:cNvSpPr>
          <p:nvPr>
            <p:ph type="title"/>
          </p:nvPr>
        </p:nvSpPr>
        <p:spPr/>
        <p:txBody>
          <a:bodyPr/>
          <a:lstStyle/>
          <a:p>
            <a:pPr algn="ctr"/>
            <a:r>
              <a:rPr lang="ru-RU" dirty="0" smtClean="0"/>
              <a:t>Перевернутая радуга</a:t>
            </a:r>
            <a:endParaRPr lang="ru-RU" dirty="0"/>
          </a:p>
        </p:txBody>
      </p:sp>
      <p:sp>
        <p:nvSpPr>
          <p:cNvPr id="7" name="Прямоугольник 6"/>
          <p:cNvSpPr/>
          <p:nvPr/>
        </p:nvSpPr>
        <p:spPr>
          <a:xfrm>
            <a:off x="-36512" y="4941168"/>
            <a:ext cx="9180512" cy="1754326"/>
          </a:xfrm>
          <a:prstGeom prst="rect">
            <a:avLst/>
          </a:prstGeom>
        </p:spPr>
        <p:txBody>
          <a:bodyPr wrap="square">
            <a:spAutoFit/>
          </a:bodyPr>
          <a:lstStyle/>
          <a:p>
            <a:r>
              <a:rPr lang="ru-RU" dirty="0">
                <a:solidFill>
                  <a:schemeClr val="bg1"/>
                </a:solidFill>
                <a:latin typeface="Arial" panose="020B0604020202020204" pitchFamily="34" charset="0"/>
              </a:rPr>
              <a:t>Перевёрнутая радуга-явление довольно редкое. Она появляется при определённых условиях, когда на высоте 7-8 километров тонкой завесой располагаются перистые облака, состоящие из ледяных кристалликов. Солнечный свет, падая под определённым углом на эти кристаллы, разлагается на спектр и отражается в атмосферу. Цвет в перевёрнутой радуге располагается в обратном порядке: сверху находится фиолетовый, а снизу - красный</a:t>
            </a:r>
            <a:r>
              <a:rPr lang="ru-RU" dirty="0" smtClean="0">
                <a:solidFill>
                  <a:schemeClr val="bg1"/>
                </a:solidFill>
                <a:latin typeface="Arial" panose="020B0604020202020204" pitchFamily="34" charset="0"/>
              </a:rPr>
              <a:t>.</a:t>
            </a:r>
            <a:endParaRPr lang="ru-RU" dirty="0">
              <a:solidFill>
                <a:schemeClr val="bg1"/>
              </a:solidFill>
              <a:latin typeface="Arial" panose="020B0604020202020204" pitchFamily="34" charset="0"/>
            </a:endParaRPr>
          </a:p>
        </p:txBody>
      </p:sp>
    </p:spTree>
    <p:extLst>
      <p:ext uri="{BB962C8B-B14F-4D97-AF65-F5344CB8AC3E}">
        <p14:creationId xmlns:p14="http://schemas.microsoft.com/office/powerpoint/2010/main" xmlns="" val="4048893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9109"/>
          <a:stretch/>
        </p:blipFill>
        <p:spPr>
          <a:xfrm>
            <a:off x="-18256" y="0"/>
            <a:ext cx="9180512" cy="6850016"/>
          </a:xfrm>
        </p:spPr>
      </p:pic>
      <p:sp>
        <p:nvSpPr>
          <p:cNvPr id="2" name="Заголовок 1"/>
          <p:cNvSpPr>
            <a:spLocks noGrp="1"/>
          </p:cNvSpPr>
          <p:nvPr>
            <p:ph type="title"/>
          </p:nvPr>
        </p:nvSpPr>
        <p:spPr/>
        <p:txBody>
          <a:bodyPr/>
          <a:lstStyle/>
          <a:p>
            <a:pPr algn="ctr"/>
            <a:r>
              <a:rPr lang="ru-RU" dirty="0" smtClean="0"/>
              <a:t>Огненная радуга</a:t>
            </a:r>
            <a:endParaRPr lang="ru-RU" dirty="0"/>
          </a:p>
        </p:txBody>
      </p:sp>
      <p:sp>
        <p:nvSpPr>
          <p:cNvPr id="5" name="Прямоугольник 4"/>
          <p:cNvSpPr/>
          <p:nvPr/>
        </p:nvSpPr>
        <p:spPr>
          <a:xfrm>
            <a:off x="0" y="4143381"/>
            <a:ext cx="9180512" cy="1846659"/>
          </a:xfrm>
          <a:prstGeom prst="rect">
            <a:avLst/>
          </a:prstGeom>
        </p:spPr>
        <p:txBody>
          <a:bodyPr wrap="square">
            <a:spAutoFit/>
          </a:bodyPr>
          <a:lstStyle/>
          <a:p>
            <a:r>
              <a:rPr lang="ru-RU" sz="1600" dirty="0">
                <a:solidFill>
                  <a:schemeClr val="accent2">
                    <a:lumMod val="50000"/>
                  </a:schemeClr>
                </a:solidFill>
                <a:latin typeface="Arial" panose="020B0604020202020204" pitchFamily="34" charset="0"/>
              </a:rPr>
              <a:t>Огненная радуга - это редкое оптическое атмосферное явление. Огненная радуга появляется, когда солнечный свет проходит сквозь перистые облака под углом 58 градусов над горизонтом. Ещё одним необходимым условием для появления огненной радуги являются шестиугольные кристаллы льда, имеющие форму листа и их грани должны быть параллельными земле. Солнечные лучи, проходя сквозь вертикальные грани ледяного кристалла, преломляются и зажигают огненную радугу или округло - горизонтальную дугу, так в науке называется огненная </a:t>
            </a:r>
            <a:r>
              <a:rPr lang="ru-RU" sz="1600" dirty="0" smtClean="0">
                <a:solidFill>
                  <a:schemeClr val="accent2">
                    <a:lumMod val="50000"/>
                  </a:schemeClr>
                </a:solidFill>
                <a:latin typeface="Arial" panose="020B0604020202020204" pitchFamily="34" charset="0"/>
              </a:rPr>
              <a:t>радуга</a:t>
            </a:r>
            <a:r>
              <a:rPr lang="ru-RU" dirty="0" smtClean="0">
                <a:solidFill>
                  <a:schemeClr val="accent2">
                    <a:lumMod val="50000"/>
                  </a:schemeClr>
                </a:solidFill>
                <a:latin typeface="Arial" panose="020B0604020202020204" pitchFamily="34" charset="0"/>
              </a:rPr>
              <a:t>.</a:t>
            </a:r>
            <a:endParaRPr lang="ru-RU" b="0" i="0" dirty="0">
              <a:solidFill>
                <a:schemeClr val="accent2">
                  <a:lumMod val="50000"/>
                </a:schemeClr>
              </a:solidFill>
              <a:effectLst/>
              <a:latin typeface="Arial" panose="020B0604020202020204" pitchFamily="34" charset="0"/>
            </a:endParaRPr>
          </a:p>
        </p:txBody>
      </p:sp>
    </p:spTree>
    <p:extLst>
      <p:ext uri="{BB962C8B-B14F-4D97-AF65-F5344CB8AC3E}">
        <p14:creationId xmlns:p14="http://schemas.microsoft.com/office/powerpoint/2010/main" xmlns="" val="701728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xmlns="" val="0"/>
              </a:ext>
            </a:extLst>
          </a:blip>
          <a:srcRect l="6563" r="9439"/>
          <a:stretch/>
        </p:blipFill>
        <p:spPr>
          <a:xfrm>
            <a:off x="-36512" y="0"/>
            <a:ext cx="9217024" cy="6858000"/>
          </a:xfrm>
          <a:prstGeom prst="rect">
            <a:avLst/>
          </a:prstGeom>
        </p:spPr>
      </p:pic>
      <p:sp>
        <p:nvSpPr>
          <p:cNvPr id="2" name="Заголовок 1"/>
          <p:cNvSpPr>
            <a:spLocks noGrp="1"/>
          </p:cNvSpPr>
          <p:nvPr>
            <p:ph type="title"/>
          </p:nvPr>
        </p:nvSpPr>
        <p:spPr/>
        <p:txBody>
          <a:bodyPr/>
          <a:lstStyle/>
          <a:p>
            <a:pPr algn="ctr"/>
            <a:r>
              <a:rPr lang="ru-RU" dirty="0" smtClean="0"/>
              <a:t>Голубое Солнце</a:t>
            </a:r>
            <a:endParaRPr lang="ru-RU" dirty="0"/>
          </a:p>
        </p:txBody>
      </p:sp>
      <p:sp>
        <p:nvSpPr>
          <p:cNvPr id="3" name="Объект 2"/>
          <p:cNvSpPr>
            <a:spLocks noGrp="1"/>
          </p:cNvSpPr>
          <p:nvPr>
            <p:ph idx="1"/>
          </p:nvPr>
        </p:nvSpPr>
        <p:spPr>
          <a:xfrm>
            <a:off x="-108520" y="4725144"/>
            <a:ext cx="9180512" cy="1688976"/>
          </a:xfrm>
        </p:spPr>
        <p:txBody>
          <a:bodyPr/>
          <a:lstStyle/>
          <a:p>
            <a:r>
              <a:rPr lang="ru-RU" sz="1600" dirty="0">
                <a:solidFill>
                  <a:schemeClr val="bg1"/>
                </a:solidFill>
              </a:rPr>
              <a:t>Обычно мы видим Солнце жёлтым, так как «природный» белый цвет Солнца рассеивается, проходя через земную атмосферу, и меняется. На Земле большая атмосфера и мало пыли. На Марсе наоборот — атмосферы практически нет, зато очень пыльно. Свет, проходя через взвешенный частицы пыли, приобретает синий цвет и Солнце с Марса кажется голубым.</a:t>
            </a:r>
          </a:p>
          <a:p>
            <a:r>
              <a:rPr lang="ru-RU" sz="1600" dirty="0">
                <a:solidFill>
                  <a:schemeClr val="bg1"/>
                </a:solidFill>
              </a:rPr>
              <a:t>Иногда на Земле, в местах сильных пожаров или извержений вулканов, когда в воздух поднимается большое количество частичек пыли и сажи, получается такой же эффект — мы видим голубое Солнце.</a:t>
            </a:r>
          </a:p>
          <a:p>
            <a:endParaRPr lang="ru-RU" dirty="0">
              <a:solidFill>
                <a:schemeClr val="bg1"/>
              </a:solidFill>
            </a:endParaRPr>
          </a:p>
        </p:txBody>
      </p:sp>
    </p:spTree>
    <p:extLst>
      <p:ext uri="{BB962C8B-B14F-4D97-AF65-F5344CB8AC3E}">
        <p14:creationId xmlns:p14="http://schemas.microsoft.com/office/powerpoint/2010/main" xmlns="" val="2471065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xmlns="" val="0"/>
              </a:ext>
            </a:extLst>
          </a:blip>
          <a:srcRect t="6221"/>
          <a:stretch/>
        </p:blipFill>
        <p:spPr>
          <a:xfrm>
            <a:off x="-4596" y="44624"/>
            <a:ext cx="9153192" cy="6813376"/>
          </a:xfrm>
          <a:prstGeom prst="rect">
            <a:avLst/>
          </a:prstGeom>
        </p:spPr>
      </p:pic>
      <p:sp>
        <p:nvSpPr>
          <p:cNvPr id="2" name="Заголовок 1"/>
          <p:cNvSpPr>
            <a:spLocks noGrp="1"/>
          </p:cNvSpPr>
          <p:nvPr>
            <p:ph type="title"/>
          </p:nvPr>
        </p:nvSpPr>
        <p:spPr/>
        <p:txBody>
          <a:bodyPr/>
          <a:lstStyle/>
          <a:p>
            <a:pPr algn="ctr"/>
            <a:r>
              <a:rPr lang="ru-RU" dirty="0" smtClean="0"/>
              <a:t>Солнечное затмение</a:t>
            </a:r>
            <a:endParaRPr lang="ru-RU" dirty="0"/>
          </a:p>
        </p:txBody>
      </p:sp>
      <p:sp>
        <p:nvSpPr>
          <p:cNvPr id="3" name="Объект 2"/>
          <p:cNvSpPr>
            <a:spLocks noGrp="1"/>
          </p:cNvSpPr>
          <p:nvPr>
            <p:ph idx="1"/>
          </p:nvPr>
        </p:nvSpPr>
        <p:spPr>
          <a:xfrm>
            <a:off x="0" y="5169024"/>
            <a:ext cx="9144000" cy="1688976"/>
          </a:xfrm>
        </p:spPr>
        <p:txBody>
          <a:bodyPr/>
          <a:lstStyle/>
          <a:p>
            <a:r>
              <a:rPr lang="ru-RU" sz="1600" b="1" dirty="0">
                <a:solidFill>
                  <a:schemeClr val="bg1"/>
                </a:solidFill>
              </a:rPr>
              <a:t>Солнечное затмение</a:t>
            </a:r>
            <a:r>
              <a:rPr lang="ru-RU" sz="1600" dirty="0">
                <a:solidFill>
                  <a:schemeClr val="bg1"/>
                </a:solidFill>
              </a:rPr>
              <a:t>  – астрономическое явление, которое заключается в том, что Луна закрывает полностью или частично Солнце </a:t>
            </a:r>
            <a:r>
              <a:rPr lang="ru-RU" sz="1600" dirty="0" smtClean="0">
                <a:solidFill>
                  <a:schemeClr val="bg1"/>
                </a:solidFill>
              </a:rPr>
              <a:t>от нас </a:t>
            </a:r>
            <a:r>
              <a:rPr lang="ru-RU" sz="1600" dirty="0">
                <a:solidFill>
                  <a:schemeClr val="bg1"/>
                </a:solidFill>
              </a:rPr>
              <a:t>на Земле. Солнечное затмение возможно только в новолуние, когда сторона Луны, обращенная к Земле, не освещена, и сама Луна не видна. Если </a:t>
            </a:r>
            <a:r>
              <a:rPr lang="ru-RU" sz="1600" dirty="0" smtClean="0">
                <a:solidFill>
                  <a:schemeClr val="bg1"/>
                </a:solidFill>
              </a:rPr>
              <a:t>мы </a:t>
            </a:r>
            <a:r>
              <a:rPr lang="ru-RU" sz="1600" dirty="0">
                <a:solidFill>
                  <a:schemeClr val="bg1"/>
                </a:solidFill>
              </a:rPr>
              <a:t>находится в полосе тени, </a:t>
            </a:r>
            <a:r>
              <a:rPr lang="ru-RU" sz="1600" dirty="0" smtClean="0">
                <a:solidFill>
                  <a:schemeClr val="bg1"/>
                </a:solidFill>
              </a:rPr>
              <a:t>то видим </a:t>
            </a:r>
            <a:r>
              <a:rPr lang="ru-RU" sz="1600" dirty="0">
                <a:solidFill>
                  <a:schemeClr val="bg1"/>
                </a:solidFill>
              </a:rPr>
              <a:t>полное солнечное затмение, при котором Луна полностью скрывает Солнце, небо темнеет, и на нём могут появиться планеты и яркие звёзды. Полная фаза длится не более нескольких минут.</a:t>
            </a:r>
          </a:p>
        </p:txBody>
      </p:sp>
    </p:spTree>
    <p:extLst>
      <p:ext uri="{BB962C8B-B14F-4D97-AF65-F5344CB8AC3E}">
        <p14:creationId xmlns:p14="http://schemas.microsoft.com/office/powerpoint/2010/main" xmlns="" val="2649673910"/>
      </p:ext>
    </p:extLst>
  </p:cSld>
  <p:clrMapOvr>
    <a:masterClrMapping/>
  </p:clrMapOvr>
</p:sld>
</file>

<file path=ppt/theme/theme1.xml><?xml version="1.0" encoding="utf-8"?>
<a:theme xmlns:a="http://schemas.openxmlformats.org/drawingml/2006/main" name="extended_orbit">
  <a:themeElements>
    <a:clrScheme name="extended_orb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xtended_orbit">
      <a:majorFont>
        <a:latin typeface="Times New Roman"/>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xtended_orb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xtended_orbi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xtended_orbi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xtended_orbi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xtended_orbi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xtended_orbi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xtended_orbi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xtended_orbi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xtended_orbi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xtended_orbi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xtended_orbi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xtended_orbi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extended_orbit</Template>
  <TotalTime>295</TotalTime>
  <Words>561</Words>
  <Application>Microsoft Office PowerPoint</Application>
  <PresentationFormat>Экран (4:3)</PresentationFormat>
  <Paragraphs>29</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extended_orbit</vt:lpstr>
      <vt:lpstr>Презентация «Интересные факты о СОЛНЦЕ»</vt:lpstr>
      <vt:lpstr>Откуда взялось Солнце?</vt:lpstr>
      <vt:lpstr>Солнечное гало</vt:lpstr>
      <vt:lpstr>Паргелий или «Ложное солнце»</vt:lpstr>
      <vt:lpstr>Перевернутая радуга</vt:lpstr>
      <vt:lpstr>Огненная радуга</vt:lpstr>
      <vt:lpstr>Голубое Солнце</vt:lpstr>
      <vt:lpstr>Солнечное затмение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maniak79</dc:creator>
  <cp:lastModifiedBy>Воспитатели</cp:lastModifiedBy>
  <cp:revision>26</cp:revision>
  <dcterms:created xsi:type="dcterms:W3CDTF">2013-03-08T06:52:56Z</dcterms:created>
  <dcterms:modified xsi:type="dcterms:W3CDTF">2016-06-08T11:43:27Z</dcterms:modified>
</cp:coreProperties>
</file>