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56" r:id="rId3"/>
    <p:sldId id="290" r:id="rId4"/>
    <p:sldId id="29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2" r:id="rId14"/>
    <p:sldId id="293" r:id="rId15"/>
    <p:sldId id="294" r:id="rId16"/>
    <p:sldId id="295" r:id="rId17"/>
    <p:sldId id="296" r:id="rId18"/>
    <p:sldId id="29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B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41EA3-1942-44A4-A289-0C2D2C5B9C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4BF12-8CBD-4B29-9E0A-7F95B620F2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18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0A6212-4D4E-4FF7-B6DB-9E107CE25F70}" type="slidenum">
              <a:rPr lang="ru-RU" smtClean="0">
                <a:latin typeface="Arial" charset="0"/>
              </a:rPr>
              <a:pPr eaLnBrk="1" hangingPunct="1"/>
              <a:t>4</a:t>
            </a:fld>
            <a:endParaRPr lang="ru-RU" smtClean="0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Деревья  - это графы выделенные в отдельный класс.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7943F5-B8A9-44DE-82DD-F79640B74A8B}" type="slidenum">
              <a:rPr lang="ru-RU" smtClean="0">
                <a:latin typeface="Arial" charset="0"/>
              </a:rPr>
              <a:pPr eaLnBrk="1" hangingPunct="1"/>
              <a:t>5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Составим матрицу для графа с 7 вершинами. </a:t>
            </a:r>
            <a:endParaRPr lang="en-US" smtClean="0"/>
          </a:p>
          <a:p>
            <a:r>
              <a:rPr lang="ru-RU" smtClean="0"/>
              <a:t>Для того, чтобы проверить правильность составления матрицы, надо проверить число значащих элементов строки, которое должно соответствовать степени данной вершины. Аналогично для столбцов.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B4C069-D9D1-4D72-859D-66E91ECF8722}" type="slidenum">
              <a:rPr lang="ru-RU" smtClean="0">
                <a:latin typeface="Arial" charset="0"/>
              </a:rPr>
              <a:pPr eaLnBrk="1" hangingPunct="1"/>
              <a:t>10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8E4213D-9B1A-4A1D-9B53-6E97F9FA5997}" type="slidenum">
              <a:rPr lang="ru-RU" smtClean="0">
                <a:latin typeface="Arial" charset="0"/>
              </a:rPr>
              <a:pPr eaLnBrk="1" hangingPunct="1"/>
              <a:t>11</a:t>
            </a:fld>
            <a:endParaRPr lang="ru-RU" smtClean="0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ru-RU" smtClean="0"/>
              <a:t>Правильное указание выигрывающего игрока и его ходов со строгим доказательством правильности (с помощью дерева игры)</a:t>
            </a:r>
          </a:p>
          <a:p>
            <a:pPr eaLnBrk="1" hangingPunct="1"/>
            <a:r>
              <a:rPr lang="ru-RU" smtClean="0"/>
              <a:t>Оценивается максимальным кол-вом баллов. </a:t>
            </a:r>
          </a:p>
          <a:p>
            <a:pPr eaLnBrk="1" hangingPunct="1"/>
            <a:r>
              <a:rPr lang="ru-RU" smtClean="0"/>
              <a:t>Выигрывает второй игрок. </a:t>
            </a:r>
          </a:p>
          <a:p>
            <a:pPr eaLnBrk="1" hangingPunct="1"/>
            <a:r>
              <a:rPr lang="ru-RU" smtClean="0"/>
              <a:t>Для доказательства рассмотрим неполное дерево игры</a:t>
            </a:r>
          </a:p>
          <a:p>
            <a:pPr eaLnBrk="1" hangingPunct="1"/>
            <a:r>
              <a:rPr lang="ru-RU" smtClean="0"/>
              <a:t>Числа соответствуют количеству камней на каждом этапе игры, в первой и второй кучах соответственно и их сумма. </a:t>
            </a:r>
          </a:p>
          <a:p>
            <a:pPr eaLnBrk="1" hangingPunct="1"/>
            <a:r>
              <a:rPr lang="ru-RU" smtClean="0"/>
              <a:t>Второй игрок выигрывает на четвертом ходу, после любого ответа первого игрока. </a:t>
            </a:r>
          </a:p>
          <a:p>
            <a:pPr eaLnBrk="1" hangingPunct="1"/>
            <a:r>
              <a:rPr lang="ru-RU" smtClean="0"/>
              <a:t> Дерево содержит все возможные варианты ходов первого игрока. Из него видно,</a:t>
            </a:r>
          </a:p>
          <a:p>
            <a:pPr eaLnBrk="1" hangingPunct="1"/>
            <a:r>
              <a:rPr lang="ru-RU" smtClean="0"/>
              <a:t>что при любом ходе первого игрока у второго имеется ход, приводящий к победе.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33FC2-1DDE-40E0-8D34-F8CBCAB46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8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33FC2-1DDE-40E0-8D34-F8CBCAB46D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13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microsoft.com/office/2007/relationships/hdphoto" Target="../media/hdphoto1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" y="5226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55976" y="4941168"/>
            <a:ext cx="4534510" cy="1256147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 презентации: </a:t>
            </a:r>
          </a:p>
          <a:p>
            <a:pPr algn="l"/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Лакиза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Татьяна Сергеевна,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Информатики и ИКТ, 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МОБУ СОШ №38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г.Таганрога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Ростовской области.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26712" y="1340768"/>
            <a:ext cx="5760640" cy="2554545"/>
          </a:xfrm>
          <a:prstGeom prst="rect">
            <a:avLst/>
          </a:prstGeom>
          <a:solidFill>
            <a:schemeClr val="accent1"/>
          </a:solidFill>
          <a:effectLst>
            <a:glow rad="139700">
              <a:schemeClr val="accent1">
                <a:alpha val="40000"/>
              </a:schemeClr>
            </a:glow>
            <a:softEdge rad="381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Решение задач </a:t>
            </a:r>
            <a:endParaRPr lang="ru-RU" sz="4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информатике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применением </a:t>
            </a:r>
            <a:endParaRPr lang="ru-RU" sz="4000" b="1" dirty="0" smtClean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теории графов</a:t>
            </a:r>
            <a:r>
              <a:rPr lang="ru-RU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4000" dirty="0">
              <a:solidFill>
                <a:schemeClr val="accent6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6289635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2016г.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1" y="2967334"/>
            <a:ext cx="2520280" cy="1477328"/>
          </a:xfrm>
          <a:prstGeom prst="rect">
            <a:avLst/>
          </a:prstGeom>
          <a:solidFill>
            <a:schemeClr val="accent1"/>
          </a:solidFill>
          <a:effectLst>
            <a:glow rad="495300">
              <a:schemeClr val="accent1">
                <a:alpha val="40000"/>
              </a:schemeClr>
            </a:glow>
            <a:softEdge rad="165100"/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к уроку по учебному предмету «Информатика и ИКТ» в 10-ом классе на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тему:</a:t>
            </a:r>
            <a:endParaRPr lang="ru-RU" b="1" dirty="0">
              <a:solidFill>
                <a:schemeClr val="accent6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8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4"/>
          <p:cNvGrpSpPr>
            <a:grpSpLocks/>
          </p:cNvGrpSpPr>
          <p:nvPr/>
        </p:nvGrpSpPr>
        <p:grpSpPr bwMode="auto">
          <a:xfrm>
            <a:off x="7000875" y="4170363"/>
            <a:ext cx="1738313" cy="1498600"/>
            <a:chOff x="4506" y="3054"/>
            <a:chExt cx="1095" cy="944"/>
          </a:xfrm>
        </p:grpSpPr>
        <p:sp>
          <p:nvSpPr>
            <p:cNvPr id="10538" name="Line 324"/>
            <p:cNvSpPr>
              <a:spLocks noChangeShapeType="1"/>
            </p:cNvSpPr>
            <p:nvPr/>
          </p:nvSpPr>
          <p:spPr bwMode="auto">
            <a:xfrm>
              <a:off x="4866" y="3054"/>
              <a:ext cx="48" cy="8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39" name="Text Box 325"/>
            <p:cNvSpPr txBox="1">
              <a:spLocks noChangeArrowheads="1"/>
            </p:cNvSpPr>
            <p:nvPr/>
          </p:nvSpPr>
          <p:spPr bwMode="auto">
            <a:xfrm>
              <a:off x="4719" y="3149"/>
              <a:ext cx="1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1</a:t>
              </a:r>
            </a:p>
          </p:txBody>
        </p:sp>
        <p:sp>
          <p:nvSpPr>
            <p:cNvPr id="10540" name="Line 326"/>
            <p:cNvSpPr>
              <a:spLocks noChangeShapeType="1"/>
            </p:cNvSpPr>
            <p:nvPr/>
          </p:nvSpPr>
          <p:spPr bwMode="auto">
            <a:xfrm flipH="1">
              <a:off x="5448" y="3192"/>
              <a:ext cx="24" cy="4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1" name="Text Box 327"/>
            <p:cNvSpPr txBox="1">
              <a:spLocks noChangeArrowheads="1"/>
            </p:cNvSpPr>
            <p:nvPr/>
          </p:nvSpPr>
          <p:spPr bwMode="auto">
            <a:xfrm>
              <a:off x="5445" y="3281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4</a:t>
              </a:r>
            </a:p>
          </p:txBody>
        </p:sp>
        <p:sp>
          <p:nvSpPr>
            <p:cNvPr id="10542" name="Line 328"/>
            <p:cNvSpPr>
              <a:spLocks noChangeShapeType="1"/>
            </p:cNvSpPr>
            <p:nvPr/>
          </p:nvSpPr>
          <p:spPr bwMode="auto">
            <a:xfrm flipH="1">
              <a:off x="4506" y="3186"/>
              <a:ext cx="966" cy="3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3" name="Text Box 329"/>
            <p:cNvSpPr txBox="1">
              <a:spLocks noChangeArrowheads="1"/>
            </p:cNvSpPr>
            <p:nvPr/>
          </p:nvSpPr>
          <p:spPr bwMode="auto">
            <a:xfrm>
              <a:off x="5061" y="3095"/>
              <a:ext cx="17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1</a:t>
              </a:r>
            </a:p>
          </p:txBody>
        </p:sp>
        <p:sp>
          <p:nvSpPr>
            <p:cNvPr id="10544" name="Line 330"/>
            <p:cNvSpPr>
              <a:spLocks noChangeShapeType="1"/>
            </p:cNvSpPr>
            <p:nvPr/>
          </p:nvSpPr>
          <p:spPr bwMode="auto">
            <a:xfrm flipH="1">
              <a:off x="4908" y="3678"/>
              <a:ext cx="540" cy="2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5" name="Text Box 331"/>
            <p:cNvSpPr txBox="1">
              <a:spLocks noChangeArrowheads="1"/>
            </p:cNvSpPr>
            <p:nvPr/>
          </p:nvSpPr>
          <p:spPr bwMode="auto">
            <a:xfrm>
              <a:off x="5157" y="3767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4</a:t>
              </a:r>
            </a:p>
          </p:txBody>
        </p:sp>
        <p:sp>
          <p:nvSpPr>
            <p:cNvPr id="10546" name="Line 332"/>
            <p:cNvSpPr>
              <a:spLocks noChangeShapeType="1"/>
            </p:cNvSpPr>
            <p:nvPr/>
          </p:nvSpPr>
          <p:spPr bwMode="auto">
            <a:xfrm flipH="1" flipV="1">
              <a:off x="4524" y="3534"/>
              <a:ext cx="906" cy="1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47" name="Text Box 333"/>
            <p:cNvSpPr txBox="1">
              <a:spLocks noChangeArrowheads="1"/>
            </p:cNvSpPr>
            <p:nvPr/>
          </p:nvSpPr>
          <p:spPr bwMode="auto">
            <a:xfrm>
              <a:off x="4659" y="3527"/>
              <a:ext cx="1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2</a:t>
              </a:r>
            </a:p>
          </p:txBody>
        </p:sp>
      </p:grpSp>
      <p:grpSp>
        <p:nvGrpSpPr>
          <p:cNvPr id="3" name="Group 323"/>
          <p:cNvGrpSpPr>
            <a:grpSpLocks/>
          </p:cNvGrpSpPr>
          <p:nvPr/>
        </p:nvGrpSpPr>
        <p:grpSpPr bwMode="auto">
          <a:xfrm>
            <a:off x="4695825" y="4135438"/>
            <a:ext cx="1811338" cy="1468437"/>
            <a:chOff x="3054" y="2879"/>
            <a:chExt cx="1095" cy="925"/>
          </a:xfrm>
        </p:grpSpPr>
        <p:grpSp>
          <p:nvGrpSpPr>
            <p:cNvPr id="10527" name="Group 322"/>
            <p:cNvGrpSpPr>
              <a:grpSpLocks/>
            </p:cNvGrpSpPr>
            <p:nvPr/>
          </p:nvGrpSpPr>
          <p:grpSpPr bwMode="auto">
            <a:xfrm>
              <a:off x="3054" y="2879"/>
              <a:ext cx="1095" cy="849"/>
              <a:chOff x="3054" y="2879"/>
              <a:chExt cx="1095" cy="849"/>
            </a:xfrm>
          </p:grpSpPr>
          <p:sp>
            <p:nvSpPr>
              <p:cNvPr id="10529" name="Line 310"/>
              <p:cNvSpPr>
                <a:spLocks noChangeShapeType="1"/>
              </p:cNvSpPr>
              <p:nvPr/>
            </p:nvSpPr>
            <p:spPr bwMode="auto">
              <a:xfrm>
                <a:off x="3402" y="2916"/>
                <a:ext cx="582" cy="62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0" name="Text Box 312"/>
              <p:cNvSpPr txBox="1">
                <a:spLocks noChangeArrowheads="1"/>
              </p:cNvSpPr>
              <p:nvPr/>
            </p:nvSpPr>
            <p:spPr bwMode="auto">
              <a:xfrm>
                <a:off x="3507" y="2879"/>
                <a:ext cx="12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/>
                  <a:t>3</a:t>
                </a:r>
              </a:p>
            </p:txBody>
          </p:sp>
          <p:sp>
            <p:nvSpPr>
              <p:cNvPr id="10531" name="Text Box 313"/>
              <p:cNvSpPr txBox="1">
                <a:spLocks noChangeArrowheads="1"/>
              </p:cNvSpPr>
              <p:nvPr/>
            </p:nvSpPr>
            <p:spPr bwMode="auto">
              <a:xfrm>
                <a:off x="3303" y="3497"/>
                <a:ext cx="13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/>
                  <a:t>1</a:t>
                </a:r>
              </a:p>
            </p:txBody>
          </p:sp>
          <p:sp>
            <p:nvSpPr>
              <p:cNvPr id="10532" name="Line 314"/>
              <p:cNvSpPr>
                <a:spLocks noChangeShapeType="1"/>
              </p:cNvSpPr>
              <p:nvPr/>
            </p:nvSpPr>
            <p:spPr bwMode="auto">
              <a:xfrm flipH="1">
                <a:off x="3978" y="3054"/>
                <a:ext cx="48" cy="48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3" name="Text Box 315"/>
              <p:cNvSpPr txBox="1">
                <a:spLocks noChangeArrowheads="1"/>
              </p:cNvSpPr>
              <p:nvPr/>
            </p:nvSpPr>
            <p:spPr bwMode="auto">
              <a:xfrm>
                <a:off x="3993" y="3143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/>
                  <a:t>4</a:t>
                </a:r>
              </a:p>
            </p:txBody>
          </p:sp>
          <p:sp>
            <p:nvSpPr>
              <p:cNvPr id="10534" name="Line 316"/>
              <p:cNvSpPr>
                <a:spLocks noChangeShapeType="1"/>
              </p:cNvSpPr>
              <p:nvPr/>
            </p:nvSpPr>
            <p:spPr bwMode="auto">
              <a:xfrm flipH="1">
                <a:off x="3066" y="3042"/>
                <a:ext cx="960" cy="3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5" name="Text Box 317"/>
              <p:cNvSpPr txBox="1">
                <a:spLocks noChangeArrowheads="1"/>
              </p:cNvSpPr>
              <p:nvPr/>
            </p:nvSpPr>
            <p:spPr bwMode="auto">
              <a:xfrm>
                <a:off x="3153" y="3119"/>
                <a:ext cx="13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/>
                  <a:t>1</a:t>
                </a:r>
              </a:p>
            </p:txBody>
          </p:sp>
          <p:sp>
            <p:nvSpPr>
              <p:cNvPr id="10536" name="Line 318"/>
              <p:cNvSpPr>
                <a:spLocks noChangeShapeType="1"/>
              </p:cNvSpPr>
              <p:nvPr/>
            </p:nvSpPr>
            <p:spPr bwMode="auto">
              <a:xfrm flipH="1" flipV="1">
                <a:off x="3054" y="3402"/>
                <a:ext cx="936" cy="13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537" name="Text Box 320"/>
              <p:cNvSpPr txBox="1">
                <a:spLocks noChangeArrowheads="1"/>
              </p:cNvSpPr>
              <p:nvPr/>
            </p:nvSpPr>
            <p:spPr bwMode="auto">
              <a:xfrm>
                <a:off x="3513" y="3443"/>
                <a:ext cx="13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/>
                  <a:t>2</a:t>
                </a:r>
              </a:p>
            </p:txBody>
          </p:sp>
        </p:grpSp>
        <p:sp>
          <p:nvSpPr>
            <p:cNvPr id="10528" name="Line 311"/>
            <p:cNvSpPr>
              <a:spLocks noChangeShapeType="1"/>
            </p:cNvSpPr>
            <p:nvPr/>
          </p:nvSpPr>
          <p:spPr bwMode="auto">
            <a:xfrm>
              <a:off x="3384" y="2892"/>
              <a:ext cx="78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309"/>
          <p:cNvGrpSpPr>
            <a:grpSpLocks/>
          </p:cNvGrpSpPr>
          <p:nvPr/>
        </p:nvGrpSpPr>
        <p:grpSpPr bwMode="auto">
          <a:xfrm>
            <a:off x="2447925" y="4217988"/>
            <a:ext cx="1839913" cy="1428750"/>
            <a:chOff x="1647" y="3084"/>
            <a:chExt cx="1122" cy="900"/>
          </a:xfrm>
        </p:grpSpPr>
        <p:sp>
          <p:nvSpPr>
            <p:cNvPr id="10517" name="Line 299"/>
            <p:cNvSpPr>
              <a:spLocks noChangeShapeType="1"/>
            </p:cNvSpPr>
            <p:nvPr/>
          </p:nvSpPr>
          <p:spPr bwMode="auto">
            <a:xfrm>
              <a:off x="2040" y="3102"/>
              <a:ext cx="564" cy="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8" name="Line 302"/>
            <p:cNvSpPr>
              <a:spLocks noChangeShapeType="1"/>
            </p:cNvSpPr>
            <p:nvPr/>
          </p:nvSpPr>
          <p:spPr bwMode="auto">
            <a:xfrm>
              <a:off x="2022" y="3090"/>
              <a:ext cx="48" cy="8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9" name="Line 304"/>
            <p:cNvSpPr>
              <a:spLocks noChangeShapeType="1"/>
            </p:cNvSpPr>
            <p:nvPr/>
          </p:nvSpPr>
          <p:spPr bwMode="auto">
            <a:xfrm flipH="1">
              <a:off x="1686" y="3084"/>
              <a:ext cx="336" cy="48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0" name="Line 306"/>
            <p:cNvSpPr>
              <a:spLocks noChangeShapeType="1"/>
            </p:cNvSpPr>
            <p:nvPr/>
          </p:nvSpPr>
          <p:spPr bwMode="auto">
            <a:xfrm flipV="1">
              <a:off x="2616" y="3216"/>
              <a:ext cx="42" cy="4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1" name="Line 308"/>
            <p:cNvSpPr>
              <a:spLocks noChangeShapeType="1"/>
            </p:cNvSpPr>
            <p:nvPr/>
          </p:nvSpPr>
          <p:spPr bwMode="auto">
            <a:xfrm flipH="1" flipV="1">
              <a:off x="1674" y="3582"/>
              <a:ext cx="942" cy="12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22" name="Text Box 292"/>
            <p:cNvSpPr txBox="1">
              <a:spLocks noChangeArrowheads="1"/>
            </p:cNvSpPr>
            <p:nvPr/>
          </p:nvSpPr>
          <p:spPr bwMode="auto">
            <a:xfrm>
              <a:off x="2199" y="3647"/>
              <a:ext cx="1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2</a:t>
              </a:r>
            </a:p>
          </p:txBody>
        </p:sp>
        <p:sp>
          <p:nvSpPr>
            <p:cNvPr id="10523" name="Text Box 300"/>
            <p:cNvSpPr txBox="1">
              <a:spLocks noChangeArrowheads="1"/>
            </p:cNvSpPr>
            <p:nvPr/>
          </p:nvSpPr>
          <p:spPr bwMode="auto">
            <a:xfrm>
              <a:off x="2217" y="3125"/>
              <a:ext cx="1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3</a:t>
              </a:r>
            </a:p>
          </p:txBody>
        </p:sp>
        <p:sp>
          <p:nvSpPr>
            <p:cNvPr id="10524" name="Text Box 303"/>
            <p:cNvSpPr txBox="1">
              <a:spLocks noChangeArrowheads="1"/>
            </p:cNvSpPr>
            <p:nvPr/>
          </p:nvSpPr>
          <p:spPr bwMode="auto">
            <a:xfrm>
              <a:off x="1911" y="3731"/>
              <a:ext cx="1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1</a:t>
              </a:r>
            </a:p>
          </p:txBody>
        </p:sp>
        <p:sp>
          <p:nvSpPr>
            <p:cNvPr id="10525" name="Text Box 305"/>
            <p:cNvSpPr txBox="1">
              <a:spLocks noChangeArrowheads="1"/>
            </p:cNvSpPr>
            <p:nvPr/>
          </p:nvSpPr>
          <p:spPr bwMode="auto">
            <a:xfrm>
              <a:off x="1647" y="3209"/>
              <a:ext cx="1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1</a:t>
              </a:r>
            </a:p>
          </p:txBody>
        </p:sp>
        <p:sp>
          <p:nvSpPr>
            <p:cNvPr id="10526" name="Text Box 307"/>
            <p:cNvSpPr txBox="1">
              <a:spLocks noChangeArrowheads="1"/>
            </p:cNvSpPr>
            <p:nvPr/>
          </p:nvSpPr>
          <p:spPr bwMode="auto">
            <a:xfrm>
              <a:off x="2613" y="3305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4</a:t>
              </a:r>
            </a:p>
          </p:txBody>
        </p:sp>
      </p:grpSp>
      <p:grpSp>
        <p:nvGrpSpPr>
          <p:cNvPr id="6" name="Group 297"/>
          <p:cNvGrpSpPr>
            <a:grpSpLocks/>
          </p:cNvGrpSpPr>
          <p:nvPr/>
        </p:nvGrpSpPr>
        <p:grpSpPr bwMode="auto">
          <a:xfrm>
            <a:off x="260350" y="5035550"/>
            <a:ext cx="1504950" cy="419100"/>
            <a:chOff x="260" y="3410"/>
            <a:chExt cx="948" cy="264"/>
          </a:xfrm>
        </p:grpSpPr>
        <p:sp>
          <p:nvSpPr>
            <p:cNvPr id="10515" name="Line 284"/>
            <p:cNvSpPr>
              <a:spLocks noChangeShapeType="1"/>
            </p:cNvSpPr>
            <p:nvPr/>
          </p:nvSpPr>
          <p:spPr bwMode="auto">
            <a:xfrm flipH="1" flipV="1">
              <a:off x="260" y="3410"/>
              <a:ext cx="948" cy="1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6" name="Text Box 293"/>
            <p:cNvSpPr txBox="1">
              <a:spLocks noChangeArrowheads="1"/>
            </p:cNvSpPr>
            <p:nvPr/>
          </p:nvSpPr>
          <p:spPr bwMode="auto">
            <a:xfrm>
              <a:off x="813" y="3443"/>
              <a:ext cx="1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2</a:t>
              </a:r>
            </a:p>
          </p:txBody>
        </p:sp>
      </p:grp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71450" y="81865"/>
            <a:ext cx="85693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400" dirty="0">
                <a:cs typeface="Times New Roman" pitchFamily="18" charset="0"/>
              </a:rPr>
              <a:t>Таблица стоимости перевозок устроена следующим образом: числа, стоящие на пересечениях строк и столбцов таблиц, означают стоимость проезда между соответствующими соседними станциями. Если пересечение строки и столбца пусто, то станции не являются соседними.</a:t>
            </a:r>
            <a:endParaRPr lang="ru-RU" sz="1400" dirty="0"/>
          </a:p>
          <a:p>
            <a:pPr eaLnBrk="0" hangingPunct="0">
              <a:defRPr/>
            </a:pPr>
            <a:r>
              <a:rPr lang="ru-RU" sz="1400" dirty="0">
                <a:cs typeface="Times New Roman" pitchFamily="18" charset="0"/>
              </a:rPr>
              <a:t>Укажите таблицу, для которой выполняется условие: </a:t>
            </a:r>
            <a:r>
              <a:rPr lang="ru-RU" sz="1400" dirty="0">
                <a:latin typeface="Arial" charset="0"/>
                <a:cs typeface="Times New Roman" pitchFamily="18" charset="0"/>
              </a:rPr>
              <a:t>“Минимальная стоимость проезда </a:t>
            </a:r>
          </a:p>
          <a:p>
            <a:pPr eaLnBrk="0" hangingPunct="0">
              <a:defRPr/>
            </a:pPr>
            <a:r>
              <a:rPr lang="ru-RU" sz="1400" u="sng" dirty="0">
                <a:latin typeface="Arial" charset="0"/>
                <a:cs typeface="Times New Roman" pitchFamily="18" charset="0"/>
              </a:rPr>
              <a:t>из А в </a:t>
            </a:r>
            <a:r>
              <a:rPr lang="en-US" sz="1400" u="sng" dirty="0">
                <a:latin typeface="Arial" charset="0"/>
                <a:cs typeface="Times New Roman" pitchFamily="18" charset="0"/>
              </a:rPr>
              <a:t>B</a:t>
            </a:r>
            <a:r>
              <a:rPr lang="ru-RU" sz="1400" u="sng" dirty="0">
                <a:latin typeface="Arial" charset="0"/>
                <a:cs typeface="Times New Roman" pitchFamily="18" charset="0"/>
              </a:rPr>
              <a:t> не больше 6</a:t>
            </a:r>
            <a:r>
              <a:rPr lang="ru-RU" sz="1400" dirty="0">
                <a:latin typeface="Arial" charset="0"/>
                <a:cs typeface="Times New Roman" pitchFamily="18" charset="0"/>
              </a:rPr>
              <a:t>”.</a:t>
            </a:r>
            <a:endParaRPr lang="ru-RU" sz="1400" dirty="0">
              <a:latin typeface="Arial" charset="0"/>
            </a:endParaRPr>
          </a:p>
          <a:p>
            <a:pPr eaLnBrk="0" hangingPunct="0">
              <a:defRPr/>
            </a:pPr>
            <a:r>
              <a:rPr lang="ru-RU" sz="1400" i="1" dirty="0">
                <a:latin typeface="Arial" charset="0"/>
                <a:cs typeface="Times New Roman" pitchFamily="18" charset="0"/>
              </a:rPr>
              <a:t>Стоимость проезда по маршруту складывается из стоимостей проезда между соответствующими  соседними станциями.</a:t>
            </a:r>
            <a:endParaRPr lang="ru-RU" sz="1400" dirty="0">
              <a:latin typeface="Arial" charset="0"/>
            </a:endParaRPr>
          </a:p>
          <a:p>
            <a:pPr eaLnBrk="0" hangingPunct="0">
              <a:defRPr/>
            </a:pPr>
            <a:endParaRPr lang="ru-RU" sz="1400" dirty="0">
              <a:latin typeface="Arial" charset="0"/>
            </a:endParaRPr>
          </a:p>
        </p:txBody>
      </p:sp>
      <p:graphicFrame>
        <p:nvGraphicFramePr>
          <p:cNvPr id="24804" name="Group 228"/>
          <p:cNvGraphicFramePr>
            <a:graphicFrameLocks noGrp="1"/>
          </p:cNvGraphicFramePr>
          <p:nvPr/>
        </p:nvGraphicFramePr>
        <p:xfrm>
          <a:off x="315913" y="1971675"/>
          <a:ext cx="1871662" cy="1828800"/>
        </p:xfrm>
        <a:graphic>
          <a:graphicData uri="http://schemas.openxmlformats.org/drawingml/2006/table">
            <a:tbl>
              <a:tblPr/>
              <a:tblGrid>
                <a:gridCol w="360362"/>
                <a:gridCol w="334963"/>
                <a:gridCol w="284162"/>
                <a:gridCol w="300038"/>
                <a:gridCol w="266700"/>
                <a:gridCol w="325437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805" name="Group 229"/>
          <p:cNvGraphicFramePr>
            <a:graphicFrameLocks noGrp="1"/>
          </p:cNvGraphicFramePr>
          <p:nvPr/>
        </p:nvGraphicFramePr>
        <p:xfrm>
          <a:off x="2528888" y="1971675"/>
          <a:ext cx="1890712" cy="1828800"/>
        </p:xfrm>
        <a:graphic>
          <a:graphicData uri="http://schemas.openxmlformats.org/drawingml/2006/table">
            <a:tbl>
              <a:tblPr/>
              <a:tblGrid>
                <a:gridCol w="363537"/>
                <a:gridCol w="338138"/>
                <a:gridCol w="285750"/>
                <a:gridCol w="303212"/>
                <a:gridCol w="266700"/>
                <a:gridCol w="33337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806" name="Group 230"/>
          <p:cNvGraphicFramePr>
            <a:graphicFrameLocks noGrp="1"/>
          </p:cNvGraphicFramePr>
          <p:nvPr/>
        </p:nvGraphicFramePr>
        <p:xfrm>
          <a:off x="4706938" y="1971675"/>
          <a:ext cx="1728787" cy="1828800"/>
        </p:xfrm>
        <a:graphic>
          <a:graphicData uri="http://schemas.openxmlformats.org/drawingml/2006/table">
            <a:tbl>
              <a:tblPr/>
              <a:tblGrid>
                <a:gridCol w="333375"/>
                <a:gridCol w="307975"/>
                <a:gridCol w="263525"/>
                <a:gridCol w="277812"/>
                <a:gridCol w="242888"/>
                <a:gridCol w="303212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807" name="Group 231"/>
          <p:cNvGraphicFramePr>
            <a:graphicFrameLocks noGrp="1"/>
          </p:cNvGraphicFramePr>
          <p:nvPr/>
        </p:nvGraphicFramePr>
        <p:xfrm>
          <a:off x="6746875" y="1962150"/>
          <a:ext cx="1817688" cy="1828800"/>
        </p:xfrm>
        <a:graphic>
          <a:graphicData uri="http://schemas.openxmlformats.org/drawingml/2006/table">
            <a:tbl>
              <a:tblPr/>
              <a:tblGrid>
                <a:gridCol w="350838"/>
                <a:gridCol w="323850"/>
                <a:gridCol w="276225"/>
                <a:gridCol w="292100"/>
                <a:gridCol w="258762"/>
                <a:gridCol w="315913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10451" name="Text Box 232"/>
          <p:cNvSpPr txBox="1">
            <a:spLocks noChangeArrowheads="1"/>
          </p:cNvSpPr>
          <p:nvPr/>
        </p:nvSpPr>
        <p:spPr bwMode="auto">
          <a:xfrm>
            <a:off x="242888" y="161131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1)</a:t>
            </a:r>
          </a:p>
        </p:txBody>
      </p:sp>
      <p:sp>
        <p:nvSpPr>
          <p:cNvPr id="10452" name="Text Box 233"/>
          <p:cNvSpPr txBox="1">
            <a:spLocks noChangeArrowheads="1"/>
          </p:cNvSpPr>
          <p:nvPr/>
        </p:nvSpPr>
        <p:spPr bwMode="auto">
          <a:xfrm>
            <a:off x="2474913" y="160496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2)</a:t>
            </a:r>
          </a:p>
        </p:txBody>
      </p:sp>
      <p:sp>
        <p:nvSpPr>
          <p:cNvPr id="10453" name="Text Box 234"/>
          <p:cNvSpPr txBox="1">
            <a:spLocks noChangeArrowheads="1"/>
          </p:cNvSpPr>
          <p:nvPr/>
        </p:nvSpPr>
        <p:spPr bwMode="auto">
          <a:xfrm>
            <a:off x="4706938" y="161131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3)</a:t>
            </a:r>
          </a:p>
        </p:txBody>
      </p:sp>
      <p:sp>
        <p:nvSpPr>
          <p:cNvPr id="10454" name="Text Box 235"/>
          <p:cNvSpPr txBox="1">
            <a:spLocks noChangeArrowheads="1"/>
          </p:cNvSpPr>
          <p:nvPr/>
        </p:nvSpPr>
        <p:spPr bwMode="auto">
          <a:xfrm>
            <a:off x="6724650" y="1611313"/>
            <a:ext cx="43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4)</a:t>
            </a:r>
          </a:p>
        </p:txBody>
      </p:sp>
      <p:grpSp>
        <p:nvGrpSpPr>
          <p:cNvPr id="7" name="Group 247"/>
          <p:cNvGrpSpPr>
            <a:grpSpLocks/>
          </p:cNvGrpSpPr>
          <p:nvPr/>
        </p:nvGrpSpPr>
        <p:grpSpPr bwMode="auto">
          <a:xfrm>
            <a:off x="2276475" y="3830638"/>
            <a:ext cx="2247900" cy="2144712"/>
            <a:chOff x="96" y="2712"/>
            <a:chExt cx="1416" cy="1351"/>
          </a:xfrm>
        </p:grpSpPr>
        <p:sp>
          <p:nvSpPr>
            <p:cNvPr id="10505" name="Oval 248"/>
            <p:cNvSpPr>
              <a:spLocks noChangeArrowheads="1"/>
            </p:cNvSpPr>
            <p:nvPr/>
          </p:nvSpPr>
          <p:spPr bwMode="auto">
            <a:xfrm>
              <a:off x="552" y="2904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6" name="Oval 249"/>
            <p:cNvSpPr>
              <a:spLocks noChangeArrowheads="1"/>
            </p:cNvSpPr>
            <p:nvPr/>
          </p:nvSpPr>
          <p:spPr bwMode="auto">
            <a:xfrm>
              <a:off x="1168" y="3024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7" name="Oval 250"/>
            <p:cNvSpPr>
              <a:spLocks noChangeArrowheads="1"/>
            </p:cNvSpPr>
            <p:nvPr/>
          </p:nvSpPr>
          <p:spPr bwMode="auto">
            <a:xfrm>
              <a:off x="1136" y="3512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8" name="Oval 251"/>
            <p:cNvSpPr>
              <a:spLocks noChangeArrowheads="1"/>
            </p:cNvSpPr>
            <p:nvPr/>
          </p:nvSpPr>
          <p:spPr bwMode="auto">
            <a:xfrm>
              <a:off x="608" y="3776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9" name="Oval 252"/>
            <p:cNvSpPr>
              <a:spLocks noChangeArrowheads="1"/>
            </p:cNvSpPr>
            <p:nvPr/>
          </p:nvSpPr>
          <p:spPr bwMode="auto">
            <a:xfrm>
              <a:off x="216" y="3384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0" name="Text Box 253"/>
            <p:cNvSpPr txBox="1">
              <a:spLocks noChangeArrowheads="1"/>
            </p:cNvSpPr>
            <p:nvPr/>
          </p:nvSpPr>
          <p:spPr bwMode="auto">
            <a:xfrm>
              <a:off x="1224" y="2816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</a:t>
              </a:r>
              <a:endParaRPr lang="ru-RU"/>
            </a:p>
          </p:txBody>
        </p:sp>
        <p:sp>
          <p:nvSpPr>
            <p:cNvPr id="10511" name="Text Box 254"/>
            <p:cNvSpPr txBox="1">
              <a:spLocks noChangeArrowheads="1"/>
            </p:cNvSpPr>
            <p:nvPr/>
          </p:nvSpPr>
          <p:spPr bwMode="auto">
            <a:xfrm>
              <a:off x="1248" y="3368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C</a:t>
              </a:r>
              <a:endParaRPr lang="ru-RU"/>
            </a:p>
          </p:txBody>
        </p:sp>
        <p:sp>
          <p:nvSpPr>
            <p:cNvPr id="10512" name="Text Box 255"/>
            <p:cNvSpPr txBox="1">
              <a:spLocks noChangeArrowheads="1"/>
            </p:cNvSpPr>
            <p:nvPr/>
          </p:nvSpPr>
          <p:spPr bwMode="auto">
            <a:xfrm>
              <a:off x="696" y="3832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D</a:t>
              </a:r>
              <a:endParaRPr lang="ru-RU"/>
            </a:p>
          </p:txBody>
        </p:sp>
        <p:sp>
          <p:nvSpPr>
            <p:cNvPr id="10513" name="Text Box 256"/>
            <p:cNvSpPr txBox="1">
              <a:spLocks noChangeArrowheads="1"/>
            </p:cNvSpPr>
            <p:nvPr/>
          </p:nvSpPr>
          <p:spPr bwMode="auto">
            <a:xfrm>
              <a:off x="96" y="3488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E</a:t>
              </a:r>
              <a:endParaRPr lang="ru-RU"/>
            </a:p>
          </p:txBody>
        </p:sp>
        <p:sp>
          <p:nvSpPr>
            <p:cNvPr id="10514" name="Text Box 257"/>
            <p:cNvSpPr txBox="1">
              <a:spLocks noChangeArrowheads="1"/>
            </p:cNvSpPr>
            <p:nvPr/>
          </p:nvSpPr>
          <p:spPr bwMode="auto">
            <a:xfrm>
              <a:off x="368" y="2712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A</a:t>
              </a:r>
              <a:endParaRPr lang="ru-RU"/>
            </a:p>
          </p:txBody>
        </p:sp>
      </p:grpSp>
      <p:grpSp>
        <p:nvGrpSpPr>
          <p:cNvPr id="8" name="Group 258"/>
          <p:cNvGrpSpPr>
            <a:grpSpLocks/>
          </p:cNvGrpSpPr>
          <p:nvPr/>
        </p:nvGrpSpPr>
        <p:grpSpPr bwMode="auto">
          <a:xfrm>
            <a:off x="4432300" y="3795713"/>
            <a:ext cx="2247900" cy="2144712"/>
            <a:chOff x="96" y="2712"/>
            <a:chExt cx="1416" cy="1351"/>
          </a:xfrm>
        </p:grpSpPr>
        <p:sp>
          <p:nvSpPr>
            <p:cNvPr id="10495" name="Oval 259"/>
            <p:cNvSpPr>
              <a:spLocks noChangeArrowheads="1"/>
            </p:cNvSpPr>
            <p:nvPr/>
          </p:nvSpPr>
          <p:spPr bwMode="auto">
            <a:xfrm>
              <a:off x="552" y="2904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6" name="Oval 260"/>
            <p:cNvSpPr>
              <a:spLocks noChangeArrowheads="1"/>
            </p:cNvSpPr>
            <p:nvPr/>
          </p:nvSpPr>
          <p:spPr bwMode="auto">
            <a:xfrm>
              <a:off x="1168" y="3024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7" name="Oval 261"/>
            <p:cNvSpPr>
              <a:spLocks noChangeArrowheads="1"/>
            </p:cNvSpPr>
            <p:nvPr/>
          </p:nvSpPr>
          <p:spPr bwMode="auto">
            <a:xfrm>
              <a:off x="1136" y="3512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8" name="Oval 262"/>
            <p:cNvSpPr>
              <a:spLocks noChangeArrowheads="1"/>
            </p:cNvSpPr>
            <p:nvPr/>
          </p:nvSpPr>
          <p:spPr bwMode="auto">
            <a:xfrm>
              <a:off x="608" y="3776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9" name="Oval 263"/>
            <p:cNvSpPr>
              <a:spLocks noChangeArrowheads="1"/>
            </p:cNvSpPr>
            <p:nvPr/>
          </p:nvSpPr>
          <p:spPr bwMode="auto">
            <a:xfrm>
              <a:off x="216" y="3384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0" name="Text Box 264"/>
            <p:cNvSpPr txBox="1">
              <a:spLocks noChangeArrowheads="1"/>
            </p:cNvSpPr>
            <p:nvPr/>
          </p:nvSpPr>
          <p:spPr bwMode="auto">
            <a:xfrm>
              <a:off x="1224" y="2816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</a:t>
              </a:r>
              <a:endParaRPr lang="ru-RU"/>
            </a:p>
          </p:txBody>
        </p:sp>
        <p:sp>
          <p:nvSpPr>
            <p:cNvPr id="10501" name="Text Box 265"/>
            <p:cNvSpPr txBox="1">
              <a:spLocks noChangeArrowheads="1"/>
            </p:cNvSpPr>
            <p:nvPr/>
          </p:nvSpPr>
          <p:spPr bwMode="auto">
            <a:xfrm>
              <a:off x="1248" y="3368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C</a:t>
              </a:r>
              <a:endParaRPr lang="ru-RU"/>
            </a:p>
          </p:txBody>
        </p:sp>
        <p:sp>
          <p:nvSpPr>
            <p:cNvPr id="10502" name="Text Box 266"/>
            <p:cNvSpPr txBox="1">
              <a:spLocks noChangeArrowheads="1"/>
            </p:cNvSpPr>
            <p:nvPr/>
          </p:nvSpPr>
          <p:spPr bwMode="auto">
            <a:xfrm>
              <a:off x="696" y="3832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D</a:t>
              </a:r>
              <a:endParaRPr lang="ru-RU"/>
            </a:p>
          </p:txBody>
        </p:sp>
        <p:sp>
          <p:nvSpPr>
            <p:cNvPr id="10503" name="Text Box 267"/>
            <p:cNvSpPr txBox="1">
              <a:spLocks noChangeArrowheads="1"/>
            </p:cNvSpPr>
            <p:nvPr/>
          </p:nvSpPr>
          <p:spPr bwMode="auto">
            <a:xfrm>
              <a:off x="96" y="3488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E</a:t>
              </a:r>
              <a:endParaRPr lang="ru-RU"/>
            </a:p>
          </p:txBody>
        </p:sp>
        <p:sp>
          <p:nvSpPr>
            <p:cNvPr id="10504" name="Text Box 268"/>
            <p:cNvSpPr txBox="1">
              <a:spLocks noChangeArrowheads="1"/>
            </p:cNvSpPr>
            <p:nvPr/>
          </p:nvSpPr>
          <p:spPr bwMode="auto">
            <a:xfrm>
              <a:off x="368" y="2712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A</a:t>
              </a:r>
              <a:endParaRPr lang="ru-RU"/>
            </a:p>
          </p:txBody>
        </p:sp>
      </p:grpSp>
      <p:grpSp>
        <p:nvGrpSpPr>
          <p:cNvPr id="9" name="Group 269"/>
          <p:cNvGrpSpPr>
            <a:grpSpLocks/>
          </p:cNvGrpSpPr>
          <p:nvPr/>
        </p:nvGrpSpPr>
        <p:grpSpPr bwMode="auto">
          <a:xfrm>
            <a:off x="6724650" y="3773488"/>
            <a:ext cx="2247900" cy="2144712"/>
            <a:chOff x="96" y="2712"/>
            <a:chExt cx="1416" cy="1351"/>
          </a:xfrm>
        </p:grpSpPr>
        <p:sp>
          <p:nvSpPr>
            <p:cNvPr id="10485" name="Oval 270"/>
            <p:cNvSpPr>
              <a:spLocks noChangeArrowheads="1"/>
            </p:cNvSpPr>
            <p:nvPr/>
          </p:nvSpPr>
          <p:spPr bwMode="auto">
            <a:xfrm>
              <a:off x="552" y="2904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6" name="Oval 271"/>
            <p:cNvSpPr>
              <a:spLocks noChangeArrowheads="1"/>
            </p:cNvSpPr>
            <p:nvPr/>
          </p:nvSpPr>
          <p:spPr bwMode="auto">
            <a:xfrm>
              <a:off x="1168" y="3024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7" name="Oval 272"/>
            <p:cNvSpPr>
              <a:spLocks noChangeArrowheads="1"/>
            </p:cNvSpPr>
            <p:nvPr/>
          </p:nvSpPr>
          <p:spPr bwMode="auto">
            <a:xfrm>
              <a:off x="1136" y="3512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8" name="Oval 273"/>
            <p:cNvSpPr>
              <a:spLocks noChangeArrowheads="1"/>
            </p:cNvSpPr>
            <p:nvPr/>
          </p:nvSpPr>
          <p:spPr bwMode="auto">
            <a:xfrm>
              <a:off x="608" y="3776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9" name="Oval 274"/>
            <p:cNvSpPr>
              <a:spLocks noChangeArrowheads="1"/>
            </p:cNvSpPr>
            <p:nvPr/>
          </p:nvSpPr>
          <p:spPr bwMode="auto">
            <a:xfrm>
              <a:off x="216" y="3384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0" name="Text Box 275"/>
            <p:cNvSpPr txBox="1">
              <a:spLocks noChangeArrowheads="1"/>
            </p:cNvSpPr>
            <p:nvPr/>
          </p:nvSpPr>
          <p:spPr bwMode="auto">
            <a:xfrm>
              <a:off x="1224" y="2816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</a:t>
              </a:r>
              <a:endParaRPr lang="ru-RU"/>
            </a:p>
          </p:txBody>
        </p:sp>
        <p:sp>
          <p:nvSpPr>
            <p:cNvPr id="10491" name="Text Box 276"/>
            <p:cNvSpPr txBox="1">
              <a:spLocks noChangeArrowheads="1"/>
            </p:cNvSpPr>
            <p:nvPr/>
          </p:nvSpPr>
          <p:spPr bwMode="auto">
            <a:xfrm>
              <a:off x="1248" y="3368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C</a:t>
              </a:r>
              <a:endParaRPr lang="ru-RU"/>
            </a:p>
          </p:txBody>
        </p:sp>
        <p:sp>
          <p:nvSpPr>
            <p:cNvPr id="10492" name="Text Box 277"/>
            <p:cNvSpPr txBox="1">
              <a:spLocks noChangeArrowheads="1"/>
            </p:cNvSpPr>
            <p:nvPr/>
          </p:nvSpPr>
          <p:spPr bwMode="auto">
            <a:xfrm>
              <a:off x="696" y="3832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D</a:t>
              </a:r>
              <a:endParaRPr lang="ru-RU"/>
            </a:p>
          </p:txBody>
        </p:sp>
        <p:sp>
          <p:nvSpPr>
            <p:cNvPr id="10493" name="Text Box 278"/>
            <p:cNvSpPr txBox="1">
              <a:spLocks noChangeArrowheads="1"/>
            </p:cNvSpPr>
            <p:nvPr/>
          </p:nvSpPr>
          <p:spPr bwMode="auto">
            <a:xfrm>
              <a:off x="96" y="3488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E</a:t>
              </a:r>
              <a:endParaRPr lang="ru-RU"/>
            </a:p>
          </p:txBody>
        </p:sp>
        <p:sp>
          <p:nvSpPr>
            <p:cNvPr id="10494" name="Text Box 279"/>
            <p:cNvSpPr txBox="1">
              <a:spLocks noChangeArrowheads="1"/>
            </p:cNvSpPr>
            <p:nvPr/>
          </p:nvSpPr>
          <p:spPr bwMode="auto">
            <a:xfrm>
              <a:off x="368" y="2712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A</a:t>
              </a:r>
              <a:endParaRPr lang="ru-RU"/>
            </a:p>
          </p:txBody>
        </p:sp>
      </p:grpSp>
      <p:grpSp>
        <p:nvGrpSpPr>
          <p:cNvPr id="10" name="Group 336"/>
          <p:cNvGrpSpPr>
            <a:grpSpLocks/>
          </p:cNvGrpSpPr>
          <p:nvPr/>
        </p:nvGrpSpPr>
        <p:grpSpPr bwMode="auto">
          <a:xfrm>
            <a:off x="806450" y="4221163"/>
            <a:ext cx="909638" cy="971550"/>
            <a:chOff x="604" y="2897"/>
            <a:chExt cx="573" cy="612"/>
          </a:xfrm>
        </p:grpSpPr>
        <p:sp>
          <p:nvSpPr>
            <p:cNvPr id="10483" name="Line 280"/>
            <p:cNvSpPr>
              <a:spLocks noChangeShapeType="1"/>
            </p:cNvSpPr>
            <p:nvPr/>
          </p:nvSpPr>
          <p:spPr bwMode="auto">
            <a:xfrm>
              <a:off x="604" y="2914"/>
              <a:ext cx="573" cy="59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4" name="Text Box 285"/>
            <p:cNvSpPr txBox="1">
              <a:spLocks noChangeArrowheads="1"/>
            </p:cNvSpPr>
            <p:nvPr/>
          </p:nvSpPr>
          <p:spPr bwMode="auto">
            <a:xfrm>
              <a:off x="741" y="2897"/>
              <a:ext cx="28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3</a:t>
              </a:r>
              <a:endParaRPr lang="ru-RU"/>
            </a:p>
          </p:txBody>
        </p:sp>
      </p:grpSp>
      <p:grpSp>
        <p:nvGrpSpPr>
          <p:cNvPr id="11" name="Group 295"/>
          <p:cNvGrpSpPr>
            <a:grpSpLocks/>
          </p:cNvGrpSpPr>
          <p:nvPr/>
        </p:nvGrpSpPr>
        <p:grpSpPr bwMode="auto">
          <a:xfrm>
            <a:off x="614363" y="4238625"/>
            <a:ext cx="295275" cy="1444625"/>
            <a:chOff x="483" y="2908"/>
            <a:chExt cx="186" cy="910"/>
          </a:xfrm>
        </p:grpSpPr>
        <p:sp>
          <p:nvSpPr>
            <p:cNvPr id="10481" name="Line 281"/>
            <p:cNvSpPr>
              <a:spLocks noChangeShapeType="1"/>
            </p:cNvSpPr>
            <p:nvPr/>
          </p:nvSpPr>
          <p:spPr bwMode="auto">
            <a:xfrm>
              <a:off x="595" y="2908"/>
              <a:ext cx="74" cy="9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2" name="Text Box 286"/>
            <p:cNvSpPr txBox="1">
              <a:spLocks noChangeArrowheads="1"/>
            </p:cNvSpPr>
            <p:nvPr/>
          </p:nvSpPr>
          <p:spPr bwMode="auto">
            <a:xfrm>
              <a:off x="483" y="3497"/>
              <a:ext cx="1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1</a:t>
              </a:r>
            </a:p>
          </p:txBody>
        </p:sp>
      </p:grpSp>
      <p:grpSp>
        <p:nvGrpSpPr>
          <p:cNvPr id="12" name="Group 296"/>
          <p:cNvGrpSpPr>
            <a:grpSpLocks/>
          </p:cNvGrpSpPr>
          <p:nvPr/>
        </p:nvGrpSpPr>
        <p:grpSpPr bwMode="auto">
          <a:xfrm>
            <a:off x="1738313" y="4430713"/>
            <a:ext cx="247650" cy="811212"/>
            <a:chOff x="1191" y="3029"/>
            <a:chExt cx="156" cy="511"/>
          </a:xfrm>
        </p:grpSpPr>
        <p:sp>
          <p:nvSpPr>
            <p:cNvPr id="10479" name="Line 282"/>
            <p:cNvSpPr>
              <a:spLocks noChangeShapeType="1"/>
            </p:cNvSpPr>
            <p:nvPr/>
          </p:nvSpPr>
          <p:spPr bwMode="auto">
            <a:xfrm flipH="1">
              <a:off x="1198" y="3029"/>
              <a:ext cx="19" cy="51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0" name="Text Box 289"/>
            <p:cNvSpPr txBox="1">
              <a:spLocks noChangeArrowheads="1"/>
            </p:cNvSpPr>
            <p:nvPr/>
          </p:nvSpPr>
          <p:spPr bwMode="auto">
            <a:xfrm>
              <a:off x="1191" y="3113"/>
              <a:ext cx="15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4</a:t>
              </a:r>
            </a:p>
          </p:txBody>
        </p:sp>
      </p:grpSp>
      <p:grpSp>
        <p:nvGrpSpPr>
          <p:cNvPr id="13" name="Group 298"/>
          <p:cNvGrpSpPr>
            <a:grpSpLocks/>
          </p:cNvGrpSpPr>
          <p:nvPr/>
        </p:nvGrpSpPr>
        <p:grpSpPr bwMode="auto">
          <a:xfrm>
            <a:off x="290513" y="4414838"/>
            <a:ext cx="1503362" cy="604837"/>
            <a:chOff x="279" y="3019"/>
            <a:chExt cx="947" cy="381"/>
          </a:xfrm>
        </p:grpSpPr>
        <p:sp>
          <p:nvSpPr>
            <p:cNvPr id="10477" name="Line 283"/>
            <p:cNvSpPr>
              <a:spLocks noChangeShapeType="1"/>
            </p:cNvSpPr>
            <p:nvPr/>
          </p:nvSpPr>
          <p:spPr bwMode="auto">
            <a:xfrm flipH="1">
              <a:off x="279" y="3019"/>
              <a:ext cx="947" cy="38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78" name="Text Box 291"/>
            <p:cNvSpPr txBox="1">
              <a:spLocks noChangeArrowheads="1"/>
            </p:cNvSpPr>
            <p:nvPr/>
          </p:nvSpPr>
          <p:spPr bwMode="auto">
            <a:xfrm>
              <a:off x="393" y="3089"/>
              <a:ext cx="1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2</a:t>
              </a:r>
            </a:p>
          </p:txBody>
        </p:sp>
      </p:grpSp>
      <p:grpSp>
        <p:nvGrpSpPr>
          <p:cNvPr id="14" name="Group 246"/>
          <p:cNvGrpSpPr>
            <a:grpSpLocks/>
          </p:cNvGrpSpPr>
          <p:nvPr/>
        </p:nvGrpSpPr>
        <p:grpSpPr bwMode="auto">
          <a:xfrm>
            <a:off x="0" y="3838575"/>
            <a:ext cx="2247900" cy="2144713"/>
            <a:chOff x="96" y="2712"/>
            <a:chExt cx="1416" cy="1351"/>
          </a:xfrm>
        </p:grpSpPr>
        <p:sp>
          <p:nvSpPr>
            <p:cNvPr id="10467" name="Oval 236"/>
            <p:cNvSpPr>
              <a:spLocks noChangeArrowheads="1"/>
            </p:cNvSpPr>
            <p:nvPr/>
          </p:nvSpPr>
          <p:spPr bwMode="auto">
            <a:xfrm>
              <a:off x="552" y="2904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8" name="Oval 237"/>
            <p:cNvSpPr>
              <a:spLocks noChangeArrowheads="1"/>
            </p:cNvSpPr>
            <p:nvPr/>
          </p:nvSpPr>
          <p:spPr bwMode="auto">
            <a:xfrm>
              <a:off x="1168" y="3024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69" name="Oval 238"/>
            <p:cNvSpPr>
              <a:spLocks noChangeArrowheads="1"/>
            </p:cNvSpPr>
            <p:nvPr/>
          </p:nvSpPr>
          <p:spPr bwMode="auto">
            <a:xfrm>
              <a:off x="1136" y="3512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0" name="Oval 239"/>
            <p:cNvSpPr>
              <a:spLocks noChangeArrowheads="1"/>
            </p:cNvSpPr>
            <p:nvPr/>
          </p:nvSpPr>
          <p:spPr bwMode="auto">
            <a:xfrm>
              <a:off x="608" y="3776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1" name="Oval 240"/>
            <p:cNvSpPr>
              <a:spLocks noChangeArrowheads="1"/>
            </p:cNvSpPr>
            <p:nvPr/>
          </p:nvSpPr>
          <p:spPr bwMode="auto">
            <a:xfrm>
              <a:off x="216" y="3384"/>
              <a:ext cx="128" cy="12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2" name="Text Box 241"/>
            <p:cNvSpPr txBox="1">
              <a:spLocks noChangeArrowheads="1"/>
            </p:cNvSpPr>
            <p:nvPr/>
          </p:nvSpPr>
          <p:spPr bwMode="auto">
            <a:xfrm>
              <a:off x="1224" y="2816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B</a:t>
              </a:r>
              <a:endParaRPr lang="ru-RU"/>
            </a:p>
          </p:txBody>
        </p:sp>
        <p:sp>
          <p:nvSpPr>
            <p:cNvPr id="10473" name="Text Box 242"/>
            <p:cNvSpPr txBox="1">
              <a:spLocks noChangeArrowheads="1"/>
            </p:cNvSpPr>
            <p:nvPr/>
          </p:nvSpPr>
          <p:spPr bwMode="auto">
            <a:xfrm>
              <a:off x="1248" y="3368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C</a:t>
              </a:r>
              <a:endParaRPr lang="ru-RU"/>
            </a:p>
          </p:txBody>
        </p:sp>
        <p:sp>
          <p:nvSpPr>
            <p:cNvPr id="10474" name="Text Box 243"/>
            <p:cNvSpPr txBox="1">
              <a:spLocks noChangeArrowheads="1"/>
            </p:cNvSpPr>
            <p:nvPr/>
          </p:nvSpPr>
          <p:spPr bwMode="auto">
            <a:xfrm>
              <a:off x="696" y="3832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D</a:t>
              </a:r>
              <a:endParaRPr lang="ru-RU"/>
            </a:p>
          </p:txBody>
        </p:sp>
        <p:sp>
          <p:nvSpPr>
            <p:cNvPr id="10475" name="Text Box 244"/>
            <p:cNvSpPr txBox="1">
              <a:spLocks noChangeArrowheads="1"/>
            </p:cNvSpPr>
            <p:nvPr/>
          </p:nvSpPr>
          <p:spPr bwMode="auto">
            <a:xfrm>
              <a:off x="96" y="3488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E</a:t>
              </a:r>
              <a:endParaRPr lang="ru-RU"/>
            </a:p>
          </p:txBody>
        </p:sp>
        <p:sp>
          <p:nvSpPr>
            <p:cNvPr id="10476" name="Text Box 245"/>
            <p:cNvSpPr txBox="1">
              <a:spLocks noChangeArrowheads="1"/>
            </p:cNvSpPr>
            <p:nvPr/>
          </p:nvSpPr>
          <p:spPr bwMode="auto">
            <a:xfrm>
              <a:off x="368" y="2712"/>
              <a:ext cx="26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/>
                <a:t>A</a:t>
              </a:r>
              <a:endParaRPr lang="ru-RU"/>
            </a:p>
          </p:txBody>
        </p:sp>
      </p:grpSp>
      <p:sp>
        <p:nvSpPr>
          <p:cNvPr id="24911" name="Text Box 335"/>
          <p:cNvSpPr txBox="1">
            <a:spLocks noChangeArrowheads="1"/>
          </p:cNvSpPr>
          <p:nvPr/>
        </p:nvSpPr>
        <p:spPr bwMode="auto">
          <a:xfrm>
            <a:off x="280988" y="6078538"/>
            <a:ext cx="21383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AC C B - 7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AC CE EB - 7</a:t>
            </a:r>
            <a:endParaRPr lang="ru-RU"/>
          </a:p>
        </p:txBody>
      </p:sp>
      <p:sp>
        <p:nvSpPr>
          <p:cNvPr id="24913" name="Text Box 337"/>
          <p:cNvSpPr txBox="1">
            <a:spLocks noChangeArrowheads="1"/>
          </p:cNvSpPr>
          <p:nvPr/>
        </p:nvSpPr>
        <p:spPr bwMode="auto">
          <a:xfrm>
            <a:off x="2573338" y="6024563"/>
            <a:ext cx="21383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AC C B - 7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AE EC CB - 7</a:t>
            </a:r>
            <a:endParaRPr lang="ru-RU"/>
          </a:p>
        </p:txBody>
      </p:sp>
      <p:sp>
        <p:nvSpPr>
          <p:cNvPr id="24914" name="Text Box 338"/>
          <p:cNvSpPr txBox="1">
            <a:spLocks noChangeArrowheads="1"/>
          </p:cNvSpPr>
          <p:nvPr/>
        </p:nvSpPr>
        <p:spPr bwMode="auto">
          <a:xfrm>
            <a:off x="4905375" y="6021388"/>
            <a:ext cx="2138363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AC C B - 7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AC CE EB - 6</a:t>
            </a:r>
            <a:endParaRPr lang="ru-RU"/>
          </a:p>
        </p:txBody>
      </p:sp>
      <p:sp>
        <p:nvSpPr>
          <p:cNvPr id="24915" name="Text Box 339"/>
          <p:cNvSpPr txBox="1">
            <a:spLocks noChangeArrowheads="1"/>
          </p:cNvSpPr>
          <p:nvPr/>
        </p:nvSpPr>
        <p:spPr bwMode="auto">
          <a:xfrm>
            <a:off x="7005638" y="6049963"/>
            <a:ext cx="2138362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AD DC CB - 9</a:t>
            </a:r>
          </a:p>
          <a:p>
            <a:pPr eaLnBrk="1" hangingPunct="1">
              <a:spcBef>
                <a:spcPct val="50000"/>
              </a:spcBef>
            </a:pPr>
            <a:r>
              <a:rPr lang="en-US"/>
              <a:t>AD DC CE EB - 8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31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4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4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4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249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11" grpId="0"/>
      <p:bldP spid="24913" grpId="0"/>
      <p:bldP spid="24914" grpId="0" build="allAtOnce"/>
      <p:bldP spid="249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436563" y="182563"/>
            <a:ext cx="8383587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Два игрока играют в следующую игру. Перед ними лежат две кучки камней, в первой из которых 3, а во второй – 2 камня. У каждого игрока неограниченно много камней. Игроки ходят по очереди. Ход состоит в том, что игрок или увеличивает в 3 раза число камней в какой-то куче, или добавляет 1 камень в какую-то кучу. Выигрывает игрок, после хода которого общее число камней в двух кучах становится не менее 16 камней. Кто выигрывает при безошибочной игре – игрок, делающий первый ход, или игрок, делающий второй ход? Каким должен быть первый ход выигрывающего игрока? Ответ обоснуйте. </a:t>
            </a:r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 flipH="1">
            <a:off x="1706563" y="3373438"/>
            <a:ext cx="1103312" cy="730250"/>
          </a:xfrm>
          <a:prstGeom prst="line">
            <a:avLst/>
          </a:prstGeom>
          <a:noFill/>
          <a:ln w="44450">
            <a:solidFill>
              <a:schemeClr val="tx2"/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Group 150"/>
          <p:cNvGrpSpPr>
            <a:grpSpLocks/>
          </p:cNvGrpSpPr>
          <p:nvPr/>
        </p:nvGrpSpPr>
        <p:grpSpPr bwMode="auto">
          <a:xfrm>
            <a:off x="0" y="3770313"/>
            <a:ext cx="9144000" cy="641350"/>
            <a:chOff x="0" y="2375"/>
            <a:chExt cx="5760" cy="404"/>
          </a:xfrm>
        </p:grpSpPr>
        <p:sp>
          <p:nvSpPr>
            <p:cNvPr id="11351" name="Line 63"/>
            <p:cNvSpPr>
              <a:spLocks noChangeShapeType="1"/>
            </p:cNvSpPr>
            <p:nvPr/>
          </p:nvSpPr>
          <p:spPr bwMode="auto">
            <a:xfrm>
              <a:off x="0" y="2588"/>
              <a:ext cx="5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52" name="Text Box 103"/>
            <p:cNvSpPr txBox="1">
              <a:spLocks noChangeArrowheads="1"/>
            </p:cNvSpPr>
            <p:nvPr/>
          </p:nvSpPr>
          <p:spPr bwMode="auto">
            <a:xfrm>
              <a:off x="5161" y="2375"/>
              <a:ext cx="59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/>
                <a:t>2 ход</a:t>
              </a:r>
            </a:p>
            <a:p>
              <a:pPr eaLnBrk="1" hangingPunct="1"/>
              <a:r>
                <a:rPr lang="ru-RU"/>
                <a:t>2 игрок</a:t>
              </a:r>
            </a:p>
          </p:txBody>
        </p:sp>
      </p:grpSp>
      <p:grpSp>
        <p:nvGrpSpPr>
          <p:cNvPr id="3" name="Group 160"/>
          <p:cNvGrpSpPr>
            <a:grpSpLocks/>
          </p:cNvGrpSpPr>
          <p:nvPr/>
        </p:nvGrpSpPr>
        <p:grpSpPr bwMode="auto">
          <a:xfrm>
            <a:off x="6727825" y="3421063"/>
            <a:ext cx="1409700" cy="823912"/>
            <a:chOff x="4238" y="2155"/>
            <a:chExt cx="888" cy="519"/>
          </a:xfrm>
        </p:grpSpPr>
        <p:sp>
          <p:nvSpPr>
            <p:cNvPr id="11349" name="Line 29"/>
            <p:cNvSpPr>
              <a:spLocks noChangeShapeType="1"/>
            </p:cNvSpPr>
            <p:nvPr/>
          </p:nvSpPr>
          <p:spPr bwMode="auto">
            <a:xfrm>
              <a:off x="4238" y="2155"/>
              <a:ext cx="599" cy="417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50" name="Oval 105"/>
            <p:cNvSpPr>
              <a:spLocks noChangeArrowheads="1"/>
            </p:cNvSpPr>
            <p:nvPr/>
          </p:nvSpPr>
          <p:spPr bwMode="auto">
            <a:xfrm>
              <a:off x="4487" y="2476"/>
              <a:ext cx="639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3,9, 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 12</a:t>
              </a:r>
            </a:p>
          </p:txBody>
        </p:sp>
      </p:grpSp>
      <p:grpSp>
        <p:nvGrpSpPr>
          <p:cNvPr id="4" name="Group 147"/>
          <p:cNvGrpSpPr>
            <a:grpSpLocks/>
          </p:cNvGrpSpPr>
          <p:nvPr/>
        </p:nvGrpSpPr>
        <p:grpSpPr bwMode="auto">
          <a:xfrm>
            <a:off x="2403475" y="3398838"/>
            <a:ext cx="2193925" cy="854075"/>
            <a:chOff x="1514" y="2141"/>
            <a:chExt cx="1382" cy="538"/>
          </a:xfrm>
        </p:grpSpPr>
        <p:sp>
          <p:nvSpPr>
            <p:cNvPr id="11347" name="Line 92"/>
            <p:cNvSpPr>
              <a:spLocks noChangeShapeType="1"/>
            </p:cNvSpPr>
            <p:nvPr/>
          </p:nvSpPr>
          <p:spPr bwMode="auto">
            <a:xfrm flipH="1">
              <a:off x="1830" y="2141"/>
              <a:ext cx="1066" cy="429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8" name="Oval 106"/>
            <p:cNvSpPr>
              <a:spLocks noChangeArrowheads="1"/>
            </p:cNvSpPr>
            <p:nvPr/>
          </p:nvSpPr>
          <p:spPr bwMode="auto">
            <a:xfrm>
              <a:off x="1514" y="2481"/>
              <a:ext cx="650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12,2, 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 14</a:t>
              </a:r>
            </a:p>
          </p:txBody>
        </p:sp>
      </p:grpSp>
      <p:grpSp>
        <p:nvGrpSpPr>
          <p:cNvPr id="5" name="Group 149"/>
          <p:cNvGrpSpPr>
            <a:grpSpLocks/>
          </p:cNvGrpSpPr>
          <p:nvPr/>
        </p:nvGrpSpPr>
        <p:grpSpPr bwMode="auto">
          <a:xfrm>
            <a:off x="4678363" y="3352800"/>
            <a:ext cx="2317750" cy="917575"/>
            <a:chOff x="2947" y="2112"/>
            <a:chExt cx="1460" cy="578"/>
          </a:xfrm>
        </p:grpSpPr>
        <p:sp>
          <p:nvSpPr>
            <p:cNvPr id="11345" name="Line 35"/>
            <p:cNvSpPr>
              <a:spLocks noChangeShapeType="1"/>
            </p:cNvSpPr>
            <p:nvPr/>
          </p:nvSpPr>
          <p:spPr bwMode="auto">
            <a:xfrm>
              <a:off x="2947" y="2112"/>
              <a:ext cx="1152" cy="45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6" name="Oval 107"/>
            <p:cNvSpPr>
              <a:spLocks noChangeArrowheads="1"/>
            </p:cNvSpPr>
            <p:nvPr/>
          </p:nvSpPr>
          <p:spPr bwMode="auto">
            <a:xfrm>
              <a:off x="3769" y="2492"/>
              <a:ext cx="638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4,6, 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 10</a:t>
              </a:r>
            </a:p>
          </p:txBody>
        </p:sp>
      </p:grpSp>
      <p:grpSp>
        <p:nvGrpSpPr>
          <p:cNvPr id="6" name="Group 148"/>
          <p:cNvGrpSpPr>
            <a:grpSpLocks/>
          </p:cNvGrpSpPr>
          <p:nvPr/>
        </p:nvGrpSpPr>
        <p:grpSpPr bwMode="auto">
          <a:xfrm>
            <a:off x="4681538" y="3355975"/>
            <a:ext cx="1146175" cy="906463"/>
            <a:chOff x="2949" y="2114"/>
            <a:chExt cx="722" cy="571"/>
          </a:xfrm>
        </p:grpSpPr>
        <p:sp>
          <p:nvSpPr>
            <p:cNvPr id="11343" name="Line 32"/>
            <p:cNvSpPr>
              <a:spLocks noChangeShapeType="1"/>
            </p:cNvSpPr>
            <p:nvPr/>
          </p:nvSpPr>
          <p:spPr bwMode="auto">
            <a:xfrm>
              <a:off x="2949" y="2114"/>
              <a:ext cx="410" cy="474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4" name="Oval 108"/>
            <p:cNvSpPr>
              <a:spLocks noChangeArrowheads="1"/>
            </p:cNvSpPr>
            <p:nvPr/>
          </p:nvSpPr>
          <p:spPr bwMode="auto">
            <a:xfrm>
              <a:off x="3045" y="2487"/>
              <a:ext cx="626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5,2, 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 7</a:t>
              </a:r>
            </a:p>
          </p:txBody>
        </p:sp>
      </p:grpSp>
      <p:grpSp>
        <p:nvGrpSpPr>
          <p:cNvPr id="7" name="Group 146"/>
          <p:cNvGrpSpPr>
            <a:grpSpLocks/>
          </p:cNvGrpSpPr>
          <p:nvPr/>
        </p:nvGrpSpPr>
        <p:grpSpPr bwMode="auto">
          <a:xfrm>
            <a:off x="19050" y="3336925"/>
            <a:ext cx="1546225" cy="925513"/>
            <a:chOff x="12" y="2102"/>
            <a:chExt cx="974" cy="583"/>
          </a:xfrm>
        </p:grpSpPr>
        <p:sp>
          <p:nvSpPr>
            <p:cNvPr id="11341" name="Oval 101"/>
            <p:cNvSpPr>
              <a:spLocks noChangeArrowheads="1"/>
            </p:cNvSpPr>
            <p:nvPr/>
          </p:nvSpPr>
          <p:spPr bwMode="auto">
            <a:xfrm>
              <a:off x="12" y="2487"/>
              <a:ext cx="675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27,2, 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 </a:t>
              </a:r>
              <a:r>
                <a:rPr lang="ru-RU" b="1">
                  <a:solidFill>
                    <a:srgbClr val="FF0000"/>
                  </a:solidFill>
                  <a:cs typeface="Times New Roman" pitchFamily="18" charset="0"/>
                </a:rPr>
                <a:t>29</a:t>
              </a:r>
            </a:p>
          </p:txBody>
        </p:sp>
        <p:sp>
          <p:nvSpPr>
            <p:cNvPr id="11342" name="Line 110"/>
            <p:cNvSpPr>
              <a:spLocks noChangeShapeType="1"/>
            </p:cNvSpPr>
            <p:nvPr/>
          </p:nvSpPr>
          <p:spPr bwMode="auto">
            <a:xfrm flipH="1">
              <a:off x="291" y="2102"/>
              <a:ext cx="695" cy="460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153"/>
          <p:cNvGrpSpPr>
            <a:grpSpLocks/>
          </p:cNvGrpSpPr>
          <p:nvPr/>
        </p:nvGrpSpPr>
        <p:grpSpPr bwMode="auto">
          <a:xfrm>
            <a:off x="2465388" y="3916363"/>
            <a:ext cx="804862" cy="387350"/>
            <a:chOff x="1553" y="2467"/>
            <a:chExt cx="507" cy="244"/>
          </a:xfrm>
        </p:grpSpPr>
        <p:sp>
          <p:nvSpPr>
            <p:cNvPr id="11339" name="Line 111"/>
            <p:cNvSpPr>
              <a:spLocks noChangeShapeType="1"/>
            </p:cNvSpPr>
            <p:nvPr/>
          </p:nvSpPr>
          <p:spPr bwMode="auto">
            <a:xfrm>
              <a:off x="1553" y="2467"/>
              <a:ext cx="507" cy="2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40" name="Line 116"/>
            <p:cNvSpPr>
              <a:spLocks noChangeShapeType="1"/>
            </p:cNvSpPr>
            <p:nvPr/>
          </p:nvSpPr>
          <p:spPr bwMode="auto">
            <a:xfrm flipV="1">
              <a:off x="1583" y="2467"/>
              <a:ext cx="466" cy="2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161"/>
          <p:cNvGrpSpPr>
            <a:grpSpLocks/>
          </p:cNvGrpSpPr>
          <p:nvPr/>
        </p:nvGrpSpPr>
        <p:grpSpPr bwMode="auto">
          <a:xfrm>
            <a:off x="0" y="4479925"/>
            <a:ext cx="9144000" cy="641350"/>
            <a:chOff x="0" y="2822"/>
            <a:chExt cx="5760" cy="404"/>
          </a:xfrm>
        </p:grpSpPr>
        <p:sp>
          <p:nvSpPr>
            <p:cNvPr id="11337" name="Line 66"/>
            <p:cNvSpPr>
              <a:spLocks noChangeShapeType="1"/>
            </p:cNvSpPr>
            <p:nvPr/>
          </p:nvSpPr>
          <p:spPr bwMode="auto">
            <a:xfrm>
              <a:off x="0" y="3044"/>
              <a:ext cx="5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38" name="Text Box 131"/>
            <p:cNvSpPr txBox="1">
              <a:spLocks noChangeArrowheads="1"/>
            </p:cNvSpPr>
            <p:nvPr/>
          </p:nvSpPr>
          <p:spPr bwMode="auto">
            <a:xfrm>
              <a:off x="5161" y="2822"/>
              <a:ext cx="59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/>
                <a:t>3 ход</a:t>
              </a:r>
            </a:p>
            <a:p>
              <a:pPr eaLnBrk="1" hangingPunct="1"/>
              <a:r>
                <a:rPr lang="ru-RU"/>
                <a:t>1 игрок</a:t>
              </a:r>
            </a:p>
          </p:txBody>
        </p:sp>
      </p:grpSp>
      <p:grpSp>
        <p:nvGrpSpPr>
          <p:cNvPr id="10" name="Group 167"/>
          <p:cNvGrpSpPr>
            <a:grpSpLocks/>
          </p:cNvGrpSpPr>
          <p:nvPr/>
        </p:nvGrpSpPr>
        <p:grpSpPr bwMode="auto">
          <a:xfrm>
            <a:off x="-6350" y="5229225"/>
            <a:ext cx="9150350" cy="641350"/>
            <a:chOff x="-4" y="3294"/>
            <a:chExt cx="5764" cy="404"/>
          </a:xfrm>
        </p:grpSpPr>
        <p:sp>
          <p:nvSpPr>
            <p:cNvPr id="11335" name="Line 69"/>
            <p:cNvSpPr>
              <a:spLocks noChangeShapeType="1"/>
            </p:cNvSpPr>
            <p:nvPr/>
          </p:nvSpPr>
          <p:spPr bwMode="auto">
            <a:xfrm>
              <a:off x="-4" y="3519"/>
              <a:ext cx="5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36" name="Text Box 132"/>
            <p:cNvSpPr txBox="1">
              <a:spLocks noChangeArrowheads="1"/>
            </p:cNvSpPr>
            <p:nvPr/>
          </p:nvSpPr>
          <p:spPr bwMode="auto">
            <a:xfrm>
              <a:off x="5161" y="3294"/>
              <a:ext cx="59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/>
                <a:t>4 ход</a:t>
              </a:r>
            </a:p>
            <a:p>
              <a:pPr eaLnBrk="1" hangingPunct="1"/>
              <a:r>
                <a:rPr lang="ru-RU"/>
                <a:t>2 игрок</a:t>
              </a:r>
            </a:p>
          </p:txBody>
        </p:sp>
      </p:grpSp>
      <p:grpSp>
        <p:nvGrpSpPr>
          <p:cNvPr id="11" name="Group 165"/>
          <p:cNvGrpSpPr>
            <a:grpSpLocks/>
          </p:cNvGrpSpPr>
          <p:nvPr/>
        </p:nvGrpSpPr>
        <p:grpSpPr bwMode="auto">
          <a:xfrm>
            <a:off x="4679950" y="4851400"/>
            <a:ext cx="2379663" cy="877888"/>
            <a:chOff x="2948" y="3056"/>
            <a:chExt cx="1499" cy="553"/>
          </a:xfrm>
        </p:grpSpPr>
        <p:sp>
          <p:nvSpPr>
            <p:cNvPr id="11333" name="Line 86"/>
            <p:cNvSpPr>
              <a:spLocks noChangeShapeType="1"/>
            </p:cNvSpPr>
            <p:nvPr/>
          </p:nvSpPr>
          <p:spPr bwMode="auto">
            <a:xfrm>
              <a:off x="2948" y="3056"/>
              <a:ext cx="1280" cy="424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34" name="Oval 139"/>
            <p:cNvSpPr>
              <a:spLocks noChangeArrowheads="1"/>
            </p:cNvSpPr>
            <p:nvPr/>
          </p:nvSpPr>
          <p:spPr bwMode="auto">
            <a:xfrm>
              <a:off x="3856" y="3411"/>
              <a:ext cx="591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15,3,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</a:t>
              </a:r>
              <a:r>
                <a:rPr lang="ru-RU" b="1">
                  <a:solidFill>
                    <a:srgbClr val="FF0000"/>
                  </a:solidFill>
                  <a:cs typeface="Times New Roman" pitchFamily="18" charset="0"/>
                </a:rPr>
                <a:t>18</a:t>
              </a:r>
            </a:p>
          </p:txBody>
        </p:sp>
      </p:grpSp>
      <p:grpSp>
        <p:nvGrpSpPr>
          <p:cNvPr id="12" name="Group 166"/>
          <p:cNvGrpSpPr>
            <a:grpSpLocks/>
          </p:cNvGrpSpPr>
          <p:nvPr/>
        </p:nvGrpSpPr>
        <p:grpSpPr bwMode="auto">
          <a:xfrm>
            <a:off x="5843588" y="4865688"/>
            <a:ext cx="2284412" cy="879475"/>
            <a:chOff x="3681" y="3065"/>
            <a:chExt cx="1439" cy="554"/>
          </a:xfrm>
        </p:grpSpPr>
        <p:sp>
          <p:nvSpPr>
            <p:cNvPr id="11331" name="Line 46"/>
            <p:cNvSpPr>
              <a:spLocks noChangeShapeType="1"/>
            </p:cNvSpPr>
            <p:nvPr/>
          </p:nvSpPr>
          <p:spPr bwMode="auto">
            <a:xfrm>
              <a:off x="3681" y="3065"/>
              <a:ext cx="1289" cy="439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32" name="Oval 140"/>
            <p:cNvSpPr>
              <a:spLocks noChangeArrowheads="1"/>
            </p:cNvSpPr>
            <p:nvPr/>
          </p:nvSpPr>
          <p:spPr bwMode="auto">
            <a:xfrm>
              <a:off x="4530" y="3421"/>
              <a:ext cx="590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12,4,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</a:t>
              </a:r>
              <a:r>
                <a:rPr lang="ru-RU" b="1">
                  <a:solidFill>
                    <a:srgbClr val="FF0000"/>
                  </a:solidFill>
                  <a:cs typeface="Times New Roman" pitchFamily="18" charset="0"/>
                </a:rPr>
                <a:t>16</a:t>
              </a:r>
            </a:p>
          </p:txBody>
        </p:sp>
      </p:grpSp>
      <p:grpSp>
        <p:nvGrpSpPr>
          <p:cNvPr id="13" name="Group 163"/>
          <p:cNvGrpSpPr>
            <a:grpSpLocks/>
          </p:cNvGrpSpPr>
          <p:nvPr/>
        </p:nvGrpSpPr>
        <p:grpSpPr bwMode="auto">
          <a:xfrm>
            <a:off x="28575" y="4830763"/>
            <a:ext cx="3890963" cy="915987"/>
            <a:chOff x="18" y="3043"/>
            <a:chExt cx="2451" cy="577"/>
          </a:xfrm>
        </p:grpSpPr>
        <p:sp>
          <p:nvSpPr>
            <p:cNvPr id="11323" name="Line 37"/>
            <p:cNvSpPr>
              <a:spLocks noChangeShapeType="1"/>
            </p:cNvSpPr>
            <p:nvPr/>
          </p:nvSpPr>
          <p:spPr bwMode="auto">
            <a:xfrm>
              <a:off x="1496" y="3055"/>
              <a:ext cx="51" cy="460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4" name="Oval 133"/>
            <p:cNvSpPr>
              <a:spLocks noChangeArrowheads="1"/>
            </p:cNvSpPr>
            <p:nvPr/>
          </p:nvSpPr>
          <p:spPr bwMode="auto">
            <a:xfrm>
              <a:off x="609" y="3415"/>
              <a:ext cx="574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12,9,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</a:t>
              </a:r>
              <a:r>
                <a:rPr lang="ru-RU" b="1">
                  <a:solidFill>
                    <a:srgbClr val="FF0000"/>
                  </a:solidFill>
                  <a:cs typeface="Times New Roman" pitchFamily="18" charset="0"/>
                </a:rPr>
                <a:t>21</a:t>
              </a:r>
            </a:p>
          </p:txBody>
        </p:sp>
        <p:sp>
          <p:nvSpPr>
            <p:cNvPr id="11325" name="Oval 135"/>
            <p:cNvSpPr>
              <a:spLocks noChangeArrowheads="1"/>
            </p:cNvSpPr>
            <p:nvPr/>
          </p:nvSpPr>
          <p:spPr bwMode="auto">
            <a:xfrm>
              <a:off x="1236" y="3422"/>
              <a:ext cx="590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12,4,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</a:t>
              </a:r>
              <a:r>
                <a:rPr lang="ru-RU" b="1">
                  <a:solidFill>
                    <a:srgbClr val="FF0000"/>
                  </a:solidFill>
                  <a:cs typeface="Times New Roman" pitchFamily="18" charset="0"/>
                </a:rPr>
                <a:t>16</a:t>
              </a:r>
            </a:p>
          </p:txBody>
        </p:sp>
        <p:sp>
          <p:nvSpPr>
            <p:cNvPr id="11326" name="Line 142"/>
            <p:cNvSpPr>
              <a:spLocks noChangeShapeType="1"/>
            </p:cNvSpPr>
            <p:nvPr/>
          </p:nvSpPr>
          <p:spPr bwMode="auto">
            <a:xfrm flipH="1">
              <a:off x="282" y="3055"/>
              <a:ext cx="1066" cy="429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7" name="Oval 134"/>
            <p:cNvSpPr>
              <a:spLocks noChangeArrowheads="1"/>
            </p:cNvSpPr>
            <p:nvPr/>
          </p:nvSpPr>
          <p:spPr bwMode="auto">
            <a:xfrm>
              <a:off x="18" y="3409"/>
              <a:ext cx="556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36,3,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</a:t>
              </a:r>
              <a:r>
                <a:rPr lang="ru-RU" b="1">
                  <a:solidFill>
                    <a:srgbClr val="FF0000"/>
                  </a:solidFill>
                  <a:cs typeface="Times New Roman" pitchFamily="18" charset="0"/>
                </a:rPr>
                <a:t>39</a:t>
              </a:r>
            </a:p>
          </p:txBody>
        </p:sp>
        <p:sp>
          <p:nvSpPr>
            <p:cNvPr id="11328" name="Line 143"/>
            <p:cNvSpPr>
              <a:spLocks noChangeShapeType="1"/>
            </p:cNvSpPr>
            <p:nvPr/>
          </p:nvSpPr>
          <p:spPr bwMode="auto">
            <a:xfrm flipH="1">
              <a:off x="864" y="3080"/>
              <a:ext cx="577" cy="427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9" name="Line 144"/>
            <p:cNvSpPr>
              <a:spLocks noChangeShapeType="1"/>
            </p:cNvSpPr>
            <p:nvPr/>
          </p:nvSpPr>
          <p:spPr bwMode="auto">
            <a:xfrm>
              <a:off x="1538" y="3043"/>
              <a:ext cx="678" cy="489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30" name="Oval 136"/>
            <p:cNvSpPr>
              <a:spLocks noChangeArrowheads="1"/>
            </p:cNvSpPr>
            <p:nvPr/>
          </p:nvSpPr>
          <p:spPr bwMode="auto">
            <a:xfrm>
              <a:off x="1885" y="3415"/>
              <a:ext cx="584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13,3,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</a:t>
              </a:r>
              <a:r>
                <a:rPr lang="ru-RU" b="1">
                  <a:solidFill>
                    <a:srgbClr val="FF0000"/>
                  </a:solidFill>
                  <a:cs typeface="Times New Roman" pitchFamily="18" charset="0"/>
                </a:rPr>
                <a:t>16</a:t>
              </a:r>
            </a:p>
          </p:txBody>
        </p:sp>
      </p:grpSp>
      <p:grpSp>
        <p:nvGrpSpPr>
          <p:cNvPr id="14" name="Group 164"/>
          <p:cNvGrpSpPr>
            <a:grpSpLocks/>
          </p:cNvGrpSpPr>
          <p:nvPr/>
        </p:nvGrpSpPr>
        <p:grpSpPr bwMode="auto">
          <a:xfrm>
            <a:off x="3430588" y="4824413"/>
            <a:ext cx="2535237" cy="912812"/>
            <a:chOff x="2161" y="3039"/>
            <a:chExt cx="1597" cy="575"/>
          </a:xfrm>
        </p:grpSpPr>
        <p:sp>
          <p:nvSpPr>
            <p:cNvPr id="11319" name="Line 17"/>
            <p:cNvSpPr>
              <a:spLocks noChangeShapeType="1"/>
            </p:cNvSpPr>
            <p:nvPr/>
          </p:nvSpPr>
          <p:spPr bwMode="auto">
            <a:xfrm>
              <a:off x="2169" y="3039"/>
              <a:ext cx="1315" cy="439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0" name="Oval 137"/>
            <p:cNvSpPr>
              <a:spLocks noChangeArrowheads="1"/>
            </p:cNvSpPr>
            <p:nvPr/>
          </p:nvSpPr>
          <p:spPr bwMode="auto">
            <a:xfrm>
              <a:off x="3185" y="3416"/>
              <a:ext cx="573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12,9,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</a:t>
              </a:r>
              <a:r>
                <a:rPr lang="ru-RU" b="1">
                  <a:solidFill>
                    <a:srgbClr val="FF0000"/>
                  </a:solidFill>
                  <a:cs typeface="Times New Roman" pitchFamily="18" charset="0"/>
                </a:rPr>
                <a:t>21</a:t>
              </a:r>
            </a:p>
          </p:txBody>
        </p:sp>
        <p:sp>
          <p:nvSpPr>
            <p:cNvPr id="11321" name="Line 141"/>
            <p:cNvSpPr>
              <a:spLocks noChangeShapeType="1"/>
            </p:cNvSpPr>
            <p:nvPr/>
          </p:nvSpPr>
          <p:spPr bwMode="auto">
            <a:xfrm>
              <a:off x="2161" y="3089"/>
              <a:ext cx="704" cy="429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22" name="Oval 138"/>
            <p:cNvSpPr>
              <a:spLocks noChangeArrowheads="1"/>
            </p:cNvSpPr>
            <p:nvPr/>
          </p:nvSpPr>
          <p:spPr bwMode="auto">
            <a:xfrm>
              <a:off x="2526" y="3411"/>
              <a:ext cx="579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4,27,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</a:t>
              </a:r>
              <a:r>
                <a:rPr lang="ru-RU" b="1">
                  <a:solidFill>
                    <a:srgbClr val="FF0000"/>
                  </a:solidFill>
                  <a:cs typeface="Times New Roman" pitchFamily="18" charset="0"/>
                </a:rPr>
                <a:t>31</a:t>
              </a:r>
            </a:p>
          </p:txBody>
        </p:sp>
      </p:grpSp>
      <p:grpSp>
        <p:nvGrpSpPr>
          <p:cNvPr id="15" name="Group 154"/>
          <p:cNvGrpSpPr>
            <a:grpSpLocks/>
          </p:cNvGrpSpPr>
          <p:nvPr/>
        </p:nvGrpSpPr>
        <p:grpSpPr bwMode="auto">
          <a:xfrm>
            <a:off x="4932363" y="3905250"/>
            <a:ext cx="804862" cy="387350"/>
            <a:chOff x="1553" y="2467"/>
            <a:chExt cx="507" cy="244"/>
          </a:xfrm>
        </p:grpSpPr>
        <p:sp>
          <p:nvSpPr>
            <p:cNvPr id="11317" name="Line 155"/>
            <p:cNvSpPr>
              <a:spLocks noChangeShapeType="1"/>
            </p:cNvSpPr>
            <p:nvPr/>
          </p:nvSpPr>
          <p:spPr bwMode="auto">
            <a:xfrm>
              <a:off x="1553" y="2467"/>
              <a:ext cx="507" cy="2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8" name="Line 156"/>
            <p:cNvSpPr>
              <a:spLocks noChangeShapeType="1"/>
            </p:cNvSpPr>
            <p:nvPr/>
          </p:nvSpPr>
          <p:spPr bwMode="auto">
            <a:xfrm flipV="1">
              <a:off x="1583" y="2467"/>
              <a:ext cx="466" cy="2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157"/>
          <p:cNvGrpSpPr>
            <a:grpSpLocks/>
          </p:cNvGrpSpPr>
          <p:nvPr/>
        </p:nvGrpSpPr>
        <p:grpSpPr bwMode="auto">
          <a:xfrm>
            <a:off x="6099175" y="3916363"/>
            <a:ext cx="804863" cy="387350"/>
            <a:chOff x="1553" y="2467"/>
            <a:chExt cx="507" cy="244"/>
          </a:xfrm>
        </p:grpSpPr>
        <p:sp>
          <p:nvSpPr>
            <p:cNvPr id="11315" name="Line 158"/>
            <p:cNvSpPr>
              <a:spLocks noChangeShapeType="1"/>
            </p:cNvSpPr>
            <p:nvPr/>
          </p:nvSpPr>
          <p:spPr bwMode="auto">
            <a:xfrm>
              <a:off x="1553" y="2467"/>
              <a:ext cx="507" cy="2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6" name="Line 159"/>
            <p:cNvSpPr>
              <a:spLocks noChangeShapeType="1"/>
            </p:cNvSpPr>
            <p:nvPr/>
          </p:nvSpPr>
          <p:spPr bwMode="auto">
            <a:xfrm flipV="1">
              <a:off x="1583" y="2467"/>
              <a:ext cx="466" cy="2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870" name="Oval 102"/>
          <p:cNvSpPr>
            <a:spLocks noChangeArrowheads="1"/>
          </p:cNvSpPr>
          <p:nvPr/>
        </p:nvSpPr>
        <p:spPr bwMode="auto">
          <a:xfrm>
            <a:off x="1247775" y="3940175"/>
            <a:ext cx="1014413" cy="314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3,18, </a:t>
            </a:r>
            <a:r>
              <a:rPr lang="ru-RU" b="1">
                <a:solidFill>
                  <a:schemeClr val="accent1"/>
                </a:solidFill>
                <a:cs typeface="Times New Roman" pitchFamily="18" charset="0"/>
              </a:rPr>
              <a:t>∑ </a:t>
            </a:r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21</a:t>
            </a:r>
          </a:p>
        </p:txBody>
      </p:sp>
      <p:grpSp>
        <p:nvGrpSpPr>
          <p:cNvPr id="17" name="Group 162"/>
          <p:cNvGrpSpPr>
            <a:grpSpLocks/>
          </p:cNvGrpSpPr>
          <p:nvPr/>
        </p:nvGrpSpPr>
        <p:grpSpPr bwMode="auto">
          <a:xfrm>
            <a:off x="1774825" y="4083050"/>
            <a:ext cx="4592638" cy="917575"/>
            <a:chOff x="1118" y="2572"/>
            <a:chExt cx="2893" cy="578"/>
          </a:xfrm>
        </p:grpSpPr>
        <p:sp>
          <p:nvSpPr>
            <p:cNvPr id="11307" name="Line 117"/>
            <p:cNvSpPr>
              <a:spLocks noChangeShapeType="1"/>
            </p:cNvSpPr>
            <p:nvPr/>
          </p:nvSpPr>
          <p:spPr bwMode="auto">
            <a:xfrm>
              <a:off x="2553" y="2574"/>
              <a:ext cx="410" cy="474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8" name="Line 118"/>
            <p:cNvSpPr>
              <a:spLocks noChangeShapeType="1"/>
            </p:cNvSpPr>
            <p:nvPr/>
          </p:nvSpPr>
          <p:spPr bwMode="auto">
            <a:xfrm>
              <a:off x="2551" y="2572"/>
              <a:ext cx="1152" cy="45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9" name="Line 119"/>
            <p:cNvSpPr>
              <a:spLocks noChangeShapeType="1"/>
            </p:cNvSpPr>
            <p:nvPr/>
          </p:nvSpPr>
          <p:spPr bwMode="auto">
            <a:xfrm flipH="1">
              <a:off x="2091" y="2609"/>
              <a:ext cx="513" cy="433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0" name="Line 120"/>
            <p:cNvSpPr>
              <a:spLocks noChangeShapeType="1"/>
            </p:cNvSpPr>
            <p:nvPr/>
          </p:nvSpPr>
          <p:spPr bwMode="auto">
            <a:xfrm flipH="1">
              <a:off x="1434" y="2601"/>
              <a:ext cx="1066" cy="429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11" name="Oval 122"/>
            <p:cNvSpPr>
              <a:spLocks noChangeArrowheads="1"/>
            </p:cNvSpPr>
            <p:nvPr/>
          </p:nvSpPr>
          <p:spPr bwMode="auto">
            <a:xfrm>
              <a:off x="3373" y="2952"/>
              <a:ext cx="638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4,4, 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 8</a:t>
              </a:r>
            </a:p>
          </p:txBody>
        </p:sp>
        <p:sp>
          <p:nvSpPr>
            <p:cNvPr id="11312" name="Oval 123"/>
            <p:cNvSpPr>
              <a:spLocks noChangeArrowheads="1"/>
            </p:cNvSpPr>
            <p:nvPr/>
          </p:nvSpPr>
          <p:spPr bwMode="auto">
            <a:xfrm>
              <a:off x="2649" y="2947"/>
              <a:ext cx="626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5,3, 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 8</a:t>
              </a:r>
            </a:p>
          </p:txBody>
        </p:sp>
        <p:sp>
          <p:nvSpPr>
            <p:cNvPr id="11313" name="Oval 121"/>
            <p:cNvSpPr>
              <a:spLocks noChangeArrowheads="1"/>
            </p:cNvSpPr>
            <p:nvPr/>
          </p:nvSpPr>
          <p:spPr bwMode="auto">
            <a:xfrm>
              <a:off x="1118" y="2941"/>
              <a:ext cx="650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12,3, 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 15</a:t>
              </a:r>
            </a:p>
          </p:txBody>
        </p:sp>
        <p:sp>
          <p:nvSpPr>
            <p:cNvPr id="11314" name="Oval 124"/>
            <p:cNvSpPr>
              <a:spLocks noChangeArrowheads="1"/>
            </p:cNvSpPr>
            <p:nvPr/>
          </p:nvSpPr>
          <p:spPr bwMode="auto">
            <a:xfrm>
              <a:off x="1892" y="2947"/>
              <a:ext cx="621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4,9, 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 13</a:t>
              </a:r>
            </a:p>
          </p:txBody>
        </p:sp>
      </p:grpSp>
      <p:grpSp>
        <p:nvGrpSpPr>
          <p:cNvPr id="18" name="Group 151"/>
          <p:cNvGrpSpPr>
            <a:grpSpLocks/>
          </p:cNvGrpSpPr>
          <p:nvPr/>
        </p:nvGrpSpPr>
        <p:grpSpPr bwMode="auto">
          <a:xfrm>
            <a:off x="3632200" y="3411538"/>
            <a:ext cx="1130300" cy="850900"/>
            <a:chOff x="2288" y="2149"/>
            <a:chExt cx="712" cy="536"/>
          </a:xfrm>
        </p:grpSpPr>
        <p:sp>
          <p:nvSpPr>
            <p:cNvPr id="11305" name="Line 39"/>
            <p:cNvSpPr>
              <a:spLocks noChangeShapeType="1"/>
            </p:cNvSpPr>
            <p:nvPr/>
          </p:nvSpPr>
          <p:spPr bwMode="auto">
            <a:xfrm flipH="1">
              <a:off x="2487" y="2149"/>
              <a:ext cx="513" cy="433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6" name="Oval 109"/>
            <p:cNvSpPr>
              <a:spLocks noChangeArrowheads="1"/>
            </p:cNvSpPr>
            <p:nvPr/>
          </p:nvSpPr>
          <p:spPr bwMode="auto">
            <a:xfrm>
              <a:off x="2288" y="2487"/>
              <a:ext cx="621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4,3, 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 7</a:t>
              </a:r>
            </a:p>
          </p:txBody>
        </p:sp>
      </p:grpSp>
      <p:grpSp>
        <p:nvGrpSpPr>
          <p:cNvPr id="19" name="Group 168"/>
          <p:cNvGrpSpPr>
            <a:grpSpLocks/>
          </p:cNvGrpSpPr>
          <p:nvPr/>
        </p:nvGrpSpPr>
        <p:grpSpPr bwMode="auto">
          <a:xfrm>
            <a:off x="6742113" y="3419475"/>
            <a:ext cx="1409700" cy="823913"/>
            <a:chOff x="4238" y="2155"/>
            <a:chExt cx="888" cy="519"/>
          </a:xfrm>
        </p:grpSpPr>
        <p:sp>
          <p:nvSpPr>
            <p:cNvPr id="11303" name="Line 169"/>
            <p:cNvSpPr>
              <a:spLocks noChangeShapeType="1"/>
            </p:cNvSpPr>
            <p:nvPr/>
          </p:nvSpPr>
          <p:spPr bwMode="auto">
            <a:xfrm>
              <a:off x="4238" y="2155"/>
              <a:ext cx="599" cy="417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4" name="Oval 170"/>
            <p:cNvSpPr>
              <a:spLocks noChangeArrowheads="1"/>
            </p:cNvSpPr>
            <p:nvPr/>
          </p:nvSpPr>
          <p:spPr bwMode="auto">
            <a:xfrm>
              <a:off x="4487" y="2476"/>
              <a:ext cx="639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3,4, 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 7</a:t>
              </a:r>
            </a:p>
          </p:txBody>
        </p:sp>
      </p:grpSp>
      <p:grpSp>
        <p:nvGrpSpPr>
          <p:cNvPr id="20" name="Group 171"/>
          <p:cNvGrpSpPr>
            <a:grpSpLocks/>
          </p:cNvGrpSpPr>
          <p:nvPr/>
        </p:nvGrpSpPr>
        <p:grpSpPr bwMode="auto">
          <a:xfrm>
            <a:off x="7218363" y="3884613"/>
            <a:ext cx="804862" cy="387350"/>
            <a:chOff x="1553" y="2467"/>
            <a:chExt cx="507" cy="244"/>
          </a:xfrm>
        </p:grpSpPr>
        <p:sp>
          <p:nvSpPr>
            <p:cNvPr id="11301" name="Line 172"/>
            <p:cNvSpPr>
              <a:spLocks noChangeShapeType="1"/>
            </p:cNvSpPr>
            <p:nvPr/>
          </p:nvSpPr>
          <p:spPr bwMode="auto">
            <a:xfrm>
              <a:off x="1553" y="2467"/>
              <a:ext cx="507" cy="24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02" name="Line 173"/>
            <p:cNvSpPr>
              <a:spLocks noChangeShapeType="1"/>
            </p:cNvSpPr>
            <p:nvPr/>
          </p:nvSpPr>
          <p:spPr bwMode="auto">
            <a:xfrm flipV="1">
              <a:off x="1583" y="2467"/>
              <a:ext cx="466" cy="2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145"/>
          <p:cNvGrpSpPr>
            <a:grpSpLocks/>
          </p:cNvGrpSpPr>
          <p:nvPr/>
        </p:nvGrpSpPr>
        <p:grpSpPr bwMode="auto">
          <a:xfrm>
            <a:off x="6350" y="2632075"/>
            <a:ext cx="9137650" cy="1035050"/>
            <a:chOff x="4" y="1658"/>
            <a:chExt cx="5756" cy="652"/>
          </a:xfrm>
        </p:grpSpPr>
        <p:sp>
          <p:nvSpPr>
            <p:cNvPr id="11290" name="Line 9"/>
            <p:cNvSpPr>
              <a:spLocks noChangeShapeType="1"/>
            </p:cNvSpPr>
            <p:nvPr/>
          </p:nvSpPr>
          <p:spPr bwMode="auto">
            <a:xfrm flipH="1">
              <a:off x="852" y="1659"/>
              <a:ext cx="1336" cy="459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1" name="Line 10"/>
            <p:cNvSpPr>
              <a:spLocks noChangeShapeType="1"/>
            </p:cNvSpPr>
            <p:nvPr/>
          </p:nvSpPr>
          <p:spPr bwMode="auto">
            <a:xfrm>
              <a:off x="2193" y="1660"/>
              <a:ext cx="818" cy="461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2" name="Line 11"/>
            <p:cNvSpPr>
              <a:spLocks noChangeShapeType="1"/>
            </p:cNvSpPr>
            <p:nvPr/>
          </p:nvSpPr>
          <p:spPr bwMode="auto">
            <a:xfrm>
              <a:off x="2191" y="1658"/>
              <a:ext cx="2108" cy="463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3" name="Line 16"/>
            <p:cNvSpPr>
              <a:spLocks noChangeShapeType="1"/>
            </p:cNvSpPr>
            <p:nvPr/>
          </p:nvSpPr>
          <p:spPr bwMode="auto">
            <a:xfrm flipH="1">
              <a:off x="1704" y="1682"/>
              <a:ext cx="438" cy="456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4" name="Line 60"/>
            <p:cNvSpPr>
              <a:spLocks noChangeShapeType="1"/>
            </p:cNvSpPr>
            <p:nvPr/>
          </p:nvSpPr>
          <p:spPr bwMode="auto">
            <a:xfrm>
              <a:off x="4" y="2126"/>
              <a:ext cx="5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95" name="Text Box 61"/>
            <p:cNvSpPr txBox="1">
              <a:spLocks noChangeArrowheads="1"/>
            </p:cNvSpPr>
            <p:nvPr/>
          </p:nvSpPr>
          <p:spPr bwMode="auto">
            <a:xfrm>
              <a:off x="5131" y="1906"/>
              <a:ext cx="62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r>
                <a:rPr lang="ru-RU"/>
                <a:t>1 ход</a:t>
              </a:r>
            </a:p>
            <a:p>
              <a:pPr eaLnBrk="1" hangingPunct="1"/>
              <a:r>
                <a:rPr lang="ru-RU"/>
                <a:t>1 игрок</a:t>
              </a:r>
            </a:p>
          </p:txBody>
        </p:sp>
        <p:sp>
          <p:nvSpPr>
            <p:cNvPr id="11296" name="Oval 97"/>
            <p:cNvSpPr>
              <a:spLocks noChangeArrowheads="1"/>
            </p:cNvSpPr>
            <p:nvPr/>
          </p:nvSpPr>
          <p:spPr bwMode="auto">
            <a:xfrm>
              <a:off x="1445" y="2013"/>
              <a:ext cx="710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3,6, 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 9</a:t>
              </a:r>
            </a:p>
          </p:txBody>
        </p:sp>
        <p:sp>
          <p:nvSpPr>
            <p:cNvPr id="11297" name="Oval 98"/>
            <p:cNvSpPr>
              <a:spLocks noChangeArrowheads="1"/>
            </p:cNvSpPr>
            <p:nvPr/>
          </p:nvSpPr>
          <p:spPr bwMode="auto">
            <a:xfrm>
              <a:off x="2630" y="2030"/>
              <a:ext cx="710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4,2, 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 6</a:t>
              </a:r>
            </a:p>
          </p:txBody>
        </p:sp>
        <p:sp>
          <p:nvSpPr>
            <p:cNvPr id="11298" name="Oval 99"/>
            <p:cNvSpPr>
              <a:spLocks noChangeArrowheads="1"/>
            </p:cNvSpPr>
            <p:nvPr/>
          </p:nvSpPr>
          <p:spPr bwMode="auto">
            <a:xfrm>
              <a:off x="3873" y="2025"/>
              <a:ext cx="710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3,3, 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 6</a:t>
              </a:r>
            </a:p>
          </p:txBody>
        </p:sp>
        <p:sp>
          <p:nvSpPr>
            <p:cNvPr id="11299" name="Oval 104"/>
            <p:cNvSpPr>
              <a:spLocks noChangeArrowheads="1"/>
            </p:cNvSpPr>
            <p:nvPr/>
          </p:nvSpPr>
          <p:spPr bwMode="auto">
            <a:xfrm>
              <a:off x="3873" y="2025"/>
              <a:ext cx="710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3,3, 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 6</a:t>
              </a:r>
            </a:p>
          </p:txBody>
        </p:sp>
        <p:sp>
          <p:nvSpPr>
            <p:cNvPr id="11300" name="Oval 96"/>
            <p:cNvSpPr>
              <a:spLocks noChangeArrowheads="1"/>
            </p:cNvSpPr>
            <p:nvPr/>
          </p:nvSpPr>
          <p:spPr bwMode="auto">
            <a:xfrm>
              <a:off x="547" y="2013"/>
              <a:ext cx="710" cy="19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b="1">
                  <a:solidFill>
                    <a:schemeClr val="accent1"/>
                  </a:solidFill>
                </a:rPr>
                <a:t>9,2, </a:t>
              </a:r>
              <a:r>
                <a:rPr lang="ru-RU" b="1">
                  <a:solidFill>
                    <a:schemeClr val="accent1"/>
                  </a:solidFill>
                  <a:cs typeface="Times New Roman" pitchFamily="18" charset="0"/>
                </a:rPr>
                <a:t>∑ 11</a:t>
              </a:r>
            </a:p>
          </p:txBody>
        </p:sp>
      </p:grp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2914650" y="2554288"/>
            <a:ext cx="1127125" cy="314325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accent1"/>
                </a:solidFill>
              </a:rPr>
              <a:t>3,2, </a:t>
            </a:r>
            <a:r>
              <a:rPr lang="ru-RU" b="1">
                <a:solidFill>
                  <a:schemeClr val="accent1"/>
                </a:solidFill>
                <a:cs typeface="Times New Roman" pitchFamily="18" charset="0"/>
              </a:rPr>
              <a:t>∑ 5</a:t>
            </a:r>
          </a:p>
        </p:txBody>
      </p:sp>
    </p:spTree>
    <p:extLst>
      <p:ext uri="{BB962C8B-B14F-4D97-AF65-F5344CB8AC3E}">
        <p14:creationId xmlns:p14="http://schemas.microsoft.com/office/powerpoint/2010/main" val="3703336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2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9" grpId="0" animBg="1"/>
      <p:bldP spid="32870" grpId="0" animBg="1"/>
      <p:bldP spid="3277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4" r="833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7504" y="86615"/>
            <a:ext cx="6984776" cy="230832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softEdge rad="1270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Домашнее задание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3491880" y="3222919"/>
            <a:ext cx="1152128" cy="1008112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60000"/>
                <a:lumOff val="40000"/>
                <a:alpha val="69000"/>
              </a:schemeClr>
            </a:solidFill>
          </a:ln>
          <a:effectLst>
            <a:glow rad="342900">
              <a:schemeClr val="accent1">
                <a:alpha val="37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580112" y="1729182"/>
            <a:ext cx="1152128" cy="1008112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60000"/>
                <a:lumOff val="40000"/>
                <a:alpha val="69000"/>
              </a:schemeClr>
            </a:solidFill>
          </a:ln>
          <a:effectLst>
            <a:glow rad="342900">
              <a:schemeClr val="accent1">
                <a:alpha val="37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4763236" y="5239143"/>
            <a:ext cx="1152128" cy="1008112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60000"/>
                <a:lumOff val="40000"/>
                <a:alpha val="69000"/>
              </a:schemeClr>
            </a:solidFill>
          </a:ln>
          <a:effectLst>
            <a:glow rad="342900">
              <a:schemeClr val="accent1">
                <a:alpha val="37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>
            <a:off x="2555776" y="5517232"/>
            <a:ext cx="1152128" cy="1008112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60000"/>
                <a:lumOff val="40000"/>
                <a:alpha val="69000"/>
              </a:schemeClr>
            </a:solidFill>
          </a:ln>
          <a:effectLst>
            <a:glow rad="342900">
              <a:schemeClr val="accent1">
                <a:alpha val="37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6372200" y="4231031"/>
            <a:ext cx="1152128" cy="1008112"/>
          </a:xfrm>
          <a:prstGeom prst="star5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2">
                <a:lumMod val="60000"/>
                <a:lumOff val="40000"/>
                <a:alpha val="69000"/>
              </a:schemeClr>
            </a:solidFill>
          </a:ln>
          <a:effectLst>
            <a:glow rad="342900">
              <a:schemeClr val="accent1">
                <a:alpha val="37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933071" y="1933274"/>
            <a:ext cx="4391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48379" y="3373032"/>
            <a:ext cx="4391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12275" y="5667345"/>
            <a:ext cx="4391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19735" y="5389256"/>
            <a:ext cx="4391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28699" y="4381144"/>
            <a:ext cx="4391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4398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5312" y="90872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ри­сун­ке – схема дорог, свя­зы­ва­ю­щих го­ро­да А, Б, В, Г, Д, Е, Ж, И, К, Л, М. По каж­дой до­ро­ге можно дви­гать­ся толь­ко в одном на­прав­ле­нии, ука­зан­ном стрел­кой. </a:t>
            </a:r>
          </a:p>
          <a:p>
            <a:r>
              <a:rPr lang="ru-RU" dirty="0"/>
              <a:t>Сколь­ко су­ще­ству­ет раз­лич­ных путей из го­ро­да А в город M?</a:t>
            </a:r>
            <a:endParaRPr lang="ru-RU" dirty="0">
              <a:effectLst/>
            </a:endParaRPr>
          </a:p>
        </p:txBody>
      </p:sp>
      <p:pic>
        <p:nvPicPr>
          <p:cNvPr id="1027" name="Picture 3" descr="https://inf-ege.sdamgia.ru/get_file?id=309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56992"/>
            <a:ext cx="6972586" cy="2758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27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s://inf-ege.sdamgia.ru/get_file?id=29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06" y="4452078"/>
            <a:ext cx="13620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nf-ege.sdamgia.ru/get_file?id=29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486944"/>
            <a:ext cx="136207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https://inf-ege.sdamgia.ru/get_file?id=29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64" y="4486944"/>
            <a:ext cx="13430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nf-ege.sdamgia.ru/get_file?id=295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473728"/>
            <a:ext cx="1352550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1" y="1268760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cs typeface="Arial" pitchFamily="34" charset="0"/>
              </a:rPr>
              <a:t>В таб­ли­це при­ве­де­на сто­и­мость пе­ре­воз­ки гру­зов между со­сед­ни­ми стан­ци­я­ми. Если пе­ре­се­че­ние стро­ки и столб­ца пусто, то со­от­вет­ству­ю­щие стан­ции не яв­ля­ют­ся со­сед­ни­ми. Ука­жи­те таб­ли­цу, для ко­то­рой вы­пол­ня­ет­ся усло­вие «Ми­ни­маль­ная сто­и­мость пе­ре­воз­ки гру­зов от пунк­та А до пунк­та В не боль­ше 3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</a:p>
          <a:p>
            <a:pPr lvl="0" indent="119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atin typeface="Arial" pitchFamily="34" charset="0"/>
                <a:cs typeface="Arial" pitchFamily="34" charset="0"/>
              </a:rPr>
              <a:t>1.  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>
                <a:latin typeface="Arial" pitchFamily="34" charset="0"/>
                <a:cs typeface="Arial" pitchFamily="34" charset="0"/>
              </a:rPr>
              <a:t>.  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ru-RU" dirty="0">
                <a:latin typeface="Arial" pitchFamily="34" charset="0"/>
                <a:cs typeface="Arial" pitchFamily="34" charset="0"/>
              </a:rPr>
              <a:t>.  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4</a:t>
            </a:r>
            <a:r>
              <a:rPr lang="ru-RU" dirty="0">
                <a:latin typeface="Arial" pitchFamily="34" charset="0"/>
                <a:cs typeface="Arial" pitchFamily="34" charset="0"/>
              </a:rPr>
              <a:t>.  </a:t>
            </a:r>
            <a:endParaRPr lang="ru-RU" sz="7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232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45091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На ри­сун­ке – схема дорог, свя­зы­ва­ю­щих го­ро­да А, Б, В, Г, Д, Е, Ж, И, К. По каж­дой до­ро­ге можно дви­гать­ся толь­ко в одном на­прав­ле­нии, ука­зан­ном стрел­кой. Сколь­ко су­ще­ству­ет раз­лич­ных путей из го­ро­да А в город К?</a:t>
            </a:r>
          </a:p>
        </p:txBody>
      </p:sp>
      <p:pic>
        <p:nvPicPr>
          <p:cNvPr id="2051" name="Picture 3" descr="https://inf-ege.sdamgia.ru/get_file?id=36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548680"/>
            <a:ext cx="805959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508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85934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У ис­пол­ни­те­ля Удво­и­тель две ко­ман­ды, ко­то­рым при­сво­е­ны но­ме­ра:  </a:t>
            </a:r>
          </a:p>
          <a:p>
            <a:r>
              <a:rPr lang="ru-RU" b="1" dirty="0"/>
              <a:t>1. при­бавь 1, </a:t>
            </a:r>
            <a:endParaRPr lang="ru-RU" dirty="0"/>
          </a:p>
          <a:p>
            <a:r>
              <a:rPr lang="ru-RU" b="1" dirty="0"/>
              <a:t>2. умножь на 2. 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ru-RU" dirty="0"/>
              <a:t>Пер­вая из них уве­ли­чи­ва­ет число на экра­не на 1, вто­рая удва­и­ва­ет. Про­грам­ма для Удво­и­те­ля — это по­сле­до­ва­тель­ность ко­манд. Сколь­ко есть про­грамм, ко­то­рые число 1 пре­об­ра­зу­ют в число 21?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41152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916832"/>
            <a:ext cx="734481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Име­ют­ся две кучи кам­ней, в одной из ко­то­рых 1, а в дру­гой — 4 камня. Двум иг­ро­кам пред­ла­га­ет­ся игра по сле­ду­ю­щим пра­ви­лам. Каж­дый игрок обес­пе­чи­ва­ет­ся не­огра­ни­чен­ным за­па­сом кам­ней. Иг­ро­ки ходят по оче­ре­ди. Ход со­сто­ит в том, что игрок про­из­во­дит одно из воз­мож­ных дей­ствий: или утра­и­ва­ет число кам­ней в одной из куч, или уве­ли­чи­ва­ет на 3 ко­ли­че­ство кам­ней в какой-либо </a:t>
            </a:r>
            <a:r>
              <a:rPr lang="ru-RU" dirty="0" err="1"/>
              <a:t>куче.Вы­иг­ры­ва­ет</a:t>
            </a:r>
            <a:r>
              <a:rPr lang="ru-RU" dirty="0"/>
              <a:t> тот игрок, после хода ко­то­ро­го, сум­мар­ное число кам­ней в двух кучах ста­но­вит­ся рав­ным 22 или более кам­ней. Кто вы­иг­ра­ет при без­оши­боч­ной игре обоих иг­ро­ков — игрок, де­ла­ю­щий пер­вый ход, или игрок, де­ла­ю­щий вто­рой ход? Как дол­жен хо­дить вы­иг­ры­ва­ю­щий игрок?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70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5869" y="260648"/>
            <a:ext cx="5832474" cy="1631216"/>
          </a:xfrm>
          <a:prstGeom prst="rect">
            <a:avLst/>
          </a:prstGeom>
          <a:solidFill>
            <a:schemeClr val="accent1">
              <a:alpha val="26000"/>
            </a:schemeClr>
          </a:solidFill>
          <a:effectLst>
            <a:softEdge rad="254000"/>
          </a:effectLst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Garamond" pitchFamily="18" charset="0"/>
              </a:rPr>
              <a:t>Родоначальником теории графов считается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Леонард Эйлер</a:t>
            </a:r>
            <a:r>
              <a:rPr lang="ru-RU" sz="2000" dirty="0">
                <a:solidFill>
                  <a:schemeClr val="bg1"/>
                </a:solidFill>
                <a:latin typeface="Garamond" pitchFamily="18" charset="0"/>
              </a:rPr>
              <a:t>. В 1736 году в одном из своих писем он формулирует и предлагает решение задачи о семи кёнигсбергских мостах, ставшей впоследствии одной из классических задач теории графов.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82" y="240214"/>
            <a:ext cx="2430667" cy="2826357"/>
          </a:xfrm>
          <a:prstGeom prst="rect">
            <a:avLst/>
          </a:prstGeom>
          <a:effectLst>
            <a:glow rad="76200">
              <a:schemeClr val="bg1"/>
            </a:glow>
            <a:softEdge rad="889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0" y="1898873"/>
            <a:ext cx="2942756" cy="2354205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95537" y="4253078"/>
            <a:ext cx="2308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</a:rPr>
              <a:t>Карта Кёнигсберга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371639" y="2204864"/>
            <a:ext cx="2445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Кенигсбергские мосты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903" y="2604817"/>
            <a:ext cx="2949354" cy="2171502"/>
          </a:xfrm>
          <a:prstGeom prst="rect">
            <a:avLst/>
          </a:prstGeom>
          <a:effectLst>
            <a:softEdge rad="2413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36" y="3284985"/>
            <a:ext cx="3236718" cy="2304256"/>
          </a:xfrm>
          <a:prstGeom prst="rect">
            <a:avLst/>
          </a:prstGeom>
          <a:effectLst>
            <a:softEdge rad="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088343" y="5661248"/>
            <a:ext cx="3021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Граф кенигсбергских мостов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646024" y="2604817"/>
            <a:ext cx="1741182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  <a:effectLst>
            <a:softEdge rad="25400"/>
          </a:effec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Garamond" pitchFamily="18" charset="0"/>
              </a:rPr>
              <a:t>Леонард Эйлер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29349" y="4784317"/>
            <a:ext cx="61428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Можно </a:t>
            </a:r>
            <a:r>
              <a:rPr lang="ru-RU" sz="20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обойти все семь мостов, стоявших тогда в городе Кёнигсберге (современный Калининград, Россия), побывав на каждом по одному разу?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0" y="6044972"/>
            <a:ext cx="9168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Рассмотрев эту задачу, в 1736 году Эйлер доказал, что это невозможно, причем он рассмотрел более общую задачу: какие местности, разделенные рукавами рек и соединенные мостами, возможно обойти, побывав на каждом мосту ровно один раз, а какие невозможно.</a:t>
            </a:r>
          </a:p>
        </p:txBody>
      </p:sp>
    </p:spTree>
    <p:extLst>
      <p:ext uri="{BB962C8B-B14F-4D97-AF65-F5344CB8AC3E}">
        <p14:creationId xmlns:p14="http://schemas.microsoft.com/office/powerpoint/2010/main" val="38437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14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4811" y="548680"/>
            <a:ext cx="434518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4000" b="1" dirty="0">
                <a:solidFill>
                  <a:schemeClr val="bg1"/>
                </a:solidFill>
              </a:rPr>
              <a:t>Теория графов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Graphentheorie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- </a:t>
            </a:r>
            <a:r>
              <a:rPr lang="ru-RU" b="1" i="1" dirty="0" smtClean="0">
                <a:solidFill>
                  <a:schemeClr val="bg1"/>
                </a:solidFill>
              </a:rPr>
              <a:t>теория </a:t>
            </a:r>
            <a:r>
              <a:rPr lang="ru-RU" b="1" i="1" dirty="0">
                <a:solidFill>
                  <a:schemeClr val="bg1"/>
                </a:solidFill>
              </a:rPr>
              <a:t>сетей </a:t>
            </a:r>
            <a:r>
              <a:rPr lang="ru-RU" dirty="0">
                <a:solidFill>
                  <a:schemeClr val="bg1"/>
                </a:solidFill>
              </a:rPr>
              <a:t>, наука о топологических формах, сетевых моделях представления любого процесса или системы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04373" y="807656"/>
            <a:ext cx="43432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4000" b="1" dirty="0" smtClean="0">
                <a:solidFill>
                  <a:schemeClr val="bg1"/>
                </a:solidFill>
              </a:rPr>
              <a:t>Граф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- геометрическая </a:t>
            </a:r>
            <a:r>
              <a:rPr lang="ru-RU" sz="2000" dirty="0">
                <a:solidFill>
                  <a:schemeClr val="bg1"/>
                </a:solidFill>
              </a:rPr>
              <a:t>схема, представляющая собой систему линий, связывающих заданные точки. Точки называемые вершинами, а связывающие их линии - ребрами (или дугами).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51" y="6453336"/>
            <a:ext cx="91761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Теория графов есть совокупность способов топологических представлений </a:t>
            </a:r>
            <a:r>
              <a:rPr lang="ru-RU" sz="1600" b="1" dirty="0" smtClean="0"/>
              <a:t>процессов </a:t>
            </a:r>
            <a:r>
              <a:rPr lang="ru-RU" sz="1600" b="1" dirty="0"/>
              <a:t>или структур. </a:t>
            </a:r>
          </a:p>
        </p:txBody>
      </p:sp>
      <p:sp>
        <p:nvSpPr>
          <p:cNvPr id="9" name="Овал 8"/>
          <p:cNvSpPr/>
          <p:nvPr/>
        </p:nvSpPr>
        <p:spPr>
          <a:xfrm>
            <a:off x="467544" y="2430428"/>
            <a:ext cx="1152128" cy="1070580"/>
          </a:xfrm>
          <a:prstGeom prst="ellipse">
            <a:avLst/>
          </a:prstGeom>
          <a:solidFill>
            <a:srgbClr val="78B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483768" y="4653136"/>
            <a:ext cx="1152128" cy="1070580"/>
          </a:xfrm>
          <a:prstGeom prst="ellipse">
            <a:avLst/>
          </a:prstGeom>
          <a:solidFill>
            <a:srgbClr val="78B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56176" y="4686237"/>
            <a:ext cx="1152128" cy="1070580"/>
          </a:xfrm>
          <a:prstGeom prst="ellipse">
            <a:avLst/>
          </a:prstGeom>
          <a:solidFill>
            <a:srgbClr val="78B8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9" idx="5"/>
            <a:endCxn id="10" idx="1"/>
          </p:cNvCxnSpPr>
          <p:nvPr/>
        </p:nvCxnSpPr>
        <p:spPr>
          <a:xfrm>
            <a:off x="1450947" y="3344225"/>
            <a:ext cx="1201546" cy="1465694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11" idx="2"/>
          </p:cNvCxnSpPr>
          <p:nvPr/>
        </p:nvCxnSpPr>
        <p:spPr>
          <a:xfrm>
            <a:off x="3635896" y="5188426"/>
            <a:ext cx="2520280" cy="33101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9" idx="6"/>
            <a:endCxn id="11" idx="1"/>
          </p:cNvCxnSpPr>
          <p:nvPr/>
        </p:nvCxnSpPr>
        <p:spPr>
          <a:xfrm>
            <a:off x="1619672" y="2965718"/>
            <a:ext cx="4705229" cy="1877302"/>
          </a:xfrm>
          <a:prstGeom prst="straightConnector1">
            <a:avLst/>
          </a:prstGeom>
          <a:ln w="50800">
            <a:solidFill>
              <a:schemeClr val="bg1">
                <a:lumMod val="6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 rot="1290702">
            <a:off x="3214296" y="3039342"/>
            <a:ext cx="18247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дуга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491880" y="4348254"/>
            <a:ext cx="250450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ребро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Дуга 22"/>
          <p:cNvSpPr/>
          <p:nvPr/>
        </p:nvSpPr>
        <p:spPr>
          <a:xfrm>
            <a:off x="6660232" y="3904369"/>
            <a:ext cx="2160240" cy="1696268"/>
          </a:xfrm>
          <a:prstGeom prst="arc">
            <a:avLst>
              <a:gd name="adj1" fmla="val 11003120"/>
              <a:gd name="adj2" fmla="val 7601301"/>
            </a:avLst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1290702">
            <a:off x="6606295" y="4096325"/>
            <a:ext cx="24407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петля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89767" y="2061438"/>
            <a:ext cx="33067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вершина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47086" y="2442338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773535" y="4743311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456362" y="4759862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836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" y="0"/>
            <a:ext cx="9144000" cy="6858000"/>
          </a:xfrm>
          <a:prstGeom prst="rect">
            <a:avLst/>
          </a:prstGeom>
        </p:spPr>
      </p:pic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589330"/>
            <a:ext cx="4176464" cy="10081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>
                <a:solidFill>
                  <a:schemeClr val="bg1"/>
                </a:solidFill>
              </a:rPr>
              <a:t>Основные </a:t>
            </a:r>
            <a:r>
              <a:rPr lang="ru-RU" sz="4000" b="1" dirty="0" smtClean="0">
                <a:solidFill>
                  <a:schemeClr val="bg1"/>
                </a:solidFill>
              </a:rPr>
              <a:t>понятия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2779" y="1857375"/>
            <a:ext cx="6989763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Степенью вершины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 называется число ребер графа, которым принадлежит эта вершина.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Путем в графе от А1 до </a:t>
            </a:r>
            <a:r>
              <a:rPr lang="ru-RU" sz="2000" b="1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Аn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 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называется такая последовательность ребер, ведущая от А1 до </a:t>
            </a:r>
            <a:r>
              <a:rPr lang="ru-RU" sz="2000" dirty="0" err="1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Аn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, в которой каждые два соседних ребра имеют общую вершину и никакое ребро не встречается более одного раза.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Циклом в графе 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называется путь, в котором совпадают его начальная и конечная вершины.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Граф называется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несвязным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, если существуют хотя бы две вершины, несвязанные путем.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Граф называется </a:t>
            </a:r>
            <a:r>
              <a:rPr lang="ru-RU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деревом</a:t>
            </a:r>
            <a:r>
              <a:rPr lang="ru-RU" sz="20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/>
              </a:rPr>
              <a:t>, если для каждой пары вершин существует единственный соединяющий их путь.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>
              <a:effectLst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2000" dirty="0" smtClean="0"/>
          </a:p>
        </p:txBody>
      </p:sp>
      <p:grpSp>
        <p:nvGrpSpPr>
          <p:cNvPr id="4100" name="Group 40"/>
          <p:cNvGrpSpPr>
            <a:grpSpLocks/>
          </p:cNvGrpSpPr>
          <p:nvPr/>
        </p:nvGrpSpPr>
        <p:grpSpPr bwMode="auto">
          <a:xfrm>
            <a:off x="7027863" y="4519613"/>
            <a:ext cx="1824037" cy="1868487"/>
            <a:chOff x="4391" y="2875"/>
            <a:chExt cx="1149" cy="1177"/>
          </a:xfrm>
        </p:grpSpPr>
        <p:sp>
          <p:nvSpPr>
            <p:cNvPr id="4110" name="Line 12"/>
            <p:cNvSpPr>
              <a:spLocks noChangeShapeType="1"/>
            </p:cNvSpPr>
            <p:nvPr/>
          </p:nvSpPr>
          <p:spPr bwMode="auto">
            <a:xfrm rot="10418242" flipH="1">
              <a:off x="4584" y="2920"/>
              <a:ext cx="394" cy="378"/>
            </a:xfrm>
            <a:prstGeom prst="line">
              <a:avLst/>
            </a:prstGeom>
            <a:noFill/>
            <a:ln w="3810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1" name="Line 13"/>
            <p:cNvSpPr>
              <a:spLocks noChangeShapeType="1"/>
            </p:cNvSpPr>
            <p:nvPr/>
          </p:nvSpPr>
          <p:spPr bwMode="auto">
            <a:xfrm rot="10418242">
              <a:off x="4984" y="2875"/>
              <a:ext cx="408" cy="361"/>
            </a:xfrm>
            <a:prstGeom prst="line">
              <a:avLst/>
            </a:prstGeom>
            <a:noFill/>
            <a:ln w="3810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2" name="Line 15"/>
            <p:cNvSpPr>
              <a:spLocks noChangeShapeType="1"/>
            </p:cNvSpPr>
            <p:nvPr/>
          </p:nvSpPr>
          <p:spPr bwMode="auto">
            <a:xfrm rot="10418242" flipH="1">
              <a:off x="4976" y="2898"/>
              <a:ext cx="7" cy="398"/>
            </a:xfrm>
            <a:prstGeom prst="line">
              <a:avLst/>
            </a:prstGeom>
            <a:noFill/>
            <a:ln w="3810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3" name="Line 16"/>
            <p:cNvSpPr>
              <a:spLocks noChangeShapeType="1"/>
            </p:cNvSpPr>
            <p:nvPr/>
          </p:nvSpPr>
          <p:spPr bwMode="auto">
            <a:xfrm rot="10418242">
              <a:off x="4631" y="3306"/>
              <a:ext cx="185" cy="487"/>
            </a:xfrm>
            <a:prstGeom prst="line">
              <a:avLst/>
            </a:prstGeom>
            <a:noFill/>
            <a:ln w="3810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4" name="Line 17"/>
            <p:cNvSpPr>
              <a:spLocks noChangeShapeType="1"/>
            </p:cNvSpPr>
            <p:nvPr/>
          </p:nvSpPr>
          <p:spPr bwMode="auto">
            <a:xfrm rot="10418242">
              <a:off x="5444" y="3208"/>
              <a:ext cx="96" cy="595"/>
            </a:xfrm>
            <a:prstGeom prst="line">
              <a:avLst/>
            </a:prstGeom>
            <a:noFill/>
            <a:ln w="3810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5" name="Line 18"/>
            <p:cNvSpPr>
              <a:spLocks noChangeShapeType="1"/>
            </p:cNvSpPr>
            <p:nvPr/>
          </p:nvSpPr>
          <p:spPr bwMode="auto">
            <a:xfrm rot="10418242" flipH="1">
              <a:off x="5142" y="3231"/>
              <a:ext cx="299" cy="530"/>
            </a:xfrm>
            <a:prstGeom prst="line">
              <a:avLst/>
            </a:prstGeom>
            <a:noFill/>
            <a:ln w="3810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6" name="Line 19"/>
            <p:cNvSpPr>
              <a:spLocks noChangeShapeType="1"/>
            </p:cNvSpPr>
            <p:nvPr/>
          </p:nvSpPr>
          <p:spPr bwMode="auto">
            <a:xfrm rot="10418242" flipH="1">
              <a:off x="4391" y="3326"/>
              <a:ext cx="248" cy="457"/>
            </a:xfrm>
            <a:prstGeom prst="line">
              <a:avLst/>
            </a:prstGeom>
            <a:noFill/>
            <a:ln w="3810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7" name="Text Box 20"/>
            <p:cNvSpPr txBox="1">
              <a:spLocks noChangeArrowheads="1"/>
            </p:cNvSpPr>
            <p:nvPr/>
          </p:nvSpPr>
          <p:spPr bwMode="auto">
            <a:xfrm>
              <a:off x="4755" y="3821"/>
              <a:ext cx="5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b="1" dirty="0">
                  <a:solidFill>
                    <a:schemeClr val="bg1"/>
                  </a:solidFill>
                </a:rPr>
                <a:t>Рис. 2</a:t>
              </a:r>
            </a:p>
          </p:txBody>
        </p:sp>
      </p:grpSp>
      <p:grpSp>
        <p:nvGrpSpPr>
          <p:cNvPr id="4101" name="Group 31"/>
          <p:cNvGrpSpPr>
            <a:grpSpLocks/>
          </p:cNvGrpSpPr>
          <p:nvPr/>
        </p:nvGrpSpPr>
        <p:grpSpPr bwMode="auto">
          <a:xfrm>
            <a:off x="7189788" y="1747838"/>
            <a:ext cx="1497012" cy="1308100"/>
            <a:chOff x="207" y="2396"/>
            <a:chExt cx="943" cy="824"/>
          </a:xfrm>
        </p:grpSpPr>
        <p:sp>
          <p:nvSpPr>
            <p:cNvPr id="4103" name="Line 32"/>
            <p:cNvSpPr>
              <a:spLocks noChangeShapeType="1"/>
            </p:cNvSpPr>
            <p:nvPr/>
          </p:nvSpPr>
          <p:spPr bwMode="auto">
            <a:xfrm flipV="1">
              <a:off x="214" y="2396"/>
              <a:ext cx="412" cy="39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Line 33"/>
            <p:cNvSpPr>
              <a:spLocks noChangeShapeType="1"/>
            </p:cNvSpPr>
            <p:nvPr/>
          </p:nvSpPr>
          <p:spPr bwMode="auto">
            <a:xfrm>
              <a:off x="624" y="2398"/>
              <a:ext cx="526" cy="23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Line 34"/>
            <p:cNvSpPr>
              <a:spLocks noChangeShapeType="1"/>
            </p:cNvSpPr>
            <p:nvPr/>
          </p:nvSpPr>
          <p:spPr bwMode="auto">
            <a:xfrm flipH="1" flipV="1">
              <a:off x="621" y="2396"/>
              <a:ext cx="315" cy="449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Line 35"/>
            <p:cNvSpPr>
              <a:spLocks noChangeShapeType="1"/>
            </p:cNvSpPr>
            <p:nvPr/>
          </p:nvSpPr>
          <p:spPr bwMode="auto">
            <a:xfrm>
              <a:off x="213" y="2790"/>
              <a:ext cx="738" cy="42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Line 36"/>
            <p:cNvSpPr>
              <a:spLocks noChangeShapeType="1"/>
            </p:cNvSpPr>
            <p:nvPr/>
          </p:nvSpPr>
          <p:spPr bwMode="auto">
            <a:xfrm>
              <a:off x="207" y="2790"/>
              <a:ext cx="732" cy="6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Line 37"/>
            <p:cNvSpPr>
              <a:spLocks noChangeShapeType="1"/>
            </p:cNvSpPr>
            <p:nvPr/>
          </p:nvSpPr>
          <p:spPr bwMode="auto">
            <a:xfrm>
              <a:off x="938" y="2849"/>
              <a:ext cx="6" cy="37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Line 38"/>
            <p:cNvSpPr>
              <a:spLocks noChangeShapeType="1"/>
            </p:cNvSpPr>
            <p:nvPr/>
          </p:nvSpPr>
          <p:spPr bwMode="auto">
            <a:xfrm flipV="1">
              <a:off x="932" y="2632"/>
              <a:ext cx="213" cy="22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02" name="Text Box 39"/>
          <p:cNvSpPr txBox="1">
            <a:spLocks noChangeArrowheads="1"/>
          </p:cNvSpPr>
          <p:nvPr/>
        </p:nvSpPr>
        <p:spPr bwMode="auto">
          <a:xfrm>
            <a:off x="7700963" y="3254375"/>
            <a:ext cx="809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bg1"/>
                </a:solidFill>
              </a:rPr>
              <a:t>Рис. 1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58652" y="692696"/>
            <a:ext cx="31344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теории графов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183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1" y="18829"/>
            <a:ext cx="9144000" cy="6858000"/>
          </a:xfrm>
          <a:prstGeom prst="rect">
            <a:avLst/>
          </a:prstGeom>
        </p:spPr>
      </p:pic>
      <p:grpSp>
        <p:nvGrpSpPr>
          <p:cNvPr id="5122" name="Группа 19"/>
          <p:cNvGrpSpPr>
            <a:grpSpLocks/>
          </p:cNvGrpSpPr>
          <p:nvPr/>
        </p:nvGrpSpPr>
        <p:grpSpPr bwMode="auto">
          <a:xfrm rot="3090894">
            <a:off x="3663723" y="3937731"/>
            <a:ext cx="2911475" cy="3081338"/>
            <a:chOff x="5670550" y="1741488"/>
            <a:chExt cx="3344863" cy="3386137"/>
          </a:xfrm>
        </p:grpSpPr>
        <p:grpSp>
          <p:nvGrpSpPr>
            <p:cNvPr id="5173" name="Group 21"/>
            <p:cNvGrpSpPr>
              <a:grpSpLocks/>
            </p:cNvGrpSpPr>
            <p:nvPr/>
          </p:nvGrpSpPr>
          <p:grpSpPr bwMode="auto">
            <a:xfrm rot="-788692">
              <a:off x="6019809" y="2003423"/>
              <a:ext cx="2803530" cy="2720976"/>
              <a:chOff x="3792" y="1262"/>
              <a:chExt cx="1766" cy="1714"/>
            </a:xfrm>
          </p:grpSpPr>
          <p:sp>
            <p:nvSpPr>
              <p:cNvPr id="5181" name="Line 6"/>
              <p:cNvSpPr>
                <a:spLocks noChangeShapeType="1"/>
              </p:cNvSpPr>
              <p:nvPr/>
            </p:nvSpPr>
            <p:spPr bwMode="auto">
              <a:xfrm rot="20995522" flipV="1">
                <a:off x="3792" y="1348"/>
                <a:ext cx="496" cy="628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2" name="Line 7"/>
              <p:cNvSpPr>
                <a:spLocks noChangeShapeType="1"/>
              </p:cNvSpPr>
              <p:nvPr/>
            </p:nvSpPr>
            <p:spPr bwMode="auto">
              <a:xfrm rot="-604478">
                <a:off x="3886" y="1970"/>
                <a:ext cx="477" cy="445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3" name="Line 8"/>
              <p:cNvSpPr>
                <a:spLocks noChangeShapeType="1"/>
              </p:cNvSpPr>
              <p:nvPr/>
            </p:nvSpPr>
            <p:spPr bwMode="auto">
              <a:xfrm rot="-604478" flipH="1" flipV="1">
                <a:off x="4277" y="1262"/>
                <a:ext cx="495" cy="587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4" name="Line 9"/>
              <p:cNvSpPr>
                <a:spLocks noChangeShapeType="1"/>
              </p:cNvSpPr>
              <p:nvPr/>
            </p:nvSpPr>
            <p:spPr bwMode="auto">
              <a:xfrm rot="20995522" flipH="1">
                <a:off x="4352" y="1842"/>
                <a:ext cx="514" cy="486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5" name="Line 10"/>
              <p:cNvSpPr>
                <a:spLocks noChangeShapeType="1"/>
              </p:cNvSpPr>
              <p:nvPr/>
            </p:nvSpPr>
            <p:spPr bwMode="auto">
              <a:xfrm rot="20995522" flipV="1">
                <a:off x="4815" y="1736"/>
                <a:ext cx="743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6" name="Line 11"/>
              <p:cNvSpPr>
                <a:spLocks noChangeShapeType="1"/>
              </p:cNvSpPr>
              <p:nvPr/>
            </p:nvSpPr>
            <p:spPr bwMode="auto">
              <a:xfrm rot="20995522" flipV="1">
                <a:off x="3840" y="1887"/>
                <a:ext cx="991" cy="41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7" name="Line 18"/>
              <p:cNvSpPr>
                <a:spLocks noChangeShapeType="1"/>
              </p:cNvSpPr>
              <p:nvPr/>
            </p:nvSpPr>
            <p:spPr bwMode="auto">
              <a:xfrm rot="-604478">
                <a:off x="3934" y="1973"/>
                <a:ext cx="342" cy="1003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88" name="Line 19"/>
              <p:cNvSpPr>
                <a:spLocks noChangeShapeType="1"/>
              </p:cNvSpPr>
              <p:nvPr/>
            </p:nvSpPr>
            <p:spPr bwMode="auto">
              <a:xfrm rot="20995522" flipH="1">
                <a:off x="4263" y="1855"/>
                <a:ext cx="648" cy="1028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round/>
                <a:headEnd type="oval" w="med" len="med"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174" name="Group 22"/>
            <p:cNvGrpSpPr>
              <a:grpSpLocks/>
            </p:cNvGrpSpPr>
            <p:nvPr/>
          </p:nvGrpSpPr>
          <p:grpSpPr bwMode="auto">
            <a:xfrm rot="-631781">
              <a:off x="5670556" y="1741485"/>
              <a:ext cx="3344867" cy="3386133"/>
              <a:chOff x="3572" y="1097"/>
              <a:chExt cx="2107" cy="2133"/>
            </a:xfrm>
          </p:grpSpPr>
          <p:sp>
            <p:nvSpPr>
              <p:cNvPr id="5175" name="Text Box 12"/>
              <p:cNvSpPr txBox="1">
                <a:spLocks noChangeArrowheads="1"/>
              </p:cNvSpPr>
              <p:nvPr/>
            </p:nvSpPr>
            <p:spPr bwMode="auto">
              <a:xfrm rot="-604478">
                <a:off x="3572" y="1841"/>
                <a:ext cx="2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>
                    <a:latin typeface="Tahoma" pitchFamily="34" charset="0"/>
                  </a:rPr>
                  <a:t>А</a:t>
                </a:r>
              </a:p>
            </p:txBody>
          </p:sp>
          <p:sp>
            <p:nvSpPr>
              <p:cNvPr id="5176" name="Text Box 13"/>
              <p:cNvSpPr txBox="1">
                <a:spLocks noChangeArrowheads="1"/>
              </p:cNvSpPr>
              <p:nvPr/>
            </p:nvSpPr>
            <p:spPr bwMode="auto">
              <a:xfrm rot="-604478">
                <a:off x="4059" y="1097"/>
                <a:ext cx="23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B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77" name="Text Box 14"/>
              <p:cNvSpPr txBox="1">
                <a:spLocks noChangeArrowheads="1"/>
              </p:cNvSpPr>
              <p:nvPr/>
            </p:nvSpPr>
            <p:spPr bwMode="auto">
              <a:xfrm rot="-604478">
                <a:off x="4752" y="1508"/>
                <a:ext cx="23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C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78" name="Text Box 15"/>
              <p:cNvSpPr txBox="1">
                <a:spLocks noChangeArrowheads="1"/>
              </p:cNvSpPr>
              <p:nvPr/>
            </p:nvSpPr>
            <p:spPr bwMode="auto">
              <a:xfrm>
                <a:off x="4286" y="2389"/>
                <a:ext cx="2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D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79" name="Text Box 16"/>
              <p:cNvSpPr txBox="1">
                <a:spLocks noChangeArrowheads="1"/>
              </p:cNvSpPr>
              <p:nvPr/>
            </p:nvSpPr>
            <p:spPr bwMode="auto">
              <a:xfrm rot="-604478">
                <a:off x="5450" y="1404"/>
                <a:ext cx="2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F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80" name="Text Box 20"/>
              <p:cNvSpPr txBox="1">
                <a:spLocks noChangeArrowheads="1"/>
              </p:cNvSpPr>
              <p:nvPr/>
            </p:nvSpPr>
            <p:spPr bwMode="auto">
              <a:xfrm>
                <a:off x="4286" y="2999"/>
                <a:ext cx="2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K</a:t>
                </a:r>
                <a:endParaRPr lang="ru-RU">
                  <a:latin typeface="Tahoma" pitchFamily="34" charset="0"/>
                </a:endParaRPr>
              </a:p>
            </p:txBody>
          </p:sp>
        </p:grpSp>
      </p:grpSp>
      <p:grpSp>
        <p:nvGrpSpPr>
          <p:cNvPr id="5123" name="Group 3"/>
          <p:cNvGrpSpPr>
            <a:grpSpLocks/>
          </p:cNvGrpSpPr>
          <p:nvPr/>
        </p:nvGrpSpPr>
        <p:grpSpPr bwMode="auto">
          <a:xfrm>
            <a:off x="6756061" y="4263005"/>
            <a:ext cx="1901825" cy="1843087"/>
            <a:chOff x="1392" y="624"/>
            <a:chExt cx="2064" cy="2016"/>
          </a:xfrm>
        </p:grpSpPr>
        <p:sp>
          <p:nvSpPr>
            <p:cNvPr id="5164" name="Line 4"/>
            <p:cNvSpPr>
              <a:spLocks noChangeShapeType="1"/>
            </p:cNvSpPr>
            <p:nvPr/>
          </p:nvSpPr>
          <p:spPr bwMode="auto">
            <a:xfrm>
              <a:off x="1392" y="1296"/>
              <a:ext cx="576" cy="432"/>
            </a:xfrm>
            <a:prstGeom prst="line">
              <a:avLst/>
            </a:prstGeom>
            <a:noFill/>
            <a:ln w="5715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5" name="Line 5"/>
            <p:cNvSpPr>
              <a:spLocks noChangeShapeType="1"/>
            </p:cNvSpPr>
            <p:nvPr/>
          </p:nvSpPr>
          <p:spPr bwMode="auto">
            <a:xfrm flipH="1">
              <a:off x="1392" y="624"/>
              <a:ext cx="240" cy="672"/>
            </a:xfrm>
            <a:prstGeom prst="line">
              <a:avLst/>
            </a:prstGeom>
            <a:noFill/>
            <a:ln w="5715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6" name="Line 6"/>
            <p:cNvSpPr>
              <a:spLocks noChangeShapeType="1"/>
            </p:cNvSpPr>
            <p:nvPr/>
          </p:nvSpPr>
          <p:spPr bwMode="auto">
            <a:xfrm flipH="1">
              <a:off x="1488" y="1728"/>
              <a:ext cx="480" cy="720"/>
            </a:xfrm>
            <a:prstGeom prst="line">
              <a:avLst/>
            </a:prstGeom>
            <a:noFill/>
            <a:ln w="5715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7" name="Line 7"/>
            <p:cNvSpPr>
              <a:spLocks noChangeShapeType="1"/>
            </p:cNvSpPr>
            <p:nvPr/>
          </p:nvSpPr>
          <p:spPr bwMode="auto">
            <a:xfrm>
              <a:off x="1968" y="1728"/>
              <a:ext cx="240" cy="912"/>
            </a:xfrm>
            <a:prstGeom prst="line">
              <a:avLst/>
            </a:prstGeom>
            <a:noFill/>
            <a:ln w="5715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8" name="Line 8"/>
            <p:cNvSpPr>
              <a:spLocks noChangeShapeType="1"/>
            </p:cNvSpPr>
            <p:nvPr/>
          </p:nvSpPr>
          <p:spPr bwMode="auto">
            <a:xfrm flipH="1">
              <a:off x="1968" y="1728"/>
              <a:ext cx="1104" cy="0"/>
            </a:xfrm>
            <a:prstGeom prst="line">
              <a:avLst/>
            </a:prstGeom>
            <a:noFill/>
            <a:ln w="5715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9" name="Line 9"/>
            <p:cNvSpPr>
              <a:spLocks noChangeShapeType="1"/>
            </p:cNvSpPr>
            <p:nvPr/>
          </p:nvSpPr>
          <p:spPr bwMode="auto">
            <a:xfrm flipH="1">
              <a:off x="2640" y="1728"/>
              <a:ext cx="432" cy="864"/>
            </a:xfrm>
            <a:prstGeom prst="line">
              <a:avLst/>
            </a:prstGeom>
            <a:noFill/>
            <a:ln w="5715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0" name="Line 10"/>
            <p:cNvSpPr>
              <a:spLocks noChangeShapeType="1"/>
            </p:cNvSpPr>
            <p:nvPr/>
          </p:nvSpPr>
          <p:spPr bwMode="auto">
            <a:xfrm>
              <a:off x="3072" y="1728"/>
              <a:ext cx="336" cy="720"/>
            </a:xfrm>
            <a:prstGeom prst="line">
              <a:avLst/>
            </a:prstGeom>
            <a:noFill/>
            <a:ln w="5715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1" name="Line 11"/>
            <p:cNvSpPr>
              <a:spLocks noChangeShapeType="1"/>
            </p:cNvSpPr>
            <p:nvPr/>
          </p:nvSpPr>
          <p:spPr bwMode="auto">
            <a:xfrm flipH="1">
              <a:off x="3072" y="1488"/>
              <a:ext cx="384" cy="240"/>
            </a:xfrm>
            <a:prstGeom prst="line">
              <a:avLst/>
            </a:prstGeom>
            <a:noFill/>
            <a:ln w="5715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72" name="Line 12"/>
            <p:cNvSpPr>
              <a:spLocks noChangeShapeType="1"/>
            </p:cNvSpPr>
            <p:nvPr/>
          </p:nvSpPr>
          <p:spPr bwMode="auto">
            <a:xfrm flipH="1">
              <a:off x="1392" y="720"/>
              <a:ext cx="624" cy="576"/>
            </a:xfrm>
            <a:prstGeom prst="line">
              <a:avLst/>
            </a:prstGeom>
            <a:noFill/>
            <a:ln w="5715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5124" name="Group 31"/>
          <p:cNvGrpSpPr>
            <a:grpSpLocks/>
          </p:cNvGrpSpPr>
          <p:nvPr/>
        </p:nvGrpSpPr>
        <p:grpSpPr bwMode="auto">
          <a:xfrm>
            <a:off x="2404644" y="3765550"/>
            <a:ext cx="1497013" cy="1308100"/>
            <a:chOff x="207" y="2396"/>
            <a:chExt cx="943" cy="824"/>
          </a:xfrm>
        </p:grpSpPr>
        <p:sp>
          <p:nvSpPr>
            <p:cNvPr id="5157" name="Line 32"/>
            <p:cNvSpPr>
              <a:spLocks noChangeShapeType="1"/>
            </p:cNvSpPr>
            <p:nvPr/>
          </p:nvSpPr>
          <p:spPr bwMode="auto">
            <a:xfrm flipV="1">
              <a:off x="214" y="2396"/>
              <a:ext cx="412" cy="39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Line 33"/>
            <p:cNvSpPr>
              <a:spLocks noChangeShapeType="1"/>
            </p:cNvSpPr>
            <p:nvPr/>
          </p:nvSpPr>
          <p:spPr bwMode="auto">
            <a:xfrm>
              <a:off x="624" y="2398"/>
              <a:ext cx="526" cy="234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Line 34"/>
            <p:cNvSpPr>
              <a:spLocks noChangeShapeType="1"/>
            </p:cNvSpPr>
            <p:nvPr/>
          </p:nvSpPr>
          <p:spPr bwMode="auto">
            <a:xfrm flipH="1" flipV="1">
              <a:off x="621" y="2396"/>
              <a:ext cx="315" cy="449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Line 35"/>
            <p:cNvSpPr>
              <a:spLocks noChangeShapeType="1"/>
            </p:cNvSpPr>
            <p:nvPr/>
          </p:nvSpPr>
          <p:spPr bwMode="auto">
            <a:xfrm>
              <a:off x="213" y="2790"/>
              <a:ext cx="738" cy="427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Line 36"/>
            <p:cNvSpPr>
              <a:spLocks noChangeShapeType="1"/>
            </p:cNvSpPr>
            <p:nvPr/>
          </p:nvSpPr>
          <p:spPr bwMode="auto">
            <a:xfrm>
              <a:off x="207" y="2790"/>
              <a:ext cx="732" cy="62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2" name="Line 37"/>
            <p:cNvSpPr>
              <a:spLocks noChangeShapeType="1"/>
            </p:cNvSpPr>
            <p:nvPr/>
          </p:nvSpPr>
          <p:spPr bwMode="auto">
            <a:xfrm>
              <a:off x="938" y="2849"/>
              <a:ext cx="6" cy="371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163" name="Line 38"/>
            <p:cNvSpPr>
              <a:spLocks noChangeShapeType="1"/>
            </p:cNvSpPr>
            <p:nvPr/>
          </p:nvSpPr>
          <p:spPr bwMode="auto">
            <a:xfrm flipV="1">
              <a:off x="932" y="2632"/>
              <a:ext cx="213" cy="220"/>
            </a:xfrm>
            <a:prstGeom prst="line">
              <a:avLst/>
            </a:prstGeom>
            <a:noFill/>
            <a:ln w="38100">
              <a:solidFill>
                <a:srgbClr val="FF99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25" name="Text Box 39"/>
          <p:cNvSpPr txBox="1">
            <a:spLocks noChangeArrowheads="1"/>
          </p:cNvSpPr>
          <p:nvPr/>
        </p:nvSpPr>
        <p:spPr bwMode="auto">
          <a:xfrm>
            <a:off x="7340600" y="3556000"/>
            <a:ext cx="8096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accent2"/>
                </a:solidFill>
              </a:rPr>
              <a:t>Рис. 1</a:t>
            </a:r>
          </a:p>
        </p:txBody>
      </p:sp>
      <p:sp>
        <p:nvSpPr>
          <p:cNvPr id="5126" name="Text Box 39"/>
          <p:cNvSpPr txBox="1">
            <a:spLocks noChangeArrowheads="1"/>
          </p:cNvSpPr>
          <p:nvPr/>
        </p:nvSpPr>
        <p:spPr bwMode="auto">
          <a:xfrm>
            <a:off x="7602315" y="6303529"/>
            <a:ext cx="80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accent2"/>
                </a:solidFill>
              </a:rPr>
              <a:t>Рис. 5</a:t>
            </a:r>
          </a:p>
        </p:txBody>
      </p:sp>
      <p:sp>
        <p:nvSpPr>
          <p:cNvPr id="5127" name="Text Box 39"/>
          <p:cNvSpPr txBox="1">
            <a:spLocks noChangeArrowheads="1"/>
          </p:cNvSpPr>
          <p:nvPr/>
        </p:nvSpPr>
        <p:spPr bwMode="auto">
          <a:xfrm>
            <a:off x="2843808" y="5259904"/>
            <a:ext cx="80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accent2"/>
                </a:solidFill>
              </a:rPr>
              <a:t>Рис. 3</a:t>
            </a:r>
          </a:p>
        </p:txBody>
      </p:sp>
      <p:sp>
        <p:nvSpPr>
          <p:cNvPr id="5128" name="Text Box 39"/>
          <p:cNvSpPr txBox="1">
            <a:spLocks noChangeArrowheads="1"/>
          </p:cNvSpPr>
          <p:nvPr/>
        </p:nvSpPr>
        <p:spPr bwMode="auto">
          <a:xfrm>
            <a:off x="4932460" y="5995920"/>
            <a:ext cx="80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accent2"/>
                </a:solidFill>
              </a:rPr>
              <a:t>Рис. 4</a:t>
            </a:r>
          </a:p>
        </p:txBody>
      </p:sp>
      <p:grpSp>
        <p:nvGrpSpPr>
          <p:cNvPr id="5129" name="Group 31"/>
          <p:cNvGrpSpPr>
            <a:grpSpLocks/>
          </p:cNvGrpSpPr>
          <p:nvPr/>
        </p:nvGrpSpPr>
        <p:grpSpPr bwMode="auto">
          <a:xfrm rot="10487056">
            <a:off x="1113515" y="3499131"/>
            <a:ext cx="1238322" cy="2407198"/>
            <a:chOff x="192" y="1728"/>
            <a:chExt cx="1296" cy="2256"/>
          </a:xfrm>
        </p:grpSpPr>
        <p:sp>
          <p:nvSpPr>
            <p:cNvPr id="5149" name="Line 32"/>
            <p:cNvSpPr>
              <a:spLocks noChangeShapeType="1"/>
            </p:cNvSpPr>
            <p:nvPr/>
          </p:nvSpPr>
          <p:spPr bwMode="auto">
            <a:xfrm flipH="1">
              <a:off x="576" y="3312"/>
              <a:ext cx="240" cy="672"/>
            </a:xfrm>
            <a:prstGeom prst="line">
              <a:avLst/>
            </a:prstGeom>
            <a:noFill/>
            <a:ln w="5715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0" name="Line 33"/>
            <p:cNvSpPr>
              <a:spLocks noChangeShapeType="1"/>
            </p:cNvSpPr>
            <p:nvPr/>
          </p:nvSpPr>
          <p:spPr bwMode="auto">
            <a:xfrm flipH="1">
              <a:off x="816" y="2736"/>
              <a:ext cx="480" cy="576"/>
            </a:xfrm>
            <a:prstGeom prst="line">
              <a:avLst/>
            </a:prstGeom>
            <a:noFill/>
            <a:ln w="5715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1" name="Line 34"/>
            <p:cNvSpPr>
              <a:spLocks noChangeShapeType="1"/>
            </p:cNvSpPr>
            <p:nvPr/>
          </p:nvSpPr>
          <p:spPr bwMode="auto">
            <a:xfrm flipH="1">
              <a:off x="816" y="2640"/>
              <a:ext cx="0" cy="672"/>
            </a:xfrm>
            <a:prstGeom prst="line">
              <a:avLst/>
            </a:prstGeom>
            <a:noFill/>
            <a:ln w="5715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2" name="Line 35"/>
            <p:cNvSpPr>
              <a:spLocks noChangeShapeType="1"/>
            </p:cNvSpPr>
            <p:nvPr/>
          </p:nvSpPr>
          <p:spPr bwMode="auto">
            <a:xfrm>
              <a:off x="1056" y="2055"/>
              <a:ext cx="240" cy="672"/>
            </a:xfrm>
            <a:prstGeom prst="line">
              <a:avLst/>
            </a:prstGeom>
            <a:noFill/>
            <a:ln w="5715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3" name="Line 36"/>
            <p:cNvSpPr>
              <a:spLocks noChangeShapeType="1"/>
            </p:cNvSpPr>
            <p:nvPr/>
          </p:nvSpPr>
          <p:spPr bwMode="auto">
            <a:xfrm>
              <a:off x="288" y="2736"/>
              <a:ext cx="528" cy="576"/>
            </a:xfrm>
            <a:prstGeom prst="line">
              <a:avLst/>
            </a:prstGeom>
            <a:noFill/>
            <a:ln w="5715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4" name="Line 37"/>
            <p:cNvSpPr>
              <a:spLocks noChangeShapeType="1"/>
            </p:cNvSpPr>
            <p:nvPr/>
          </p:nvSpPr>
          <p:spPr bwMode="auto">
            <a:xfrm>
              <a:off x="192" y="1728"/>
              <a:ext cx="96" cy="1008"/>
            </a:xfrm>
            <a:prstGeom prst="line">
              <a:avLst/>
            </a:prstGeom>
            <a:noFill/>
            <a:ln w="5715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5" name="Line 38"/>
            <p:cNvSpPr>
              <a:spLocks noChangeShapeType="1"/>
            </p:cNvSpPr>
            <p:nvPr/>
          </p:nvSpPr>
          <p:spPr bwMode="auto">
            <a:xfrm flipH="1">
              <a:off x="288" y="2016"/>
              <a:ext cx="480" cy="720"/>
            </a:xfrm>
            <a:prstGeom prst="line">
              <a:avLst/>
            </a:prstGeom>
            <a:noFill/>
            <a:ln w="5715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6" name="Line 39"/>
            <p:cNvSpPr>
              <a:spLocks noChangeShapeType="1"/>
            </p:cNvSpPr>
            <p:nvPr/>
          </p:nvSpPr>
          <p:spPr bwMode="auto">
            <a:xfrm flipH="1">
              <a:off x="1296" y="2016"/>
              <a:ext cx="192" cy="720"/>
            </a:xfrm>
            <a:prstGeom prst="line">
              <a:avLst/>
            </a:prstGeom>
            <a:noFill/>
            <a:ln w="57150" cap="sq">
              <a:solidFill>
                <a:srgbClr val="FF9933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30" name="TextBox 81"/>
          <p:cNvSpPr txBox="1">
            <a:spLocks noChangeArrowheads="1"/>
          </p:cNvSpPr>
          <p:nvPr/>
        </p:nvSpPr>
        <p:spPr bwMode="auto">
          <a:xfrm>
            <a:off x="1219067" y="692942"/>
            <a:ext cx="8108950" cy="294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Times New Roman" pitchFamily="18" charset="0"/>
              <a:buAutoNum type="arabicPeriod"/>
            </a:pPr>
            <a:r>
              <a:rPr lang="ru-RU" b="1" dirty="0">
                <a:solidFill>
                  <a:schemeClr val="bg1"/>
                </a:solidFill>
              </a:rPr>
              <a:t>Какие из приведенных графов являются деревьями?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ru-RU" b="1" dirty="0">
                <a:solidFill>
                  <a:schemeClr val="bg1"/>
                </a:solidFill>
              </a:rPr>
              <a:t>Найдите степени вершин в графе на рисунке 2.</a:t>
            </a:r>
          </a:p>
          <a:p>
            <a:pPr eaLnBrk="1" hangingPunct="1">
              <a:buFont typeface="Times New Roman" pitchFamily="18" charset="0"/>
              <a:buAutoNum type="arabicPeriod"/>
            </a:pPr>
            <a:r>
              <a:rPr lang="ru-RU" b="1" dirty="0">
                <a:solidFill>
                  <a:schemeClr val="bg1"/>
                </a:solidFill>
              </a:rPr>
              <a:t>На рисунке 3 изображен граф. Назовите один из путей от </a:t>
            </a: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ru-RU" b="1" dirty="0">
                <a:solidFill>
                  <a:schemeClr val="bg1"/>
                </a:solidFill>
              </a:rPr>
              <a:t> до </a:t>
            </a:r>
            <a:r>
              <a:rPr lang="en-US" b="1" dirty="0">
                <a:solidFill>
                  <a:schemeClr val="bg1"/>
                </a:solidFill>
              </a:rPr>
              <a:t>F</a:t>
            </a:r>
            <a:r>
              <a:rPr lang="ru-RU" b="1" dirty="0">
                <a:solidFill>
                  <a:schemeClr val="bg1"/>
                </a:solidFill>
              </a:rPr>
              <a:t> . Существует ли путь от </a:t>
            </a:r>
            <a:r>
              <a:rPr lang="en-US" b="1" dirty="0">
                <a:solidFill>
                  <a:schemeClr val="bg1"/>
                </a:solidFill>
              </a:rPr>
              <a:t>A</a:t>
            </a:r>
            <a:r>
              <a:rPr lang="ru-RU" b="1" dirty="0">
                <a:solidFill>
                  <a:schemeClr val="bg1"/>
                </a:solidFill>
              </a:rPr>
              <a:t> до </a:t>
            </a:r>
            <a:r>
              <a:rPr lang="en-US" b="1" dirty="0">
                <a:solidFill>
                  <a:schemeClr val="bg1"/>
                </a:solidFill>
              </a:rPr>
              <a:t>F</a:t>
            </a:r>
            <a:r>
              <a:rPr lang="ru-RU" b="1" dirty="0">
                <a:solidFill>
                  <a:schemeClr val="bg1"/>
                </a:solidFill>
              </a:rPr>
              <a:t> проходящий через все вершины графа?</a:t>
            </a:r>
            <a:endParaRPr lang="en-US" b="1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AutoNum type="arabicPeriod" startAt="4"/>
            </a:pPr>
            <a:r>
              <a:rPr lang="ru-RU" b="1" dirty="0">
                <a:solidFill>
                  <a:schemeClr val="bg1"/>
                </a:solidFill>
              </a:rPr>
              <a:t>Найдите в графе на рисунке 3 циклы, содержащие:</a:t>
            </a:r>
          </a:p>
          <a:p>
            <a:pPr lvl="4" eaLnBrk="1" hangingPunct="1">
              <a:lnSpc>
                <a:spcPct val="40000"/>
              </a:lnSpc>
              <a:spcBef>
                <a:spcPct val="50000"/>
              </a:spcBef>
              <a:buFontTx/>
              <a:buAutoNum type="alphaLcParenR"/>
            </a:pPr>
            <a:r>
              <a:rPr lang="ru-RU" b="1" dirty="0">
                <a:solidFill>
                  <a:schemeClr val="bg1"/>
                </a:solidFill>
              </a:rPr>
              <a:t>3 ребра;</a:t>
            </a:r>
          </a:p>
          <a:p>
            <a:pPr lvl="4" eaLnBrk="1" hangingPunct="1">
              <a:lnSpc>
                <a:spcPct val="40000"/>
              </a:lnSpc>
              <a:spcBef>
                <a:spcPct val="50000"/>
              </a:spcBef>
              <a:buFontTx/>
              <a:buAutoNum type="alphaLcParenR"/>
            </a:pPr>
            <a:r>
              <a:rPr lang="ru-RU" b="1" dirty="0">
                <a:solidFill>
                  <a:schemeClr val="bg1"/>
                </a:solidFill>
              </a:rPr>
              <a:t>6 ребер;</a:t>
            </a:r>
          </a:p>
          <a:p>
            <a:pPr eaLnBrk="1" hangingPunct="1">
              <a:buFont typeface="Times New Roman" pitchFamily="18" charset="0"/>
              <a:buAutoNum type="arabicPeriod" startAt="5"/>
            </a:pPr>
            <a:endParaRPr lang="ru-RU" b="1" dirty="0">
              <a:solidFill>
                <a:schemeClr val="bg1"/>
              </a:solidFill>
            </a:endParaRPr>
          </a:p>
          <a:p>
            <a:pPr eaLnBrk="1" hangingPunct="1">
              <a:buFont typeface="Times New Roman" pitchFamily="18" charset="0"/>
              <a:buAutoNum type="arabicPeriod" startAt="5"/>
            </a:pPr>
            <a:r>
              <a:rPr lang="ru-RU" b="1" dirty="0">
                <a:solidFill>
                  <a:schemeClr val="bg1"/>
                </a:solidFill>
              </a:rPr>
              <a:t>Найдите несвязные графы .</a:t>
            </a:r>
          </a:p>
          <a:p>
            <a:pPr eaLnBrk="1" hangingPunct="1">
              <a:buFont typeface="Times New Roman" pitchFamily="18" charset="0"/>
              <a:buAutoNum type="arabicPeriod" startAt="5"/>
            </a:pPr>
            <a:endParaRPr lang="ru-RU" b="1" dirty="0">
              <a:solidFill>
                <a:schemeClr val="bg1"/>
              </a:solidFill>
            </a:endParaRPr>
          </a:p>
        </p:txBody>
      </p:sp>
      <p:grpSp>
        <p:nvGrpSpPr>
          <p:cNvPr id="5131" name="Group 54"/>
          <p:cNvGrpSpPr>
            <a:grpSpLocks/>
          </p:cNvGrpSpPr>
          <p:nvPr/>
        </p:nvGrpSpPr>
        <p:grpSpPr bwMode="auto">
          <a:xfrm>
            <a:off x="6275387" y="1596543"/>
            <a:ext cx="2562225" cy="2441575"/>
            <a:chOff x="3867" y="2811"/>
            <a:chExt cx="1449" cy="1160"/>
          </a:xfrm>
        </p:grpSpPr>
        <p:grpSp>
          <p:nvGrpSpPr>
            <p:cNvPr id="5133" name="Group 38"/>
            <p:cNvGrpSpPr>
              <a:grpSpLocks/>
            </p:cNvGrpSpPr>
            <p:nvPr/>
          </p:nvGrpSpPr>
          <p:grpSpPr bwMode="auto">
            <a:xfrm rot="1462057">
              <a:off x="3865" y="2811"/>
              <a:ext cx="1449" cy="1160"/>
              <a:chOff x="3853" y="1046"/>
              <a:chExt cx="1449" cy="1160"/>
            </a:xfrm>
          </p:grpSpPr>
          <p:grpSp>
            <p:nvGrpSpPr>
              <p:cNvPr id="5142" name="Group 39"/>
              <p:cNvGrpSpPr>
                <a:grpSpLocks/>
              </p:cNvGrpSpPr>
              <p:nvPr/>
            </p:nvGrpSpPr>
            <p:grpSpPr bwMode="auto">
              <a:xfrm>
                <a:off x="4084" y="1198"/>
                <a:ext cx="1112" cy="840"/>
                <a:chOff x="3086" y="1629"/>
                <a:chExt cx="1112" cy="840"/>
              </a:xfrm>
            </p:grpSpPr>
            <p:sp>
              <p:nvSpPr>
                <p:cNvPr id="5146" name="Line 40"/>
                <p:cNvSpPr>
                  <a:spLocks noChangeShapeType="1"/>
                </p:cNvSpPr>
                <p:nvPr/>
              </p:nvSpPr>
              <p:spPr bwMode="auto">
                <a:xfrm>
                  <a:off x="3086" y="2106"/>
                  <a:ext cx="273" cy="357"/>
                </a:xfrm>
                <a:prstGeom prst="lin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3086" y="1629"/>
                  <a:ext cx="1112" cy="481"/>
                </a:xfrm>
                <a:prstGeom prst="lin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8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3359" y="1629"/>
                  <a:ext cx="839" cy="840"/>
                </a:xfrm>
                <a:prstGeom prst="lin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43" name="Text Box 43"/>
              <p:cNvSpPr txBox="1">
                <a:spLocks noChangeArrowheads="1"/>
              </p:cNvSpPr>
              <p:nvPr/>
            </p:nvSpPr>
            <p:spPr bwMode="auto">
              <a:xfrm>
                <a:off x="4239" y="2044"/>
                <a:ext cx="132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F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44" name="Text Box 44"/>
              <p:cNvSpPr txBox="1">
                <a:spLocks noChangeArrowheads="1"/>
              </p:cNvSpPr>
              <p:nvPr/>
            </p:nvSpPr>
            <p:spPr bwMode="auto">
              <a:xfrm>
                <a:off x="3853" y="1545"/>
                <a:ext cx="13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G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45" name="Text Box 45"/>
              <p:cNvSpPr txBox="1">
                <a:spLocks noChangeArrowheads="1"/>
              </p:cNvSpPr>
              <p:nvPr/>
            </p:nvSpPr>
            <p:spPr bwMode="auto">
              <a:xfrm>
                <a:off x="5171" y="1046"/>
                <a:ext cx="13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D</a:t>
                </a:r>
                <a:endParaRPr lang="ru-RU">
                  <a:latin typeface="Tahoma" pitchFamily="34" charset="0"/>
                </a:endParaRPr>
              </a:p>
            </p:txBody>
          </p:sp>
        </p:grpSp>
        <p:grpSp>
          <p:nvGrpSpPr>
            <p:cNvPr id="5134" name="Group 46"/>
            <p:cNvGrpSpPr>
              <a:grpSpLocks/>
            </p:cNvGrpSpPr>
            <p:nvPr/>
          </p:nvGrpSpPr>
          <p:grpSpPr bwMode="auto">
            <a:xfrm rot="-272212">
              <a:off x="4184" y="2981"/>
              <a:ext cx="880" cy="753"/>
              <a:chOff x="3630" y="661"/>
              <a:chExt cx="880" cy="753"/>
            </a:xfrm>
          </p:grpSpPr>
          <p:grpSp>
            <p:nvGrpSpPr>
              <p:cNvPr id="5135" name="Group 47"/>
              <p:cNvGrpSpPr>
                <a:grpSpLocks/>
              </p:cNvGrpSpPr>
              <p:nvPr/>
            </p:nvGrpSpPr>
            <p:grpSpPr bwMode="auto">
              <a:xfrm>
                <a:off x="3879" y="847"/>
                <a:ext cx="498" cy="512"/>
                <a:chOff x="3516" y="1579"/>
                <a:chExt cx="498" cy="512"/>
              </a:xfrm>
            </p:grpSpPr>
            <p:sp>
              <p:nvSpPr>
                <p:cNvPr id="5139" name="Line 48"/>
                <p:cNvSpPr>
                  <a:spLocks noChangeShapeType="1"/>
                </p:cNvSpPr>
                <p:nvPr/>
              </p:nvSpPr>
              <p:spPr bwMode="auto">
                <a:xfrm flipV="1">
                  <a:off x="3516" y="1579"/>
                  <a:ext cx="264" cy="510"/>
                </a:xfrm>
                <a:prstGeom prst="lin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0" name="Line 49"/>
                <p:cNvSpPr>
                  <a:spLocks noChangeShapeType="1"/>
                </p:cNvSpPr>
                <p:nvPr/>
              </p:nvSpPr>
              <p:spPr bwMode="auto">
                <a:xfrm flipH="1" flipV="1">
                  <a:off x="3777" y="1587"/>
                  <a:ext cx="236" cy="460"/>
                </a:xfrm>
                <a:prstGeom prst="lin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41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3518" y="2047"/>
                  <a:ext cx="496" cy="44"/>
                </a:xfrm>
                <a:prstGeom prst="line">
                  <a:avLst/>
                </a:prstGeom>
                <a:noFill/>
                <a:ln w="38100">
                  <a:solidFill>
                    <a:srgbClr val="FF9900"/>
                  </a:solidFill>
                  <a:round/>
                  <a:headEnd type="oval" w="med" len="med"/>
                  <a:tailEnd type="oval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5136" name="Text Box 51"/>
              <p:cNvSpPr txBox="1">
                <a:spLocks noChangeArrowheads="1"/>
              </p:cNvSpPr>
              <p:nvPr/>
            </p:nvSpPr>
            <p:spPr bwMode="auto">
              <a:xfrm>
                <a:off x="3630" y="1252"/>
                <a:ext cx="131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>
                    <a:latin typeface="Tahoma" pitchFamily="34" charset="0"/>
                  </a:rPr>
                  <a:t>А</a:t>
                </a:r>
              </a:p>
            </p:txBody>
          </p:sp>
          <p:sp>
            <p:nvSpPr>
              <p:cNvPr id="5137" name="Text Box 52"/>
              <p:cNvSpPr txBox="1">
                <a:spLocks noChangeArrowheads="1"/>
              </p:cNvSpPr>
              <p:nvPr/>
            </p:nvSpPr>
            <p:spPr bwMode="auto">
              <a:xfrm>
                <a:off x="4106" y="661"/>
                <a:ext cx="133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B</a:t>
                </a:r>
                <a:endParaRPr lang="ru-RU">
                  <a:latin typeface="Tahoma" pitchFamily="34" charset="0"/>
                </a:endParaRPr>
              </a:p>
            </p:txBody>
          </p:sp>
          <p:sp>
            <p:nvSpPr>
              <p:cNvPr id="5138" name="Text Box 53"/>
              <p:cNvSpPr txBox="1">
                <a:spLocks noChangeArrowheads="1"/>
              </p:cNvSpPr>
              <p:nvPr/>
            </p:nvSpPr>
            <p:spPr bwMode="auto">
              <a:xfrm>
                <a:off x="4378" y="1183"/>
                <a:ext cx="132" cy="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>
                    <a:latin typeface="Tahoma" pitchFamily="34" charset="0"/>
                  </a:rPr>
                  <a:t>C</a:t>
                </a:r>
                <a:endParaRPr lang="ru-RU">
                  <a:latin typeface="Tahoma" pitchFamily="34" charset="0"/>
                </a:endParaRPr>
              </a:p>
            </p:txBody>
          </p:sp>
        </p:grpSp>
      </p:grpSp>
      <p:sp>
        <p:nvSpPr>
          <p:cNvPr id="5132" name="Text Box 39"/>
          <p:cNvSpPr txBox="1">
            <a:spLocks noChangeArrowheads="1"/>
          </p:cNvSpPr>
          <p:nvPr/>
        </p:nvSpPr>
        <p:spPr bwMode="auto">
          <a:xfrm>
            <a:off x="1401970" y="6044003"/>
            <a:ext cx="8096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 dirty="0">
                <a:solidFill>
                  <a:schemeClr val="accent2"/>
                </a:solidFill>
              </a:rPr>
              <a:t>Рис. 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69503" y="0"/>
            <a:ext cx="27722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Вопросы 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32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2946" y="404664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Зачем нужны деревья?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624" y="1700808"/>
            <a:ext cx="7848872" cy="4525963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Для организации данных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Классификация объектов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Описания структуры</a:t>
            </a:r>
          </a:p>
          <a:p>
            <a:pPr eaLnBrk="1" hangingPunct="1">
              <a:defRPr/>
            </a:pPr>
            <a:r>
              <a:rPr lang="ru-RU" b="1" dirty="0" smtClean="0">
                <a:solidFill>
                  <a:schemeClr val="bg1"/>
                </a:solidFill>
              </a:rPr>
              <a:t>Для решения задач, в которых надо найти:</a:t>
            </a:r>
          </a:p>
          <a:p>
            <a:pPr lvl="1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hlinkClick r:id="rId3" action="ppaction://hlinksldjump"/>
              </a:rPr>
              <a:t>Все существующие решения</a:t>
            </a:r>
            <a:endParaRPr lang="ru-RU" b="1" dirty="0" smtClean="0">
              <a:solidFill>
                <a:schemeClr val="bg1"/>
              </a:solidFill>
            </a:endParaRPr>
          </a:p>
          <a:p>
            <a:pPr lvl="1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hlinkClick r:id="rId4" action="ppaction://hlinksldjump"/>
              </a:rPr>
              <a:t>Самое короткое решение или длинное решение</a:t>
            </a:r>
            <a:endParaRPr lang="ru-RU" b="1" dirty="0" smtClean="0">
              <a:solidFill>
                <a:schemeClr val="bg1"/>
              </a:solidFill>
            </a:endParaRPr>
          </a:p>
          <a:p>
            <a:pPr lvl="1" eaLnBrk="1" hangingPunct="1">
              <a:defRPr/>
            </a:pPr>
            <a:r>
              <a:rPr lang="ru-RU" b="1" dirty="0" smtClean="0">
                <a:solidFill>
                  <a:schemeClr val="bg1"/>
                </a:solidFill>
                <a:hlinkClick r:id="rId5" action="ppaction://hlinksldjump"/>
              </a:rPr>
              <a:t>Разработать стратегию игры</a:t>
            </a:r>
            <a:endParaRPr lang="ru-RU" b="1" dirty="0" smtClean="0">
              <a:solidFill>
                <a:schemeClr val="bg1"/>
              </a:solidFill>
            </a:endParaRPr>
          </a:p>
          <a:p>
            <a:pPr marL="457200" lvl="1" indent="0" eaLnBrk="1" hangingPunct="1"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eaLnBrk="1" hangingPunct="1">
              <a:defRPr/>
            </a:pPr>
            <a:endParaRPr lang="ru-RU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86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9476" y="332656"/>
            <a:ext cx="6512511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dirty="0" smtClean="0"/>
              <a:t>Отыскание пути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274638" y="2100263"/>
            <a:ext cx="3527425" cy="3554412"/>
            <a:chOff x="758" y="1323"/>
            <a:chExt cx="2222" cy="2239"/>
          </a:xfrm>
        </p:grpSpPr>
        <p:grpSp>
          <p:nvGrpSpPr>
            <p:cNvPr id="7173" name="Group 4"/>
            <p:cNvGrpSpPr>
              <a:grpSpLocks/>
            </p:cNvGrpSpPr>
            <p:nvPr/>
          </p:nvGrpSpPr>
          <p:grpSpPr bwMode="auto">
            <a:xfrm>
              <a:off x="952" y="1537"/>
              <a:ext cx="1816" cy="1807"/>
              <a:chOff x="952" y="1537"/>
              <a:chExt cx="1816" cy="1807"/>
            </a:xfrm>
          </p:grpSpPr>
          <p:sp>
            <p:nvSpPr>
              <p:cNvPr id="7183" name="Rectangle 5"/>
              <p:cNvSpPr>
                <a:spLocks noChangeArrowheads="1"/>
              </p:cNvSpPr>
              <p:nvPr/>
            </p:nvSpPr>
            <p:spPr bwMode="auto">
              <a:xfrm>
                <a:off x="986" y="1562"/>
                <a:ext cx="870" cy="87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4" name="Rectangle 6"/>
              <p:cNvSpPr>
                <a:spLocks noChangeArrowheads="1"/>
              </p:cNvSpPr>
              <p:nvPr/>
            </p:nvSpPr>
            <p:spPr bwMode="auto">
              <a:xfrm>
                <a:off x="1867" y="1569"/>
                <a:ext cx="870" cy="87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5" name="Rectangle 7"/>
              <p:cNvSpPr>
                <a:spLocks noChangeArrowheads="1"/>
              </p:cNvSpPr>
              <p:nvPr/>
            </p:nvSpPr>
            <p:spPr bwMode="auto">
              <a:xfrm>
                <a:off x="987" y="2435"/>
                <a:ext cx="870" cy="87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6" name="Rectangle 8"/>
              <p:cNvSpPr>
                <a:spLocks noChangeArrowheads="1"/>
              </p:cNvSpPr>
              <p:nvPr/>
            </p:nvSpPr>
            <p:spPr bwMode="auto">
              <a:xfrm>
                <a:off x="1860" y="2436"/>
                <a:ext cx="870" cy="87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187" name="Line 9"/>
              <p:cNvSpPr>
                <a:spLocks noChangeShapeType="1"/>
              </p:cNvSpPr>
              <p:nvPr/>
            </p:nvSpPr>
            <p:spPr bwMode="auto">
              <a:xfrm>
                <a:off x="980" y="1574"/>
                <a:ext cx="871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8" name="Line 10"/>
              <p:cNvSpPr>
                <a:spLocks noChangeShapeType="1"/>
              </p:cNvSpPr>
              <p:nvPr/>
            </p:nvSpPr>
            <p:spPr bwMode="auto">
              <a:xfrm>
                <a:off x="1829" y="1574"/>
                <a:ext cx="871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89" name="Line 11"/>
              <p:cNvSpPr>
                <a:spLocks noChangeShapeType="1"/>
              </p:cNvSpPr>
              <p:nvPr/>
            </p:nvSpPr>
            <p:spPr bwMode="auto">
              <a:xfrm>
                <a:off x="981" y="3302"/>
                <a:ext cx="871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0" name="Line 12"/>
              <p:cNvSpPr>
                <a:spLocks noChangeShapeType="1"/>
              </p:cNvSpPr>
              <p:nvPr/>
            </p:nvSpPr>
            <p:spPr bwMode="auto">
              <a:xfrm>
                <a:off x="1836" y="3302"/>
                <a:ext cx="871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1" name="Line 13"/>
              <p:cNvSpPr>
                <a:spLocks noChangeShapeType="1"/>
              </p:cNvSpPr>
              <p:nvPr/>
            </p:nvSpPr>
            <p:spPr bwMode="auto">
              <a:xfrm>
                <a:off x="1879" y="2432"/>
                <a:ext cx="871" cy="0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2" name="Line 14"/>
              <p:cNvSpPr>
                <a:spLocks noChangeShapeType="1"/>
              </p:cNvSpPr>
              <p:nvPr/>
            </p:nvSpPr>
            <p:spPr bwMode="auto">
              <a:xfrm>
                <a:off x="986" y="1562"/>
                <a:ext cx="0" cy="857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3" name="Line 15"/>
              <p:cNvSpPr>
                <a:spLocks noChangeShapeType="1"/>
              </p:cNvSpPr>
              <p:nvPr/>
            </p:nvSpPr>
            <p:spPr bwMode="auto">
              <a:xfrm>
                <a:off x="986" y="2427"/>
                <a:ext cx="0" cy="857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4" name="Line 16"/>
              <p:cNvSpPr>
                <a:spLocks noChangeShapeType="1"/>
              </p:cNvSpPr>
              <p:nvPr/>
            </p:nvSpPr>
            <p:spPr bwMode="auto">
              <a:xfrm>
                <a:off x="1857" y="1550"/>
                <a:ext cx="0" cy="857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5" name="Line 17"/>
              <p:cNvSpPr>
                <a:spLocks noChangeShapeType="1"/>
              </p:cNvSpPr>
              <p:nvPr/>
            </p:nvSpPr>
            <p:spPr bwMode="auto">
              <a:xfrm>
                <a:off x="1857" y="2433"/>
                <a:ext cx="0" cy="857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6" name="Line 18"/>
              <p:cNvSpPr>
                <a:spLocks noChangeShapeType="1"/>
              </p:cNvSpPr>
              <p:nvPr/>
            </p:nvSpPr>
            <p:spPr bwMode="auto">
              <a:xfrm>
                <a:off x="2726" y="1559"/>
                <a:ext cx="0" cy="857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7" name="Line 19"/>
              <p:cNvSpPr>
                <a:spLocks noChangeShapeType="1"/>
              </p:cNvSpPr>
              <p:nvPr/>
            </p:nvSpPr>
            <p:spPr bwMode="auto">
              <a:xfrm>
                <a:off x="2732" y="2430"/>
                <a:ext cx="0" cy="857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8" name="Line 20"/>
              <p:cNvSpPr>
                <a:spLocks noChangeShapeType="1"/>
              </p:cNvSpPr>
              <p:nvPr/>
            </p:nvSpPr>
            <p:spPr bwMode="auto">
              <a:xfrm>
                <a:off x="973" y="1574"/>
                <a:ext cx="865" cy="846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99" name="Line 21"/>
              <p:cNvSpPr>
                <a:spLocks noChangeShapeType="1"/>
              </p:cNvSpPr>
              <p:nvPr/>
            </p:nvSpPr>
            <p:spPr bwMode="auto">
              <a:xfrm>
                <a:off x="1854" y="2433"/>
                <a:ext cx="853" cy="852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0" name="Line 22"/>
              <p:cNvSpPr>
                <a:spLocks noChangeShapeType="1"/>
              </p:cNvSpPr>
              <p:nvPr/>
            </p:nvSpPr>
            <p:spPr bwMode="auto">
              <a:xfrm flipH="1">
                <a:off x="1018" y="2439"/>
                <a:ext cx="824" cy="845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1" name="Line 23"/>
              <p:cNvSpPr>
                <a:spLocks noChangeShapeType="1"/>
              </p:cNvSpPr>
              <p:nvPr/>
            </p:nvSpPr>
            <p:spPr bwMode="auto">
              <a:xfrm>
                <a:off x="962" y="2432"/>
                <a:ext cx="871" cy="6"/>
              </a:xfrm>
              <a:prstGeom prst="line">
                <a:avLst/>
              </a:prstGeom>
              <a:noFill/>
              <a:ln w="57150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02" name="Oval 24"/>
              <p:cNvSpPr>
                <a:spLocks noChangeArrowheads="1"/>
              </p:cNvSpPr>
              <p:nvPr/>
            </p:nvSpPr>
            <p:spPr bwMode="auto">
              <a:xfrm>
                <a:off x="953" y="1550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7203" name="Oval 25"/>
              <p:cNvSpPr>
                <a:spLocks noChangeArrowheads="1"/>
              </p:cNvSpPr>
              <p:nvPr/>
            </p:nvSpPr>
            <p:spPr bwMode="auto">
              <a:xfrm>
                <a:off x="1822" y="1544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4" name="Oval 26"/>
              <p:cNvSpPr>
                <a:spLocks noChangeArrowheads="1"/>
              </p:cNvSpPr>
              <p:nvPr/>
            </p:nvSpPr>
            <p:spPr bwMode="auto">
              <a:xfrm>
                <a:off x="2684" y="1537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5" name="Oval 27"/>
              <p:cNvSpPr>
                <a:spLocks noChangeArrowheads="1"/>
              </p:cNvSpPr>
              <p:nvPr/>
            </p:nvSpPr>
            <p:spPr bwMode="auto">
              <a:xfrm>
                <a:off x="952" y="2395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6" name="Oval 28"/>
              <p:cNvSpPr>
                <a:spLocks noChangeArrowheads="1"/>
              </p:cNvSpPr>
              <p:nvPr/>
            </p:nvSpPr>
            <p:spPr bwMode="auto">
              <a:xfrm>
                <a:off x="1817" y="2395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7" name="Oval 29"/>
              <p:cNvSpPr>
                <a:spLocks noChangeArrowheads="1"/>
              </p:cNvSpPr>
              <p:nvPr/>
            </p:nvSpPr>
            <p:spPr bwMode="auto">
              <a:xfrm>
                <a:off x="2691" y="2395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8" name="Oval 30"/>
              <p:cNvSpPr>
                <a:spLocks noChangeArrowheads="1"/>
              </p:cNvSpPr>
              <p:nvPr/>
            </p:nvSpPr>
            <p:spPr bwMode="auto">
              <a:xfrm>
                <a:off x="954" y="3258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09" name="Oval 31"/>
              <p:cNvSpPr>
                <a:spLocks noChangeArrowheads="1"/>
              </p:cNvSpPr>
              <p:nvPr/>
            </p:nvSpPr>
            <p:spPr bwMode="auto">
              <a:xfrm>
                <a:off x="1830" y="3266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210" name="Oval 32"/>
              <p:cNvSpPr>
                <a:spLocks noChangeArrowheads="1"/>
              </p:cNvSpPr>
              <p:nvPr/>
            </p:nvSpPr>
            <p:spPr bwMode="auto">
              <a:xfrm>
                <a:off x="2689" y="3267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952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174" name="Text Box 33"/>
            <p:cNvSpPr txBox="1">
              <a:spLocks noChangeArrowheads="1"/>
            </p:cNvSpPr>
            <p:nvPr/>
          </p:nvSpPr>
          <p:spPr bwMode="auto">
            <a:xfrm>
              <a:off x="902" y="1333"/>
              <a:ext cx="2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1</a:t>
              </a:r>
              <a:endParaRPr lang="ru-RU" b="1" i="1"/>
            </a:p>
          </p:txBody>
        </p:sp>
        <p:sp>
          <p:nvSpPr>
            <p:cNvPr id="7175" name="Text Box 34"/>
            <p:cNvSpPr txBox="1">
              <a:spLocks noChangeArrowheads="1"/>
            </p:cNvSpPr>
            <p:nvPr/>
          </p:nvSpPr>
          <p:spPr bwMode="auto">
            <a:xfrm>
              <a:off x="1765" y="1323"/>
              <a:ext cx="2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2</a:t>
              </a:r>
              <a:endParaRPr lang="ru-RU" b="1" i="1"/>
            </a:p>
          </p:txBody>
        </p:sp>
        <p:sp>
          <p:nvSpPr>
            <p:cNvPr id="7176" name="Text Box 35"/>
            <p:cNvSpPr txBox="1">
              <a:spLocks noChangeArrowheads="1"/>
            </p:cNvSpPr>
            <p:nvPr/>
          </p:nvSpPr>
          <p:spPr bwMode="auto">
            <a:xfrm>
              <a:off x="2634" y="1331"/>
              <a:ext cx="2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3</a:t>
              </a:r>
              <a:endParaRPr lang="ru-RU" b="1" i="1"/>
            </a:p>
          </p:txBody>
        </p:sp>
        <p:sp>
          <p:nvSpPr>
            <p:cNvPr id="7177" name="Text Box 36"/>
            <p:cNvSpPr txBox="1">
              <a:spLocks noChangeArrowheads="1"/>
            </p:cNvSpPr>
            <p:nvPr/>
          </p:nvSpPr>
          <p:spPr bwMode="auto">
            <a:xfrm>
              <a:off x="758" y="2212"/>
              <a:ext cx="2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4</a:t>
              </a:r>
              <a:endParaRPr lang="ru-RU" b="1" i="1"/>
            </a:p>
          </p:txBody>
        </p:sp>
        <p:sp>
          <p:nvSpPr>
            <p:cNvPr id="7178" name="Text Box 37"/>
            <p:cNvSpPr txBox="1">
              <a:spLocks noChangeArrowheads="1"/>
            </p:cNvSpPr>
            <p:nvPr/>
          </p:nvSpPr>
          <p:spPr bwMode="auto">
            <a:xfrm>
              <a:off x="1902" y="2187"/>
              <a:ext cx="2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5</a:t>
              </a:r>
              <a:endParaRPr lang="ru-RU" b="1" i="1"/>
            </a:p>
          </p:txBody>
        </p:sp>
        <p:sp>
          <p:nvSpPr>
            <p:cNvPr id="7179" name="Text Box 38"/>
            <p:cNvSpPr txBox="1">
              <a:spLocks noChangeArrowheads="1"/>
            </p:cNvSpPr>
            <p:nvPr/>
          </p:nvSpPr>
          <p:spPr bwMode="auto">
            <a:xfrm>
              <a:off x="2743" y="2205"/>
              <a:ext cx="2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6</a:t>
              </a:r>
              <a:endParaRPr lang="ru-RU" b="1" i="1"/>
            </a:p>
          </p:txBody>
        </p:sp>
        <p:sp>
          <p:nvSpPr>
            <p:cNvPr id="7180" name="Text Box 39"/>
            <p:cNvSpPr txBox="1">
              <a:spLocks noChangeArrowheads="1"/>
            </p:cNvSpPr>
            <p:nvPr/>
          </p:nvSpPr>
          <p:spPr bwMode="auto">
            <a:xfrm>
              <a:off x="865" y="3318"/>
              <a:ext cx="2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7</a:t>
              </a:r>
              <a:endParaRPr lang="ru-RU" b="1" i="1"/>
            </a:p>
          </p:txBody>
        </p:sp>
        <p:sp>
          <p:nvSpPr>
            <p:cNvPr id="7181" name="Text Box 40"/>
            <p:cNvSpPr txBox="1">
              <a:spLocks noChangeArrowheads="1"/>
            </p:cNvSpPr>
            <p:nvPr/>
          </p:nvSpPr>
          <p:spPr bwMode="auto">
            <a:xfrm>
              <a:off x="1755" y="3331"/>
              <a:ext cx="2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8</a:t>
              </a:r>
              <a:endParaRPr lang="ru-RU" b="1" i="1"/>
            </a:p>
          </p:txBody>
        </p:sp>
        <p:sp>
          <p:nvSpPr>
            <p:cNvPr id="7182" name="Text Box 41"/>
            <p:cNvSpPr txBox="1">
              <a:spLocks noChangeArrowheads="1"/>
            </p:cNvSpPr>
            <p:nvPr/>
          </p:nvSpPr>
          <p:spPr bwMode="auto">
            <a:xfrm>
              <a:off x="2598" y="3322"/>
              <a:ext cx="23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9</a:t>
              </a:r>
              <a:endParaRPr lang="ru-RU" b="1" i="1"/>
            </a:p>
          </p:txBody>
        </p:sp>
      </p:grpSp>
      <p:sp>
        <p:nvSpPr>
          <p:cNvPr id="7172" name="Text Box 42"/>
          <p:cNvSpPr txBox="1">
            <a:spLocks noChangeArrowheads="1"/>
          </p:cNvSpPr>
          <p:nvPr/>
        </p:nvSpPr>
        <p:spPr bwMode="auto">
          <a:xfrm>
            <a:off x="4468813" y="1620837"/>
            <a:ext cx="4043362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dirty="0"/>
              <a:t>На рисунке изображена схема местности. Передвигаться из пункта в пункт можно только в направлении стрелок. В каждом пункте можно бывать не более одного раза. Сколькими способами можно попасть из пункта 1 в пункт 9? У какого из путей наименьшая длина? У какого наибольшая длина?</a:t>
            </a:r>
          </a:p>
        </p:txBody>
      </p:sp>
    </p:spTree>
    <p:extLst>
      <p:ext uri="{BB962C8B-B14F-4D97-AF65-F5344CB8AC3E}">
        <p14:creationId xmlns:p14="http://schemas.microsoft.com/office/powerpoint/2010/main" val="29188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mtClean="0"/>
              <a:t>Решение задачи</a:t>
            </a:r>
          </a:p>
        </p:txBody>
      </p:sp>
      <p:grpSp>
        <p:nvGrpSpPr>
          <p:cNvPr id="8195" name="Group 127"/>
          <p:cNvGrpSpPr>
            <a:grpSpLocks/>
          </p:cNvGrpSpPr>
          <p:nvPr/>
        </p:nvGrpSpPr>
        <p:grpSpPr bwMode="auto">
          <a:xfrm>
            <a:off x="6451600" y="-22225"/>
            <a:ext cx="2397125" cy="2241550"/>
            <a:chOff x="-28" y="77"/>
            <a:chExt cx="1510" cy="1412"/>
          </a:xfrm>
        </p:grpSpPr>
        <p:grpSp>
          <p:nvGrpSpPr>
            <p:cNvPr id="8307" name="Group 6"/>
            <p:cNvGrpSpPr>
              <a:grpSpLocks/>
            </p:cNvGrpSpPr>
            <p:nvPr/>
          </p:nvGrpSpPr>
          <p:grpSpPr bwMode="auto">
            <a:xfrm>
              <a:off x="135" y="264"/>
              <a:ext cx="1212" cy="1023"/>
              <a:chOff x="952" y="1537"/>
              <a:chExt cx="1816" cy="1807"/>
            </a:xfrm>
          </p:grpSpPr>
          <p:sp>
            <p:nvSpPr>
              <p:cNvPr id="8317" name="Rectangle 7"/>
              <p:cNvSpPr>
                <a:spLocks noChangeArrowheads="1"/>
              </p:cNvSpPr>
              <p:nvPr/>
            </p:nvSpPr>
            <p:spPr bwMode="auto">
              <a:xfrm>
                <a:off x="986" y="1562"/>
                <a:ext cx="870" cy="87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18" name="Rectangle 8"/>
              <p:cNvSpPr>
                <a:spLocks noChangeArrowheads="1"/>
              </p:cNvSpPr>
              <p:nvPr/>
            </p:nvSpPr>
            <p:spPr bwMode="auto">
              <a:xfrm>
                <a:off x="1867" y="1569"/>
                <a:ext cx="870" cy="87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19" name="Rectangle 9"/>
              <p:cNvSpPr>
                <a:spLocks noChangeArrowheads="1"/>
              </p:cNvSpPr>
              <p:nvPr/>
            </p:nvSpPr>
            <p:spPr bwMode="auto">
              <a:xfrm>
                <a:off x="987" y="2435"/>
                <a:ext cx="870" cy="87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20" name="Rectangle 10"/>
              <p:cNvSpPr>
                <a:spLocks noChangeArrowheads="1"/>
              </p:cNvSpPr>
              <p:nvPr/>
            </p:nvSpPr>
            <p:spPr bwMode="auto">
              <a:xfrm>
                <a:off x="1860" y="2436"/>
                <a:ext cx="870" cy="87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21" name="Line 11"/>
              <p:cNvSpPr>
                <a:spLocks noChangeShapeType="1"/>
              </p:cNvSpPr>
              <p:nvPr/>
            </p:nvSpPr>
            <p:spPr bwMode="auto">
              <a:xfrm>
                <a:off x="980" y="1574"/>
                <a:ext cx="87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2" name="Line 12"/>
              <p:cNvSpPr>
                <a:spLocks noChangeShapeType="1"/>
              </p:cNvSpPr>
              <p:nvPr/>
            </p:nvSpPr>
            <p:spPr bwMode="auto">
              <a:xfrm>
                <a:off x="1829" y="1574"/>
                <a:ext cx="87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3" name="Line 13"/>
              <p:cNvSpPr>
                <a:spLocks noChangeShapeType="1"/>
              </p:cNvSpPr>
              <p:nvPr/>
            </p:nvSpPr>
            <p:spPr bwMode="auto">
              <a:xfrm>
                <a:off x="981" y="3302"/>
                <a:ext cx="87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4" name="Line 14"/>
              <p:cNvSpPr>
                <a:spLocks noChangeShapeType="1"/>
              </p:cNvSpPr>
              <p:nvPr/>
            </p:nvSpPr>
            <p:spPr bwMode="auto">
              <a:xfrm>
                <a:off x="1836" y="3302"/>
                <a:ext cx="87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5" name="Line 15"/>
              <p:cNvSpPr>
                <a:spLocks noChangeShapeType="1"/>
              </p:cNvSpPr>
              <p:nvPr/>
            </p:nvSpPr>
            <p:spPr bwMode="auto">
              <a:xfrm>
                <a:off x="1879" y="2432"/>
                <a:ext cx="871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6" name="Line 16"/>
              <p:cNvSpPr>
                <a:spLocks noChangeShapeType="1"/>
              </p:cNvSpPr>
              <p:nvPr/>
            </p:nvSpPr>
            <p:spPr bwMode="auto">
              <a:xfrm>
                <a:off x="986" y="1562"/>
                <a:ext cx="0" cy="857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7" name="Line 17"/>
              <p:cNvSpPr>
                <a:spLocks noChangeShapeType="1"/>
              </p:cNvSpPr>
              <p:nvPr/>
            </p:nvSpPr>
            <p:spPr bwMode="auto">
              <a:xfrm>
                <a:off x="986" y="2427"/>
                <a:ext cx="0" cy="857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8" name="Line 18"/>
              <p:cNvSpPr>
                <a:spLocks noChangeShapeType="1"/>
              </p:cNvSpPr>
              <p:nvPr/>
            </p:nvSpPr>
            <p:spPr bwMode="auto">
              <a:xfrm>
                <a:off x="1857" y="1550"/>
                <a:ext cx="0" cy="857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29" name="Line 19"/>
              <p:cNvSpPr>
                <a:spLocks noChangeShapeType="1"/>
              </p:cNvSpPr>
              <p:nvPr/>
            </p:nvSpPr>
            <p:spPr bwMode="auto">
              <a:xfrm>
                <a:off x="1857" y="2433"/>
                <a:ext cx="0" cy="857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0" name="Line 20"/>
              <p:cNvSpPr>
                <a:spLocks noChangeShapeType="1"/>
              </p:cNvSpPr>
              <p:nvPr/>
            </p:nvSpPr>
            <p:spPr bwMode="auto">
              <a:xfrm>
                <a:off x="2726" y="1559"/>
                <a:ext cx="0" cy="857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1" name="Line 21"/>
              <p:cNvSpPr>
                <a:spLocks noChangeShapeType="1"/>
              </p:cNvSpPr>
              <p:nvPr/>
            </p:nvSpPr>
            <p:spPr bwMode="auto">
              <a:xfrm>
                <a:off x="2732" y="2430"/>
                <a:ext cx="0" cy="857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2" name="Line 22"/>
              <p:cNvSpPr>
                <a:spLocks noChangeShapeType="1"/>
              </p:cNvSpPr>
              <p:nvPr/>
            </p:nvSpPr>
            <p:spPr bwMode="auto">
              <a:xfrm>
                <a:off x="973" y="1574"/>
                <a:ext cx="865" cy="84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3" name="Line 23"/>
              <p:cNvSpPr>
                <a:spLocks noChangeShapeType="1"/>
              </p:cNvSpPr>
              <p:nvPr/>
            </p:nvSpPr>
            <p:spPr bwMode="auto">
              <a:xfrm>
                <a:off x="1854" y="2433"/>
                <a:ext cx="853" cy="852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4" name="Line 24"/>
              <p:cNvSpPr>
                <a:spLocks noChangeShapeType="1"/>
              </p:cNvSpPr>
              <p:nvPr/>
            </p:nvSpPr>
            <p:spPr bwMode="auto">
              <a:xfrm flipH="1">
                <a:off x="1018" y="2439"/>
                <a:ext cx="824" cy="845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5" name="Line 25"/>
              <p:cNvSpPr>
                <a:spLocks noChangeShapeType="1"/>
              </p:cNvSpPr>
              <p:nvPr/>
            </p:nvSpPr>
            <p:spPr bwMode="auto">
              <a:xfrm>
                <a:off x="962" y="2432"/>
                <a:ext cx="871" cy="6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36" name="Oval 26"/>
              <p:cNvSpPr>
                <a:spLocks noChangeArrowheads="1"/>
              </p:cNvSpPr>
              <p:nvPr/>
            </p:nvSpPr>
            <p:spPr bwMode="auto">
              <a:xfrm>
                <a:off x="953" y="1550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2857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ru-RU"/>
              </a:p>
            </p:txBody>
          </p:sp>
          <p:sp>
            <p:nvSpPr>
              <p:cNvPr id="8337" name="Oval 27"/>
              <p:cNvSpPr>
                <a:spLocks noChangeArrowheads="1"/>
              </p:cNvSpPr>
              <p:nvPr/>
            </p:nvSpPr>
            <p:spPr bwMode="auto">
              <a:xfrm>
                <a:off x="1822" y="1544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2857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38" name="Oval 28"/>
              <p:cNvSpPr>
                <a:spLocks noChangeArrowheads="1"/>
              </p:cNvSpPr>
              <p:nvPr/>
            </p:nvSpPr>
            <p:spPr bwMode="auto">
              <a:xfrm>
                <a:off x="2684" y="1537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2857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39" name="Oval 29"/>
              <p:cNvSpPr>
                <a:spLocks noChangeArrowheads="1"/>
              </p:cNvSpPr>
              <p:nvPr/>
            </p:nvSpPr>
            <p:spPr bwMode="auto">
              <a:xfrm>
                <a:off x="952" y="2395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2857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40" name="Oval 30"/>
              <p:cNvSpPr>
                <a:spLocks noChangeArrowheads="1"/>
              </p:cNvSpPr>
              <p:nvPr/>
            </p:nvSpPr>
            <p:spPr bwMode="auto">
              <a:xfrm>
                <a:off x="1817" y="2395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2857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41" name="Oval 31"/>
              <p:cNvSpPr>
                <a:spLocks noChangeArrowheads="1"/>
              </p:cNvSpPr>
              <p:nvPr/>
            </p:nvSpPr>
            <p:spPr bwMode="auto">
              <a:xfrm>
                <a:off x="2691" y="2395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2857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42" name="Oval 32"/>
              <p:cNvSpPr>
                <a:spLocks noChangeArrowheads="1"/>
              </p:cNvSpPr>
              <p:nvPr/>
            </p:nvSpPr>
            <p:spPr bwMode="auto">
              <a:xfrm>
                <a:off x="954" y="3258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2857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43" name="Oval 33"/>
              <p:cNvSpPr>
                <a:spLocks noChangeArrowheads="1"/>
              </p:cNvSpPr>
              <p:nvPr/>
            </p:nvSpPr>
            <p:spPr bwMode="auto">
              <a:xfrm>
                <a:off x="1830" y="3266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2857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344" name="Oval 34"/>
              <p:cNvSpPr>
                <a:spLocks noChangeArrowheads="1"/>
              </p:cNvSpPr>
              <p:nvPr/>
            </p:nvSpPr>
            <p:spPr bwMode="auto">
              <a:xfrm>
                <a:off x="2689" y="3267"/>
                <a:ext cx="77" cy="77"/>
              </a:xfrm>
              <a:prstGeom prst="ellipse">
                <a:avLst/>
              </a:prstGeom>
              <a:solidFill>
                <a:srgbClr val="FF9933"/>
              </a:solidFill>
              <a:ln w="28575">
                <a:solidFill>
                  <a:srgbClr val="FF99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308" name="Text Box 36"/>
            <p:cNvSpPr txBox="1">
              <a:spLocks noChangeArrowheads="1"/>
            </p:cNvSpPr>
            <p:nvPr/>
          </p:nvSpPr>
          <p:spPr bwMode="auto">
            <a:xfrm>
              <a:off x="644" y="77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2</a:t>
              </a:r>
              <a:endParaRPr lang="ru-RU" b="1" i="1"/>
            </a:p>
          </p:txBody>
        </p:sp>
        <p:sp>
          <p:nvSpPr>
            <p:cNvPr id="8309" name="Text Box 37"/>
            <p:cNvSpPr txBox="1">
              <a:spLocks noChangeArrowheads="1"/>
            </p:cNvSpPr>
            <p:nvPr/>
          </p:nvSpPr>
          <p:spPr bwMode="auto">
            <a:xfrm>
              <a:off x="1237" y="82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3</a:t>
              </a:r>
              <a:endParaRPr lang="ru-RU" b="1" i="1"/>
            </a:p>
          </p:txBody>
        </p:sp>
        <p:sp>
          <p:nvSpPr>
            <p:cNvPr id="8310" name="Text Box 38"/>
            <p:cNvSpPr txBox="1">
              <a:spLocks noChangeArrowheads="1"/>
            </p:cNvSpPr>
            <p:nvPr/>
          </p:nvSpPr>
          <p:spPr bwMode="auto">
            <a:xfrm>
              <a:off x="-28" y="623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4</a:t>
              </a:r>
              <a:endParaRPr lang="ru-RU" b="1" i="1"/>
            </a:p>
          </p:txBody>
        </p:sp>
        <p:sp>
          <p:nvSpPr>
            <p:cNvPr id="8311" name="Text Box 39"/>
            <p:cNvSpPr txBox="1">
              <a:spLocks noChangeArrowheads="1"/>
            </p:cNvSpPr>
            <p:nvPr/>
          </p:nvSpPr>
          <p:spPr bwMode="auto">
            <a:xfrm>
              <a:off x="735" y="552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5</a:t>
              </a:r>
              <a:endParaRPr lang="ru-RU" b="1" i="1"/>
            </a:p>
          </p:txBody>
        </p:sp>
        <p:sp>
          <p:nvSpPr>
            <p:cNvPr id="8312" name="Text Box 40"/>
            <p:cNvSpPr txBox="1">
              <a:spLocks noChangeArrowheads="1"/>
            </p:cNvSpPr>
            <p:nvPr/>
          </p:nvSpPr>
          <p:spPr bwMode="auto">
            <a:xfrm>
              <a:off x="1323" y="618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6</a:t>
              </a:r>
              <a:endParaRPr lang="ru-RU" b="1" i="1"/>
            </a:p>
          </p:txBody>
        </p:sp>
        <p:sp>
          <p:nvSpPr>
            <p:cNvPr id="8313" name="Text Box 41"/>
            <p:cNvSpPr txBox="1">
              <a:spLocks noChangeArrowheads="1"/>
            </p:cNvSpPr>
            <p:nvPr/>
          </p:nvSpPr>
          <p:spPr bwMode="auto">
            <a:xfrm>
              <a:off x="57" y="1249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7</a:t>
              </a:r>
              <a:endParaRPr lang="ru-RU" b="1" i="1"/>
            </a:p>
          </p:txBody>
        </p:sp>
        <p:sp>
          <p:nvSpPr>
            <p:cNvPr id="8314" name="Text Box 42"/>
            <p:cNvSpPr txBox="1">
              <a:spLocks noChangeArrowheads="1"/>
            </p:cNvSpPr>
            <p:nvPr/>
          </p:nvSpPr>
          <p:spPr bwMode="auto">
            <a:xfrm>
              <a:off x="644" y="1256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8</a:t>
              </a:r>
              <a:endParaRPr lang="ru-RU" b="1" i="1"/>
            </a:p>
          </p:txBody>
        </p:sp>
        <p:sp>
          <p:nvSpPr>
            <p:cNvPr id="8315" name="Text Box 43"/>
            <p:cNvSpPr txBox="1">
              <a:spLocks noChangeArrowheads="1"/>
            </p:cNvSpPr>
            <p:nvPr/>
          </p:nvSpPr>
          <p:spPr bwMode="auto">
            <a:xfrm>
              <a:off x="1220" y="1258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9</a:t>
              </a:r>
              <a:endParaRPr lang="ru-RU" b="1" i="1"/>
            </a:p>
          </p:txBody>
        </p:sp>
        <p:sp>
          <p:nvSpPr>
            <p:cNvPr id="8316" name="Text Box 48"/>
            <p:cNvSpPr txBox="1">
              <a:spLocks noChangeArrowheads="1"/>
            </p:cNvSpPr>
            <p:nvPr/>
          </p:nvSpPr>
          <p:spPr bwMode="auto">
            <a:xfrm>
              <a:off x="69" y="77"/>
              <a:ext cx="1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1</a:t>
              </a:r>
              <a:endParaRPr lang="ru-RU" b="1" i="1"/>
            </a:p>
          </p:txBody>
        </p:sp>
      </p:grpSp>
      <p:grpSp>
        <p:nvGrpSpPr>
          <p:cNvPr id="4" name="Group 222"/>
          <p:cNvGrpSpPr>
            <a:grpSpLocks/>
          </p:cNvGrpSpPr>
          <p:nvPr/>
        </p:nvGrpSpPr>
        <p:grpSpPr bwMode="auto">
          <a:xfrm>
            <a:off x="1449388" y="1157288"/>
            <a:ext cx="4879975" cy="1239837"/>
            <a:chOff x="913" y="729"/>
            <a:chExt cx="3074" cy="781"/>
          </a:xfrm>
        </p:grpSpPr>
        <p:sp>
          <p:nvSpPr>
            <p:cNvPr id="8300" name="Text Box 35"/>
            <p:cNvSpPr txBox="1">
              <a:spLocks noChangeArrowheads="1"/>
            </p:cNvSpPr>
            <p:nvPr/>
          </p:nvSpPr>
          <p:spPr bwMode="auto">
            <a:xfrm>
              <a:off x="2358" y="729"/>
              <a:ext cx="15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1</a:t>
              </a:r>
              <a:endParaRPr lang="ru-RU" b="1" i="1"/>
            </a:p>
          </p:txBody>
        </p:sp>
        <p:sp>
          <p:nvSpPr>
            <p:cNvPr id="8301" name="Line 44"/>
            <p:cNvSpPr>
              <a:spLocks noChangeShapeType="1"/>
            </p:cNvSpPr>
            <p:nvPr/>
          </p:nvSpPr>
          <p:spPr bwMode="auto">
            <a:xfrm flipH="1">
              <a:off x="1087" y="1010"/>
              <a:ext cx="1336" cy="459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2" name="Line 45"/>
            <p:cNvSpPr>
              <a:spLocks noChangeShapeType="1"/>
            </p:cNvSpPr>
            <p:nvPr/>
          </p:nvSpPr>
          <p:spPr bwMode="auto">
            <a:xfrm flipH="1">
              <a:off x="2315" y="1011"/>
              <a:ext cx="113" cy="447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3" name="Line 46"/>
            <p:cNvSpPr>
              <a:spLocks noChangeShapeType="1"/>
            </p:cNvSpPr>
            <p:nvPr/>
          </p:nvSpPr>
          <p:spPr bwMode="auto">
            <a:xfrm>
              <a:off x="2426" y="1009"/>
              <a:ext cx="1366" cy="457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304" name="Text Box 49"/>
            <p:cNvSpPr txBox="1">
              <a:spLocks noChangeArrowheads="1"/>
            </p:cNvSpPr>
            <p:nvPr/>
          </p:nvSpPr>
          <p:spPr bwMode="auto">
            <a:xfrm>
              <a:off x="3829" y="1279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2</a:t>
              </a:r>
              <a:endParaRPr lang="ru-RU" b="1" i="1"/>
            </a:p>
          </p:txBody>
        </p:sp>
        <p:sp>
          <p:nvSpPr>
            <p:cNvPr id="8305" name="Text Box 50"/>
            <p:cNvSpPr txBox="1">
              <a:spLocks noChangeArrowheads="1"/>
            </p:cNvSpPr>
            <p:nvPr/>
          </p:nvSpPr>
          <p:spPr bwMode="auto">
            <a:xfrm>
              <a:off x="2167" y="1256"/>
              <a:ext cx="1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5</a:t>
              </a:r>
              <a:endParaRPr lang="ru-RU" b="1" i="1"/>
            </a:p>
          </p:txBody>
        </p:sp>
        <p:sp>
          <p:nvSpPr>
            <p:cNvPr id="8306" name="Text Box 81"/>
            <p:cNvSpPr txBox="1">
              <a:spLocks noChangeArrowheads="1"/>
            </p:cNvSpPr>
            <p:nvPr/>
          </p:nvSpPr>
          <p:spPr bwMode="auto">
            <a:xfrm>
              <a:off x="913" y="1275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4</a:t>
              </a:r>
              <a:endParaRPr lang="ru-RU" b="1" i="1"/>
            </a:p>
          </p:txBody>
        </p:sp>
      </p:grpSp>
      <p:grpSp>
        <p:nvGrpSpPr>
          <p:cNvPr id="5" name="Group 199"/>
          <p:cNvGrpSpPr>
            <a:grpSpLocks/>
          </p:cNvGrpSpPr>
          <p:nvPr/>
        </p:nvGrpSpPr>
        <p:grpSpPr bwMode="auto">
          <a:xfrm>
            <a:off x="2439988" y="3076575"/>
            <a:ext cx="312737" cy="1473200"/>
            <a:chOff x="1537" y="1938"/>
            <a:chExt cx="197" cy="928"/>
          </a:xfrm>
        </p:grpSpPr>
        <p:sp>
          <p:nvSpPr>
            <p:cNvPr id="8296" name="Line 90"/>
            <p:cNvSpPr>
              <a:spLocks noChangeShapeType="1"/>
            </p:cNvSpPr>
            <p:nvPr/>
          </p:nvSpPr>
          <p:spPr bwMode="auto">
            <a:xfrm>
              <a:off x="1537" y="1938"/>
              <a:ext cx="6" cy="46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7" name="Line 91"/>
            <p:cNvSpPr>
              <a:spLocks noChangeShapeType="1"/>
            </p:cNvSpPr>
            <p:nvPr/>
          </p:nvSpPr>
          <p:spPr bwMode="auto">
            <a:xfrm>
              <a:off x="1543" y="2414"/>
              <a:ext cx="4" cy="45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8" name="Text Box 92"/>
            <p:cNvSpPr txBox="1">
              <a:spLocks noChangeArrowheads="1"/>
            </p:cNvSpPr>
            <p:nvPr/>
          </p:nvSpPr>
          <p:spPr bwMode="auto">
            <a:xfrm>
              <a:off x="1560" y="2214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8</a:t>
              </a:r>
              <a:endParaRPr lang="ru-RU" b="1" i="1"/>
            </a:p>
          </p:txBody>
        </p:sp>
        <p:sp>
          <p:nvSpPr>
            <p:cNvPr id="8299" name="Text Box 93"/>
            <p:cNvSpPr txBox="1">
              <a:spLocks noChangeArrowheads="1"/>
            </p:cNvSpPr>
            <p:nvPr/>
          </p:nvSpPr>
          <p:spPr bwMode="auto">
            <a:xfrm>
              <a:off x="1576" y="2608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9</a:t>
              </a:r>
              <a:endParaRPr lang="ru-RU" b="1" i="1"/>
            </a:p>
          </p:txBody>
        </p:sp>
      </p:grpSp>
      <p:grpSp>
        <p:nvGrpSpPr>
          <p:cNvPr id="6" name="Group 204"/>
          <p:cNvGrpSpPr>
            <a:grpSpLocks/>
          </p:cNvGrpSpPr>
          <p:nvPr/>
        </p:nvGrpSpPr>
        <p:grpSpPr bwMode="auto">
          <a:xfrm>
            <a:off x="6750050" y="3087688"/>
            <a:ext cx="288925" cy="796925"/>
            <a:chOff x="4252" y="1945"/>
            <a:chExt cx="182" cy="502"/>
          </a:xfrm>
        </p:grpSpPr>
        <p:sp>
          <p:nvSpPr>
            <p:cNvPr id="8294" name="Line 122"/>
            <p:cNvSpPr>
              <a:spLocks noChangeShapeType="1"/>
            </p:cNvSpPr>
            <p:nvPr/>
          </p:nvSpPr>
          <p:spPr bwMode="auto">
            <a:xfrm flipH="1">
              <a:off x="4252" y="1945"/>
              <a:ext cx="7" cy="435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5" name="Text Box 125"/>
            <p:cNvSpPr txBox="1">
              <a:spLocks noChangeArrowheads="1"/>
            </p:cNvSpPr>
            <p:nvPr/>
          </p:nvSpPr>
          <p:spPr bwMode="auto">
            <a:xfrm>
              <a:off x="4275" y="2216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6</a:t>
              </a:r>
              <a:endParaRPr lang="ru-RU" b="1" i="1"/>
            </a:p>
          </p:txBody>
        </p:sp>
      </p:grpSp>
      <p:grpSp>
        <p:nvGrpSpPr>
          <p:cNvPr id="7" name="Group 197"/>
          <p:cNvGrpSpPr>
            <a:grpSpLocks/>
          </p:cNvGrpSpPr>
          <p:nvPr/>
        </p:nvGrpSpPr>
        <p:grpSpPr bwMode="auto">
          <a:xfrm>
            <a:off x="-44450" y="2733675"/>
            <a:ext cx="1985963" cy="2598738"/>
            <a:chOff x="-24" y="1726"/>
            <a:chExt cx="1251" cy="1637"/>
          </a:xfrm>
        </p:grpSpPr>
        <p:sp>
          <p:nvSpPr>
            <p:cNvPr id="8281" name="Line 95"/>
            <p:cNvSpPr>
              <a:spLocks noChangeShapeType="1"/>
            </p:cNvSpPr>
            <p:nvPr/>
          </p:nvSpPr>
          <p:spPr bwMode="auto">
            <a:xfrm>
              <a:off x="609" y="1946"/>
              <a:ext cx="0" cy="456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2" name="Text Box 96"/>
            <p:cNvSpPr txBox="1">
              <a:spLocks noChangeArrowheads="1"/>
            </p:cNvSpPr>
            <p:nvPr/>
          </p:nvSpPr>
          <p:spPr bwMode="auto">
            <a:xfrm>
              <a:off x="628" y="2220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9</a:t>
              </a:r>
              <a:endParaRPr lang="ru-RU" b="1" i="1"/>
            </a:p>
          </p:txBody>
        </p:sp>
        <p:sp>
          <p:nvSpPr>
            <p:cNvPr id="8283" name="Text Box 97"/>
            <p:cNvSpPr txBox="1">
              <a:spLocks noChangeArrowheads="1"/>
            </p:cNvSpPr>
            <p:nvPr/>
          </p:nvSpPr>
          <p:spPr bwMode="auto">
            <a:xfrm>
              <a:off x="476" y="1726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5</a:t>
              </a:r>
              <a:endParaRPr lang="ru-RU" b="1" i="1"/>
            </a:p>
          </p:txBody>
        </p:sp>
        <p:sp>
          <p:nvSpPr>
            <p:cNvPr id="8284" name="Line 98"/>
            <p:cNvSpPr>
              <a:spLocks noChangeShapeType="1"/>
            </p:cNvSpPr>
            <p:nvPr/>
          </p:nvSpPr>
          <p:spPr bwMode="auto">
            <a:xfrm>
              <a:off x="607" y="1944"/>
              <a:ext cx="446" cy="45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5" name="Text Box 99"/>
            <p:cNvSpPr txBox="1">
              <a:spLocks noChangeArrowheads="1"/>
            </p:cNvSpPr>
            <p:nvPr/>
          </p:nvSpPr>
          <p:spPr bwMode="auto">
            <a:xfrm>
              <a:off x="1068" y="2218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8</a:t>
              </a:r>
              <a:endParaRPr lang="ru-RU" b="1" i="1"/>
            </a:p>
          </p:txBody>
        </p:sp>
        <p:sp>
          <p:nvSpPr>
            <p:cNvPr id="8286" name="Line 100"/>
            <p:cNvSpPr>
              <a:spLocks noChangeShapeType="1"/>
            </p:cNvSpPr>
            <p:nvPr/>
          </p:nvSpPr>
          <p:spPr bwMode="auto">
            <a:xfrm>
              <a:off x="1051" y="2412"/>
              <a:ext cx="8" cy="45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7" name="Text Box 101"/>
            <p:cNvSpPr txBox="1">
              <a:spLocks noChangeArrowheads="1"/>
            </p:cNvSpPr>
            <p:nvPr/>
          </p:nvSpPr>
          <p:spPr bwMode="auto">
            <a:xfrm>
              <a:off x="1066" y="2684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9</a:t>
              </a:r>
              <a:endParaRPr lang="ru-RU" b="1" i="1"/>
            </a:p>
          </p:txBody>
        </p:sp>
        <p:sp>
          <p:nvSpPr>
            <p:cNvPr id="8288" name="Line 102"/>
            <p:cNvSpPr>
              <a:spLocks noChangeShapeType="1"/>
            </p:cNvSpPr>
            <p:nvPr/>
          </p:nvSpPr>
          <p:spPr bwMode="auto">
            <a:xfrm flipH="1">
              <a:off x="147" y="1946"/>
              <a:ext cx="466" cy="468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89" name="Line 103"/>
            <p:cNvSpPr>
              <a:spLocks noChangeShapeType="1"/>
            </p:cNvSpPr>
            <p:nvPr/>
          </p:nvSpPr>
          <p:spPr bwMode="auto">
            <a:xfrm>
              <a:off x="143" y="2418"/>
              <a:ext cx="6" cy="46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0" name="Line 104"/>
            <p:cNvSpPr>
              <a:spLocks noChangeShapeType="1"/>
            </p:cNvSpPr>
            <p:nvPr/>
          </p:nvSpPr>
          <p:spPr bwMode="auto">
            <a:xfrm>
              <a:off x="145" y="2882"/>
              <a:ext cx="0" cy="43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91" name="Text Box 105"/>
            <p:cNvSpPr txBox="1">
              <a:spLocks noChangeArrowheads="1"/>
            </p:cNvSpPr>
            <p:nvPr/>
          </p:nvSpPr>
          <p:spPr bwMode="auto">
            <a:xfrm>
              <a:off x="158" y="2686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8</a:t>
              </a:r>
              <a:endParaRPr lang="ru-RU" b="1" i="1"/>
            </a:p>
          </p:txBody>
        </p:sp>
        <p:sp>
          <p:nvSpPr>
            <p:cNvPr id="8292" name="Text Box 106"/>
            <p:cNvSpPr txBox="1">
              <a:spLocks noChangeArrowheads="1"/>
            </p:cNvSpPr>
            <p:nvPr/>
          </p:nvSpPr>
          <p:spPr bwMode="auto">
            <a:xfrm>
              <a:off x="150" y="3132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9</a:t>
              </a:r>
              <a:endParaRPr lang="ru-RU" b="1" i="1"/>
            </a:p>
          </p:txBody>
        </p:sp>
        <p:sp>
          <p:nvSpPr>
            <p:cNvPr id="8293" name="Text Box 149"/>
            <p:cNvSpPr txBox="1">
              <a:spLocks noChangeArrowheads="1"/>
            </p:cNvSpPr>
            <p:nvPr/>
          </p:nvSpPr>
          <p:spPr bwMode="auto">
            <a:xfrm>
              <a:off x="-24" y="2231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7</a:t>
              </a:r>
              <a:endParaRPr lang="ru-RU" b="1" i="1"/>
            </a:p>
          </p:txBody>
        </p:sp>
      </p:grpSp>
      <p:grpSp>
        <p:nvGrpSpPr>
          <p:cNvPr id="8" name="Group 201"/>
          <p:cNvGrpSpPr>
            <a:grpSpLocks/>
          </p:cNvGrpSpPr>
          <p:nvPr/>
        </p:nvGrpSpPr>
        <p:grpSpPr bwMode="auto">
          <a:xfrm>
            <a:off x="4267200" y="2720975"/>
            <a:ext cx="1985963" cy="2598738"/>
            <a:chOff x="2688" y="1714"/>
            <a:chExt cx="1251" cy="1637"/>
          </a:xfrm>
        </p:grpSpPr>
        <p:sp>
          <p:nvSpPr>
            <p:cNvPr id="8268" name="Line 150"/>
            <p:cNvSpPr>
              <a:spLocks noChangeShapeType="1"/>
            </p:cNvSpPr>
            <p:nvPr/>
          </p:nvSpPr>
          <p:spPr bwMode="auto">
            <a:xfrm>
              <a:off x="3321" y="1934"/>
              <a:ext cx="0" cy="456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9" name="Text Box 151"/>
            <p:cNvSpPr txBox="1">
              <a:spLocks noChangeArrowheads="1"/>
            </p:cNvSpPr>
            <p:nvPr/>
          </p:nvSpPr>
          <p:spPr bwMode="auto">
            <a:xfrm>
              <a:off x="3340" y="2208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9</a:t>
              </a:r>
              <a:endParaRPr lang="ru-RU" b="1" i="1"/>
            </a:p>
          </p:txBody>
        </p:sp>
        <p:sp>
          <p:nvSpPr>
            <p:cNvPr id="8270" name="Text Box 152"/>
            <p:cNvSpPr txBox="1">
              <a:spLocks noChangeArrowheads="1"/>
            </p:cNvSpPr>
            <p:nvPr/>
          </p:nvSpPr>
          <p:spPr bwMode="auto">
            <a:xfrm>
              <a:off x="3188" y="1714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5</a:t>
              </a:r>
              <a:endParaRPr lang="ru-RU" b="1" i="1"/>
            </a:p>
          </p:txBody>
        </p:sp>
        <p:sp>
          <p:nvSpPr>
            <p:cNvPr id="8271" name="Line 153"/>
            <p:cNvSpPr>
              <a:spLocks noChangeShapeType="1"/>
            </p:cNvSpPr>
            <p:nvPr/>
          </p:nvSpPr>
          <p:spPr bwMode="auto">
            <a:xfrm>
              <a:off x="3319" y="1932"/>
              <a:ext cx="446" cy="45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2" name="Text Box 154"/>
            <p:cNvSpPr txBox="1">
              <a:spLocks noChangeArrowheads="1"/>
            </p:cNvSpPr>
            <p:nvPr/>
          </p:nvSpPr>
          <p:spPr bwMode="auto">
            <a:xfrm>
              <a:off x="3780" y="2206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8</a:t>
              </a:r>
              <a:endParaRPr lang="ru-RU" b="1" i="1"/>
            </a:p>
          </p:txBody>
        </p:sp>
        <p:sp>
          <p:nvSpPr>
            <p:cNvPr id="8273" name="Line 155"/>
            <p:cNvSpPr>
              <a:spLocks noChangeShapeType="1"/>
            </p:cNvSpPr>
            <p:nvPr/>
          </p:nvSpPr>
          <p:spPr bwMode="auto">
            <a:xfrm>
              <a:off x="3763" y="2400"/>
              <a:ext cx="4" cy="460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4" name="Text Box 156"/>
            <p:cNvSpPr txBox="1">
              <a:spLocks noChangeArrowheads="1"/>
            </p:cNvSpPr>
            <p:nvPr/>
          </p:nvSpPr>
          <p:spPr bwMode="auto">
            <a:xfrm>
              <a:off x="3778" y="2672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9</a:t>
              </a:r>
              <a:endParaRPr lang="ru-RU" b="1" i="1"/>
            </a:p>
          </p:txBody>
        </p:sp>
        <p:sp>
          <p:nvSpPr>
            <p:cNvPr id="8275" name="Line 157"/>
            <p:cNvSpPr>
              <a:spLocks noChangeShapeType="1"/>
            </p:cNvSpPr>
            <p:nvPr/>
          </p:nvSpPr>
          <p:spPr bwMode="auto">
            <a:xfrm flipH="1">
              <a:off x="2859" y="1934"/>
              <a:ext cx="466" cy="468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6" name="Line 158"/>
            <p:cNvSpPr>
              <a:spLocks noChangeShapeType="1"/>
            </p:cNvSpPr>
            <p:nvPr/>
          </p:nvSpPr>
          <p:spPr bwMode="auto">
            <a:xfrm>
              <a:off x="2855" y="2406"/>
              <a:ext cx="6" cy="46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7" name="Line 159"/>
            <p:cNvSpPr>
              <a:spLocks noChangeShapeType="1"/>
            </p:cNvSpPr>
            <p:nvPr/>
          </p:nvSpPr>
          <p:spPr bwMode="auto">
            <a:xfrm>
              <a:off x="2857" y="2870"/>
              <a:ext cx="0" cy="43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78" name="Text Box 160"/>
            <p:cNvSpPr txBox="1">
              <a:spLocks noChangeArrowheads="1"/>
            </p:cNvSpPr>
            <p:nvPr/>
          </p:nvSpPr>
          <p:spPr bwMode="auto">
            <a:xfrm>
              <a:off x="2870" y="2674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8</a:t>
              </a:r>
              <a:endParaRPr lang="ru-RU" b="1" i="1"/>
            </a:p>
          </p:txBody>
        </p:sp>
        <p:sp>
          <p:nvSpPr>
            <p:cNvPr id="8279" name="Text Box 161"/>
            <p:cNvSpPr txBox="1">
              <a:spLocks noChangeArrowheads="1"/>
            </p:cNvSpPr>
            <p:nvPr/>
          </p:nvSpPr>
          <p:spPr bwMode="auto">
            <a:xfrm>
              <a:off x="2862" y="3120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9</a:t>
              </a:r>
              <a:endParaRPr lang="ru-RU" b="1" i="1"/>
            </a:p>
          </p:txBody>
        </p:sp>
        <p:sp>
          <p:nvSpPr>
            <p:cNvPr id="8280" name="Text Box 162"/>
            <p:cNvSpPr txBox="1">
              <a:spLocks noChangeArrowheads="1"/>
            </p:cNvSpPr>
            <p:nvPr/>
          </p:nvSpPr>
          <p:spPr bwMode="auto">
            <a:xfrm>
              <a:off x="2688" y="2219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7</a:t>
              </a:r>
              <a:endParaRPr lang="ru-RU" b="1" i="1"/>
            </a:p>
          </p:txBody>
        </p:sp>
      </p:grpSp>
      <p:grpSp>
        <p:nvGrpSpPr>
          <p:cNvPr id="9" name="Group 178"/>
          <p:cNvGrpSpPr>
            <a:grpSpLocks/>
          </p:cNvGrpSpPr>
          <p:nvPr/>
        </p:nvGrpSpPr>
        <p:grpSpPr bwMode="auto">
          <a:xfrm>
            <a:off x="6426200" y="4195763"/>
            <a:ext cx="1985963" cy="2586037"/>
            <a:chOff x="4048" y="2643"/>
            <a:chExt cx="1251" cy="1629"/>
          </a:xfrm>
        </p:grpSpPr>
        <p:sp>
          <p:nvSpPr>
            <p:cNvPr id="8255" name="Line 163"/>
            <p:cNvSpPr>
              <a:spLocks noChangeShapeType="1"/>
            </p:cNvSpPr>
            <p:nvPr/>
          </p:nvSpPr>
          <p:spPr bwMode="auto">
            <a:xfrm>
              <a:off x="4681" y="2855"/>
              <a:ext cx="0" cy="456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6" name="Text Box 164"/>
            <p:cNvSpPr txBox="1">
              <a:spLocks noChangeArrowheads="1"/>
            </p:cNvSpPr>
            <p:nvPr/>
          </p:nvSpPr>
          <p:spPr bwMode="auto">
            <a:xfrm>
              <a:off x="4700" y="3129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9</a:t>
              </a:r>
              <a:endParaRPr lang="ru-RU" b="1" i="1"/>
            </a:p>
          </p:txBody>
        </p:sp>
        <p:sp>
          <p:nvSpPr>
            <p:cNvPr id="8257" name="Text Box 165"/>
            <p:cNvSpPr txBox="1">
              <a:spLocks noChangeArrowheads="1"/>
            </p:cNvSpPr>
            <p:nvPr/>
          </p:nvSpPr>
          <p:spPr bwMode="auto">
            <a:xfrm>
              <a:off x="4676" y="2643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5</a:t>
              </a:r>
              <a:endParaRPr lang="ru-RU" b="1" i="1"/>
            </a:p>
          </p:txBody>
        </p:sp>
        <p:sp>
          <p:nvSpPr>
            <p:cNvPr id="8258" name="Line 166"/>
            <p:cNvSpPr>
              <a:spLocks noChangeShapeType="1"/>
            </p:cNvSpPr>
            <p:nvPr/>
          </p:nvSpPr>
          <p:spPr bwMode="auto">
            <a:xfrm>
              <a:off x="4679" y="2853"/>
              <a:ext cx="446" cy="45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9" name="Text Box 167"/>
            <p:cNvSpPr txBox="1">
              <a:spLocks noChangeArrowheads="1"/>
            </p:cNvSpPr>
            <p:nvPr/>
          </p:nvSpPr>
          <p:spPr bwMode="auto">
            <a:xfrm>
              <a:off x="5140" y="3127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8</a:t>
              </a:r>
              <a:endParaRPr lang="ru-RU" b="1" i="1"/>
            </a:p>
          </p:txBody>
        </p:sp>
        <p:sp>
          <p:nvSpPr>
            <p:cNvPr id="8260" name="Line 168"/>
            <p:cNvSpPr>
              <a:spLocks noChangeShapeType="1"/>
            </p:cNvSpPr>
            <p:nvPr/>
          </p:nvSpPr>
          <p:spPr bwMode="auto">
            <a:xfrm>
              <a:off x="5123" y="3321"/>
              <a:ext cx="8" cy="45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1" name="Text Box 169"/>
            <p:cNvSpPr txBox="1">
              <a:spLocks noChangeArrowheads="1"/>
            </p:cNvSpPr>
            <p:nvPr/>
          </p:nvSpPr>
          <p:spPr bwMode="auto">
            <a:xfrm>
              <a:off x="5138" y="3593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9</a:t>
              </a:r>
              <a:endParaRPr lang="ru-RU" b="1" i="1"/>
            </a:p>
          </p:txBody>
        </p:sp>
        <p:sp>
          <p:nvSpPr>
            <p:cNvPr id="8262" name="Line 170"/>
            <p:cNvSpPr>
              <a:spLocks noChangeShapeType="1"/>
            </p:cNvSpPr>
            <p:nvPr/>
          </p:nvSpPr>
          <p:spPr bwMode="auto">
            <a:xfrm flipH="1">
              <a:off x="4219" y="2855"/>
              <a:ext cx="466" cy="468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3" name="Line 171"/>
            <p:cNvSpPr>
              <a:spLocks noChangeShapeType="1"/>
            </p:cNvSpPr>
            <p:nvPr/>
          </p:nvSpPr>
          <p:spPr bwMode="auto">
            <a:xfrm>
              <a:off x="4215" y="3327"/>
              <a:ext cx="6" cy="46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4" name="Line 172"/>
            <p:cNvSpPr>
              <a:spLocks noChangeShapeType="1"/>
            </p:cNvSpPr>
            <p:nvPr/>
          </p:nvSpPr>
          <p:spPr bwMode="auto">
            <a:xfrm>
              <a:off x="4217" y="3791"/>
              <a:ext cx="0" cy="43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65" name="Text Box 173"/>
            <p:cNvSpPr txBox="1">
              <a:spLocks noChangeArrowheads="1"/>
            </p:cNvSpPr>
            <p:nvPr/>
          </p:nvSpPr>
          <p:spPr bwMode="auto">
            <a:xfrm>
              <a:off x="4230" y="3595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8</a:t>
              </a:r>
              <a:endParaRPr lang="ru-RU" b="1" i="1"/>
            </a:p>
          </p:txBody>
        </p:sp>
        <p:sp>
          <p:nvSpPr>
            <p:cNvPr id="8266" name="Text Box 174"/>
            <p:cNvSpPr txBox="1">
              <a:spLocks noChangeArrowheads="1"/>
            </p:cNvSpPr>
            <p:nvPr/>
          </p:nvSpPr>
          <p:spPr bwMode="auto">
            <a:xfrm>
              <a:off x="4222" y="4041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9</a:t>
              </a:r>
              <a:endParaRPr lang="ru-RU" b="1" i="1"/>
            </a:p>
          </p:txBody>
        </p:sp>
        <p:sp>
          <p:nvSpPr>
            <p:cNvPr id="8267" name="Text Box 175"/>
            <p:cNvSpPr txBox="1">
              <a:spLocks noChangeArrowheads="1"/>
            </p:cNvSpPr>
            <p:nvPr/>
          </p:nvSpPr>
          <p:spPr bwMode="auto">
            <a:xfrm>
              <a:off x="4048" y="3132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7</a:t>
              </a:r>
              <a:endParaRPr lang="ru-RU" b="1" i="1"/>
            </a:p>
          </p:txBody>
        </p:sp>
      </p:grpSp>
      <p:grpSp>
        <p:nvGrpSpPr>
          <p:cNvPr id="10" name="Group 188"/>
          <p:cNvGrpSpPr>
            <a:grpSpLocks/>
          </p:cNvGrpSpPr>
          <p:nvPr/>
        </p:nvGrpSpPr>
        <p:grpSpPr bwMode="auto">
          <a:xfrm>
            <a:off x="265113" y="2324100"/>
            <a:ext cx="8878887" cy="366713"/>
            <a:chOff x="167" y="1464"/>
            <a:chExt cx="5593" cy="231"/>
          </a:xfrm>
        </p:grpSpPr>
        <p:sp>
          <p:nvSpPr>
            <p:cNvPr id="8253" name="Line 142"/>
            <p:cNvSpPr>
              <a:spLocks noChangeShapeType="1"/>
            </p:cNvSpPr>
            <p:nvPr/>
          </p:nvSpPr>
          <p:spPr bwMode="auto">
            <a:xfrm>
              <a:off x="167" y="1477"/>
              <a:ext cx="5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4" name="Text Box 181"/>
            <p:cNvSpPr txBox="1">
              <a:spLocks noChangeArrowheads="1"/>
            </p:cNvSpPr>
            <p:nvPr/>
          </p:nvSpPr>
          <p:spPr bwMode="auto">
            <a:xfrm>
              <a:off x="5240" y="1464"/>
              <a:ext cx="5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1 ярус</a:t>
              </a:r>
            </a:p>
          </p:txBody>
        </p:sp>
      </p:grpSp>
      <p:grpSp>
        <p:nvGrpSpPr>
          <p:cNvPr id="11" name="Group 189"/>
          <p:cNvGrpSpPr>
            <a:grpSpLocks/>
          </p:cNvGrpSpPr>
          <p:nvPr/>
        </p:nvGrpSpPr>
        <p:grpSpPr bwMode="auto">
          <a:xfrm>
            <a:off x="255588" y="3048000"/>
            <a:ext cx="8888412" cy="366713"/>
            <a:chOff x="161" y="1920"/>
            <a:chExt cx="5599" cy="231"/>
          </a:xfrm>
        </p:grpSpPr>
        <p:sp>
          <p:nvSpPr>
            <p:cNvPr id="8251" name="Line 143"/>
            <p:cNvSpPr>
              <a:spLocks noChangeShapeType="1"/>
            </p:cNvSpPr>
            <p:nvPr/>
          </p:nvSpPr>
          <p:spPr bwMode="auto">
            <a:xfrm>
              <a:off x="161" y="1939"/>
              <a:ext cx="5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2" name="Text Box 182"/>
            <p:cNvSpPr txBox="1">
              <a:spLocks noChangeArrowheads="1"/>
            </p:cNvSpPr>
            <p:nvPr/>
          </p:nvSpPr>
          <p:spPr bwMode="auto">
            <a:xfrm>
              <a:off x="5240" y="1920"/>
              <a:ext cx="5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2 ярус</a:t>
              </a:r>
            </a:p>
          </p:txBody>
        </p:sp>
      </p:grpSp>
      <p:grpSp>
        <p:nvGrpSpPr>
          <p:cNvPr id="12" name="Group 190"/>
          <p:cNvGrpSpPr>
            <a:grpSpLocks/>
          </p:cNvGrpSpPr>
          <p:nvPr/>
        </p:nvGrpSpPr>
        <p:grpSpPr bwMode="auto">
          <a:xfrm>
            <a:off x="212725" y="3784600"/>
            <a:ext cx="8931275" cy="366713"/>
            <a:chOff x="134" y="2384"/>
            <a:chExt cx="5626" cy="231"/>
          </a:xfrm>
        </p:grpSpPr>
        <p:sp>
          <p:nvSpPr>
            <p:cNvPr id="8249" name="Line 144"/>
            <p:cNvSpPr>
              <a:spLocks noChangeShapeType="1"/>
            </p:cNvSpPr>
            <p:nvPr/>
          </p:nvSpPr>
          <p:spPr bwMode="auto">
            <a:xfrm>
              <a:off x="134" y="2401"/>
              <a:ext cx="5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50" name="Text Box 183"/>
            <p:cNvSpPr txBox="1">
              <a:spLocks noChangeArrowheads="1"/>
            </p:cNvSpPr>
            <p:nvPr/>
          </p:nvSpPr>
          <p:spPr bwMode="auto">
            <a:xfrm>
              <a:off x="5240" y="2384"/>
              <a:ext cx="5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3 ярус</a:t>
              </a:r>
            </a:p>
          </p:txBody>
        </p:sp>
      </p:grpSp>
      <p:grpSp>
        <p:nvGrpSpPr>
          <p:cNvPr id="13" name="Group 191"/>
          <p:cNvGrpSpPr>
            <a:grpSpLocks/>
          </p:cNvGrpSpPr>
          <p:nvPr/>
        </p:nvGrpSpPr>
        <p:grpSpPr bwMode="auto">
          <a:xfrm>
            <a:off x="223838" y="4533900"/>
            <a:ext cx="8920162" cy="366713"/>
            <a:chOff x="141" y="2856"/>
            <a:chExt cx="5619" cy="231"/>
          </a:xfrm>
        </p:grpSpPr>
        <p:sp>
          <p:nvSpPr>
            <p:cNvPr id="8247" name="Line 145"/>
            <p:cNvSpPr>
              <a:spLocks noChangeShapeType="1"/>
            </p:cNvSpPr>
            <p:nvPr/>
          </p:nvSpPr>
          <p:spPr bwMode="auto">
            <a:xfrm>
              <a:off x="141" y="2870"/>
              <a:ext cx="5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8" name="Text Box 184"/>
            <p:cNvSpPr txBox="1">
              <a:spLocks noChangeArrowheads="1"/>
            </p:cNvSpPr>
            <p:nvPr/>
          </p:nvSpPr>
          <p:spPr bwMode="auto">
            <a:xfrm>
              <a:off x="5240" y="2856"/>
              <a:ext cx="5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4 ярус</a:t>
              </a:r>
            </a:p>
          </p:txBody>
        </p:sp>
      </p:grpSp>
      <p:grpSp>
        <p:nvGrpSpPr>
          <p:cNvPr id="14" name="Group 192"/>
          <p:cNvGrpSpPr>
            <a:grpSpLocks/>
          </p:cNvGrpSpPr>
          <p:nvPr/>
        </p:nvGrpSpPr>
        <p:grpSpPr bwMode="auto">
          <a:xfrm>
            <a:off x="223838" y="5257800"/>
            <a:ext cx="8932862" cy="366713"/>
            <a:chOff x="141" y="3312"/>
            <a:chExt cx="5627" cy="231"/>
          </a:xfrm>
        </p:grpSpPr>
        <p:sp>
          <p:nvSpPr>
            <p:cNvPr id="8245" name="Line 146"/>
            <p:cNvSpPr>
              <a:spLocks noChangeShapeType="1"/>
            </p:cNvSpPr>
            <p:nvPr/>
          </p:nvSpPr>
          <p:spPr bwMode="auto">
            <a:xfrm>
              <a:off x="141" y="3319"/>
              <a:ext cx="54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6" name="Text Box 185"/>
            <p:cNvSpPr txBox="1">
              <a:spLocks noChangeArrowheads="1"/>
            </p:cNvSpPr>
            <p:nvPr/>
          </p:nvSpPr>
          <p:spPr bwMode="auto">
            <a:xfrm>
              <a:off x="5248" y="3312"/>
              <a:ext cx="5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5 ярус</a:t>
              </a:r>
            </a:p>
          </p:txBody>
        </p:sp>
      </p:grpSp>
      <p:grpSp>
        <p:nvGrpSpPr>
          <p:cNvPr id="15" name="Group 193"/>
          <p:cNvGrpSpPr>
            <a:grpSpLocks/>
          </p:cNvGrpSpPr>
          <p:nvPr/>
        </p:nvGrpSpPr>
        <p:grpSpPr bwMode="auto">
          <a:xfrm>
            <a:off x="5999163" y="6019800"/>
            <a:ext cx="3182937" cy="366713"/>
            <a:chOff x="3779" y="3792"/>
            <a:chExt cx="2005" cy="231"/>
          </a:xfrm>
        </p:grpSpPr>
        <p:sp>
          <p:nvSpPr>
            <p:cNvPr id="8243" name="Line 147"/>
            <p:cNvSpPr>
              <a:spLocks noChangeShapeType="1"/>
            </p:cNvSpPr>
            <p:nvPr/>
          </p:nvSpPr>
          <p:spPr bwMode="auto">
            <a:xfrm>
              <a:off x="3779" y="3798"/>
              <a:ext cx="1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4" name="Text Box 186"/>
            <p:cNvSpPr txBox="1">
              <a:spLocks noChangeArrowheads="1"/>
            </p:cNvSpPr>
            <p:nvPr/>
          </p:nvSpPr>
          <p:spPr bwMode="auto">
            <a:xfrm>
              <a:off x="5264" y="3792"/>
              <a:ext cx="5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6 ярус</a:t>
              </a:r>
            </a:p>
          </p:txBody>
        </p:sp>
      </p:grpSp>
      <p:grpSp>
        <p:nvGrpSpPr>
          <p:cNvPr id="16" name="Group 194"/>
          <p:cNvGrpSpPr>
            <a:grpSpLocks/>
          </p:cNvGrpSpPr>
          <p:nvPr/>
        </p:nvGrpSpPr>
        <p:grpSpPr bwMode="auto">
          <a:xfrm>
            <a:off x="6018213" y="6338888"/>
            <a:ext cx="3163887" cy="369887"/>
            <a:chOff x="3791" y="3993"/>
            <a:chExt cx="1993" cy="233"/>
          </a:xfrm>
        </p:grpSpPr>
        <p:sp>
          <p:nvSpPr>
            <p:cNvPr id="8241" name="Line 148"/>
            <p:cNvSpPr>
              <a:spLocks noChangeShapeType="1"/>
            </p:cNvSpPr>
            <p:nvPr/>
          </p:nvSpPr>
          <p:spPr bwMode="auto">
            <a:xfrm>
              <a:off x="3791" y="4226"/>
              <a:ext cx="1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2" name="Text Box 187"/>
            <p:cNvSpPr txBox="1">
              <a:spLocks noChangeArrowheads="1"/>
            </p:cNvSpPr>
            <p:nvPr/>
          </p:nvSpPr>
          <p:spPr bwMode="auto">
            <a:xfrm>
              <a:off x="5264" y="3993"/>
              <a:ext cx="5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/>
                <a:t>7 ярус</a:t>
              </a:r>
            </a:p>
          </p:txBody>
        </p:sp>
      </p:grpSp>
      <p:grpSp>
        <p:nvGrpSpPr>
          <p:cNvPr id="17" name="Group 198"/>
          <p:cNvGrpSpPr>
            <a:grpSpLocks/>
          </p:cNvGrpSpPr>
          <p:nvPr/>
        </p:nvGrpSpPr>
        <p:grpSpPr bwMode="auto">
          <a:xfrm>
            <a:off x="755650" y="2352675"/>
            <a:ext cx="1917700" cy="793750"/>
            <a:chOff x="476" y="1482"/>
            <a:chExt cx="1208" cy="500"/>
          </a:xfrm>
        </p:grpSpPr>
        <p:sp>
          <p:nvSpPr>
            <p:cNvPr id="8237" name="Line 88"/>
            <p:cNvSpPr>
              <a:spLocks noChangeShapeType="1"/>
            </p:cNvSpPr>
            <p:nvPr/>
          </p:nvSpPr>
          <p:spPr bwMode="auto">
            <a:xfrm>
              <a:off x="1099" y="1484"/>
              <a:ext cx="426" cy="444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8" name="Text Box 89"/>
            <p:cNvSpPr txBox="1">
              <a:spLocks noChangeArrowheads="1"/>
            </p:cNvSpPr>
            <p:nvPr/>
          </p:nvSpPr>
          <p:spPr bwMode="auto">
            <a:xfrm>
              <a:off x="1526" y="1751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7</a:t>
              </a:r>
              <a:endParaRPr lang="ru-RU" b="1" i="1"/>
            </a:p>
          </p:txBody>
        </p:sp>
        <p:sp>
          <p:nvSpPr>
            <p:cNvPr id="8239" name="Line 94"/>
            <p:cNvSpPr>
              <a:spLocks noChangeShapeType="1"/>
            </p:cNvSpPr>
            <p:nvPr/>
          </p:nvSpPr>
          <p:spPr bwMode="auto">
            <a:xfrm flipH="1">
              <a:off x="619" y="1482"/>
              <a:ext cx="476" cy="45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40" name="Text Box 196"/>
            <p:cNvSpPr txBox="1">
              <a:spLocks noChangeArrowheads="1"/>
            </p:cNvSpPr>
            <p:nvPr/>
          </p:nvSpPr>
          <p:spPr bwMode="auto">
            <a:xfrm>
              <a:off x="476" y="1718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5</a:t>
              </a:r>
              <a:endParaRPr lang="ru-RU" b="1" i="1"/>
            </a:p>
          </p:txBody>
        </p:sp>
      </p:grpSp>
      <p:grpSp>
        <p:nvGrpSpPr>
          <p:cNvPr id="18" name="Group 205"/>
          <p:cNvGrpSpPr>
            <a:grpSpLocks/>
          </p:cNvGrpSpPr>
          <p:nvPr/>
        </p:nvGrpSpPr>
        <p:grpSpPr bwMode="auto">
          <a:xfrm>
            <a:off x="6750050" y="3802063"/>
            <a:ext cx="927100" cy="760412"/>
            <a:chOff x="4252" y="2395"/>
            <a:chExt cx="584" cy="479"/>
          </a:xfrm>
        </p:grpSpPr>
        <p:sp>
          <p:nvSpPr>
            <p:cNvPr id="8233" name="Line 124"/>
            <p:cNvSpPr>
              <a:spLocks noChangeShapeType="1"/>
            </p:cNvSpPr>
            <p:nvPr/>
          </p:nvSpPr>
          <p:spPr bwMode="auto">
            <a:xfrm>
              <a:off x="4252" y="2395"/>
              <a:ext cx="7" cy="464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4" name="Text Box 126"/>
            <p:cNvSpPr txBox="1">
              <a:spLocks noChangeArrowheads="1"/>
            </p:cNvSpPr>
            <p:nvPr/>
          </p:nvSpPr>
          <p:spPr bwMode="auto">
            <a:xfrm>
              <a:off x="4320" y="2643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9</a:t>
              </a:r>
              <a:endParaRPr lang="ru-RU" b="1" i="1"/>
            </a:p>
          </p:txBody>
        </p:sp>
        <p:sp>
          <p:nvSpPr>
            <p:cNvPr id="8235" name="Line 140"/>
            <p:cNvSpPr>
              <a:spLocks noChangeShapeType="1"/>
            </p:cNvSpPr>
            <p:nvPr/>
          </p:nvSpPr>
          <p:spPr bwMode="auto">
            <a:xfrm>
              <a:off x="4260" y="2395"/>
              <a:ext cx="426" cy="444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6" name="Text Box 200"/>
            <p:cNvSpPr txBox="1">
              <a:spLocks noChangeArrowheads="1"/>
            </p:cNvSpPr>
            <p:nvPr/>
          </p:nvSpPr>
          <p:spPr bwMode="auto">
            <a:xfrm>
              <a:off x="4677" y="2643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5</a:t>
              </a:r>
              <a:endParaRPr lang="ru-RU" b="1" i="1"/>
            </a:p>
          </p:txBody>
        </p:sp>
      </p:grpSp>
      <p:grpSp>
        <p:nvGrpSpPr>
          <p:cNvPr id="19" name="Group 203"/>
          <p:cNvGrpSpPr>
            <a:grpSpLocks/>
          </p:cNvGrpSpPr>
          <p:nvPr/>
        </p:nvGrpSpPr>
        <p:grpSpPr bwMode="auto">
          <a:xfrm>
            <a:off x="5060950" y="2333625"/>
            <a:ext cx="2000250" cy="784225"/>
            <a:chOff x="3188" y="1470"/>
            <a:chExt cx="1260" cy="494"/>
          </a:xfrm>
        </p:grpSpPr>
        <p:sp>
          <p:nvSpPr>
            <p:cNvPr id="8229" name="Line 107"/>
            <p:cNvSpPr>
              <a:spLocks noChangeShapeType="1"/>
            </p:cNvSpPr>
            <p:nvPr/>
          </p:nvSpPr>
          <p:spPr bwMode="auto">
            <a:xfrm>
              <a:off x="3792" y="1472"/>
              <a:ext cx="459" cy="463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0" name="Line 108"/>
            <p:cNvSpPr>
              <a:spLocks noChangeShapeType="1"/>
            </p:cNvSpPr>
            <p:nvPr/>
          </p:nvSpPr>
          <p:spPr bwMode="auto">
            <a:xfrm flipH="1">
              <a:off x="3336" y="1470"/>
              <a:ext cx="456" cy="45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31" name="Text Box 123"/>
            <p:cNvSpPr txBox="1">
              <a:spLocks noChangeArrowheads="1"/>
            </p:cNvSpPr>
            <p:nvPr/>
          </p:nvSpPr>
          <p:spPr bwMode="auto">
            <a:xfrm>
              <a:off x="4289" y="1733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3</a:t>
              </a:r>
              <a:endParaRPr lang="ru-RU" b="1" i="1"/>
            </a:p>
          </p:txBody>
        </p:sp>
        <p:sp>
          <p:nvSpPr>
            <p:cNvPr id="8232" name="Text Box 202"/>
            <p:cNvSpPr txBox="1">
              <a:spLocks noChangeArrowheads="1"/>
            </p:cNvSpPr>
            <p:nvPr/>
          </p:nvSpPr>
          <p:spPr bwMode="auto">
            <a:xfrm>
              <a:off x="3188" y="1716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5</a:t>
              </a:r>
              <a:endParaRPr lang="ru-RU" b="1" i="1"/>
            </a:p>
          </p:txBody>
        </p:sp>
      </p:grpSp>
      <p:sp>
        <p:nvSpPr>
          <p:cNvPr id="26830" name="Text Box 206"/>
          <p:cNvSpPr txBox="1">
            <a:spLocks noChangeArrowheads="1"/>
          </p:cNvSpPr>
          <p:nvPr/>
        </p:nvSpPr>
        <p:spPr bwMode="auto">
          <a:xfrm>
            <a:off x="217488" y="5570538"/>
            <a:ext cx="6116637" cy="119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Кратчайший путь: 1 5 9. Его длинна 2.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Длина наиболее продолжительного пути 7: 1 2 3 6 5 7 8  9.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Число путей 14 </a:t>
            </a:r>
          </a:p>
        </p:txBody>
      </p:sp>
      <p:grpSp>
        <p:nvGrpSpPr>
          <p:cNvPr id="20" name="Group 224"/>
          <p:cNvGrpSpPr>
            <a:grpSpLocks/>
          </p:cNvGrpSpPr>
          <p:nvPr/>
        </p:nvGrpSpPr>
        <p:grpSpPr bwMode="auto">
          <a:xfrm>
            <a:off x="4060825" y="3055938"/>
            <a:ext cx="274638" cy="798512"/>
            <a:chOff x="2558" y="1925"/>
            <a:chExt cx="173" cy="503"/>
          </a:xfrm>
        </p:grpSpPr>
        <p:sp>
          <p:nvSpPr>
            <p:cNvPr id="8227" name="Line 213"/>
            <p:cNvSpPr>
              <a:spLocks noChangeShapeType="1"/>
            </p:cNvSpPr>
            <p:nvPr/>
          </p:nvSpPr>
          <p:spPr bwMode="auto">
            <a:xfrm>
              <a:off x="2558" y="1925"/>
              <a:ext cx="8" cy="45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8" name="Text Box 214"/>
            <p:cNvSpPr txBox="1">
              <a:spLocks noChangeArrowheads="1"/>
            </p:cNvSpPr>
            <p:nvPr/>
          </p:nvSpPr>
          <p:spPr bwMode="auto">
            <a:xfrm>
              <a:off x="2573" y="2197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9</a:t>
              </a:r>
              <a:endParaRPr lang="ru-RU" b="1" i="1"/>
            </a:p>
          </p:txBody>
        </p:sp>
      </p:grpSp>
      <p:grpSp>
        <p:nvGrpSpPr>
          <p:cNvPr id="21" name="Group 225"/>
          <p:cNvGrpSpPr>
            <a:grpSpLocks/>
          </p:cNvGrpSpPr>
          <p:nvPr/>
        </p:nvGrpSpPr>
        <p:grpSpPr bwMode="auto">
          <a:xfrm>
            <a:off x="3236913" y="3055938"/>
            <a:ext cx="276225" cy="1504950"/>
            <a:chOff x="2039" y="1925"/>
            <a:chExt cx="174" cy="948"/>
          </a:xfrm>
        </p:grpSpPr>
        <p:sp>
          <p:nvSpPr>
            <p:cNvPr id="8223" name="Line 216"/>
            <p:cNvSpPr>
              <a:spLocks noChangeShapeType="1"/>
            </p:cNvSpPr>
            <p:nvPr/>
          </p:nvSpPr>
          <p:spPr bwMode="auto">
            <a:xfrm>
              <a:off x="2039" y="1925"/>
              <a:ext cx="6" cy="462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4" name="Line 217"/>
            <p:cNvSpPr>
              <a:spLocks noChangeShapeType="1"/>
            </p:cNvSpPr>
            <p:nvPr/>
          </p:nvSpPr>
          <p:spPr bwMode="auto">
            <a:xfrm flipH="1">
              <a:off x="2041" y="2389"/>
              <a:ext cx="0" cy="484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5" name="Text Box 218"/>
            <p:cNvSpPr txBox="1">
              <a:spLocks noChangeArrowheads="1"/>
            </p:cNvSpPr>
            <p:nvPr/>
          </p:nvSpPr>
          <p:spPr bwMode="auto">
            <a:xfrm>
              <a:off x="2054" y="2193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8</a:t>
              </a:r>
              <a:endParaRPr lang="ru-RU" b="1" i="1"/>
            </a:p>
          </p:txBody>
        </p:sp>
        <p:sp>
          <p:nvSpPr>
            <p:cNvPr id="8226" name="Text Box 219"/>
            <p:cNvSpPr txBox="1">
              <a:spLocks noChangeArrowheads="1"/>
            </p:cNvSpPr>
            <p:nvPr/>
          </p:nvSpPr>
          <p:spPr bwMode="auto">
            <a:xfrm>
              <a:off x="2046" y="2639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9</a:t>
              </a:r>
              <a:endParaRPr lang="ru-RU" b="1" i="1"/>
            </a:p>
          </p:txBody>
        </p:sp>
      </p:grpSp>
      <p:grpSp>
        <p:nvGrpSpPr>
          <p:cNvPr id="22" name="Group 223"/>
          <p:cNvGrpSpPr>
            <a:grpSpLocks/>
          </p:cNvGrpSpPr>
          <p:nvPr/>
        </p:nvGrpSpPr>
        <p:grpSpPr bwMode="auto">
          <a:xfrm>
            <a:off x="2971800" y="1998663"/>
            <a:ext cx="1368425" cy="1150937"/>
            <a:chOff x="1872" y="1259"/>
            <a:chExt cx="862" cy="725"/>
          </a:xfrm>
        </p:grpSpPr>
        <p:sp>
          <p:nvSpPr>
            <p:cNvPr id="8216" name="Line 208"/>
            <p:cNvSpPr>
              <a:spLocks noChangeShapeType="1"/>
            </p:cNvSpPr>
            <p:nvPr/>
          </p:nvSpPr>
          <p:spPr bwMode="auto">
            <a:xfrm>
              <a:off x="2301" y="1479"/>
              <a:ext cx="0" cy="456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7" name="Text Box 209"/>
            <p:cNvSpPr txBox="1">
              <a:spLocks noChangeArrowheads="1"/>
            </p:cNvSpPr>
            <p:nvPr/>
          </p:nvSpPr>
          <p:spPr bwMode="auto">
            <a:xfrm>
              <a:off x="2320" y="1753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9</a:t>
              </a:r>
              <a:endParaRPr lang="ru-RU" b="1" i="1"/>
            </a:p>
          </p:txBody>
        </p:sp>
        <p:sp>
          <p:nvSpPr>
            <p:cNvPr id="8218" name="Text Box 210"/>
            <p:cNvSpPr txBox="1">
              <a:spLocks noChangeArrowheads="1"/>
            </p:cNvSpPr>
            <p:nvPr/>
          </p:nvSpPr>
          <p:spPr bwMode="auto">
            <a:xfrm>
              <a:off x="2168" y="1259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5</a:t>
              </a:r>
              <a:endParaRPr lang="ru-RU" b="1" i="1"/>
            </a:p>
          </p:txBody>
        </p:sp>
        <p:sp>
          <p:nvSpPr>
            <p:cNvPr id="8219" name="Line 211"/>
            <p:cNvSpPr>
              <a:spLocks noChangeShapeType="1"/>
            </p:cNvSpPr>
            <p:nvPr/>
          </p:nvSpPr>
          <p:spPr bwMode="auto">
            <a:xfrm>
              <a:off x="2299" y="1477"/>
              <a:ext cx="269" cy="426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0" name="Text Box 212"/>
            <p:cNvSpPr txBox="1">
              <a:spLocks noChangeArrowheads="1"/>
            </p:cNvSpPr>
            <p:nvPr/>
          </p:nvSpPr>
          <p:spPr bwMode="auto">
            <a:xfrm>
              <a:off x="2575" y="1731"/>
              <a:ext cx="15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8</a:t>
              </a:r>
              <a:endParaRPr lang="ru-RU" b="1" i="1"/>
            </a:p>
          </p:txBody>
        </p:sp>
        <p:sp>
          <p:nvSpPr>
            <p:cNvPr id="8221" name="Line 215"/>
            <p:cNvSpPr>
              <a:spLocks noChangeShapeType="1"/>
            </p:cNvSpPr>
            <p:nvPr/>
          </p:nvSpPr>
          <p:spPr bwMode="auto">
            <a:xfrm flipH="1">
              <a:off x="2025" y="1479"/>
              <a:ext cx="280" cy="450"/>
            </a:xfrm>
            <a:prstGeom prst="line">
              <a:avLst/>
            </a:prstGeom>
            <a:noFill/>
            <a:ln w="44450">
              <a:solidFill>
                <a:schemeClr val="tx2"/>
              </a:solidFill>
              <a:round/>
              <a:headEnd type="oval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22" name="Text Box 220"/>
            <p:cNvSpPr txBox="1">
              <a:spLocks noChangeArrowheads="1"/>
            </p:cNvSpPr>
            <p:nvPr/>
          </p:nvSpPr>
          <p:spPr bwMode="auto">
            <a:xfrm>
              <a:off x="1872" y="1738"/>
              <a:ext cx="15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/>
                <a:t>7</a:t>
              </a:r>
              <a:endParaRPr lang="ru-RU" b="1" i="1"/>
            </a:p>
          </p:txBody>
        </p:sp>
      </p:grpSp>
    </p:spTree>
    <p:extLst>
      <p:ext uri="{BB962C8B-B14F-4D97-AF65-F5344CB8AC3E}">
        <p14:creationId xmlns:p14="http://schemas.microsoft.com/office/powerpoint/2010/main" val="61424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268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268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68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МАТРИЦЫ ГРАФОВ</a:t>
            </a:r>
          </a:p>
        </p:txBody>
      </p:sp>
      <p:grpSp>
        <p:nvGrpSpPr>
          <p:cNvPr id="9219" name="Group 140"/>
          <p:cNvGrpSpPr>
            <a:grpSpLocks/>
          </p:cNvGrpSpPr>
          <p:nvPr/>
        </p:nvGrpSpPr>
        <p:grpSpPr bwMode="auto">
          <a:xfrm>
            <a:off x="71438" y="2197100"/>
            <a:ext cx="4321175" cy="2525713"/>
            <a:chOff x="0" y="1364"/>
            <a:chExt cx="2722" cy="1591"/>
          </a:xfrm>
        </p:grpSpPr>
        <p:grpSp>
          <p:nvGrpSpPr>
            <p:cNvPr id="9284" name="Group 3"/>
            <p:cNvGrpSpPr>
              <a:grpSpLocks/>
            </p:cNvGrpSpPr>
            <p:nvPr/>
          </p:nvGrpSpPr>
          <p:grpSpPr bwMode="auto">
            <a:xfrm>
              <a:off x="0" y="1364"/>
              <a:ext cx="2722" cy="1591"/>
              <a:chOff x="203" y="1344"/>
              <a:chExt cx="2722" cy="1591"/>
            </a:xfrm>
          </p:grpSpPr>
          <p:grpSp>
            <p:nvGrpSpPr>
              <p:cNvPr id="9297" name="Group 4"/>
              <p:cNvGrpSpPr>
                <a:grpSpLocks/>
              </p:cNvGrpSpPr>
              <p:nvPr/>
            </p:nvGrpSpPr>
            <p:grpSpPr bwMode="auto">
              <a:xfrm>
                <a:off x="203" y="1615"/>
                <a:ext cx="2722" cy="1089"/>
                <a:chOff x="158" y="1661"/>
                <a:chExt cx="2722" cy="1089"/>
              </a:xfrm>
            </p:grpSpPr>
            <p:grpSp>
              <p:nvGrpSpPr>
                <p:cNvPr id="9305" name="Group 5"/>
                <p:cNvGrpSpPr>
                  <a:grpSpLocks/>
                </p:cNvGrpSpPr>
                <p:nvPr/>
              </p:nvGrpSpPr>
              <p:grpSpPr bwMode="auto">
                <a:xfrm>
                  <a:off x="476" y="1661"/>
                  <a:ext cx="2086" cy="1089"/>
                  <a:chOff x="476" y="1661"/>
                  <a:chExt cx="2086" cy="1089"/>
                </a:xfrm>
              </p:grpSpPr>
              <p:sp>
                <p:nvSpPr>
                  <p:cNvPr id="9308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567" y="1797"/>
                    <a:ext cx="499" cy="36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09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567" y="2160"/>
                    <a:ext cx="49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1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567" y="2160"/>
                    <a:ext cx="453" cy="49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1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202" y="2171"/>
                    <a:ext cx="5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1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882" y="2163"/>
                    <a:ext cx="5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13" name="Line 1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202" y="1706"/>
                    <a:ext cx="725" cy="4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14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064" y="1752"/>
                    <a:ext cx="408" cy="34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15" name="Line 1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49" y="2207"/>
                    <a:ext cx="1304" cy="465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16" name="Line 1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26" y="1842"/>
                    <a:ext cx="30" cy="24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17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1" y="2220"/>
                    <a:ext cx="9" cy="394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18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819" y="1797"/>
                    <a:ext cx="154" cy="319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19" name="Line 1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11" y="2219"/>
                    <a:ext cx="661" cy="413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9320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476" y="2092"/>
                    <a:ext cx="136" cy="136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21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1066" y="1706"/>
                    <a:ext cx="136" cy="136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22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1066" y="2092"/>
                    <a:ext cx="136" cy="136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23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020" y="2614"/>
                    <a:ext cx="136" cy="136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24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746" y="2115"/>
                    <a:ext cx="136" cy="136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25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927" y="1661"/>
                    <a:ext cx="136" cy="136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  <p:sp>
                <p:nvSpPr>
                  <p:cNvPr id="9326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426" y="2092"/>
                    <a:ext cx="136" cy="136"/>
                  </a:xfrm>
                  <a:prstGeom prst="ellipse">
                    <a:avLst/>
                  </a:prstGeom>
                  <a:solidFill>
                    <a:srgbClr val="FF9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857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ru-RU"/>
                  </a:p>
                </p:txBody>
              </p:sp>
            </p:grpSp>
            <p:sp>
              <p:nvSpPr>
                <p:cNvPr id="9306" name="Line 25"/>
                <p:cNvSpPr>
                  <a:spLocks noChangeShapeType="1"/>
                </p:cNvSpPr>
                <p:nvPr/>
              </p:nvSpPr>
              <p:spPr bwMode="auto">
                <a:xfrm>
                  <a:off x="158" y="2160"/>
                  <a:ext cx="31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307" name="Line 26"/>
                <p:cNvSpPr>
                  <a:spLocks noChangeShapeType="1"/>
                </p:cNvSpPr>
                <p:nvPr/>
              </p:nvSpPr>
              <p:spPr bwMode="auto">
                <a:xfrm>
                  <a:off x="2562" y="2165"/>
                  <a:ext cx="31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98" name="Text Box 27"/>
              <p:cNvSpPr txBox="1">
                <a:spLocks noChangeArrowheads="1"/>
              </p:cNvSpPr>
              <p:nvPr/>
            </p:nvSpPr>
            <p:spPr bwMode="auto">
              <a:xfrm>
                <a:off x="385" y="1797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>
                    <a:latin typeface="Arial" charset="0"/>
                  </a:rPr>
                  <a:t>В0</a:t>
                </a:r>
              </a:p>
            </p:txBody>
          </p:sp>
          <p:sp>
            <p:nvSpPr>
              <p:cNvPr id="9299" name="Text Box 28"/>
              <p:cNvSpPr txBox="1">
                <a:spLocks noChangeArrowheads="1"/>
              </p:cNvSpPr>
              <p:nvPr/>
            </p:nvSpPr>
            <p:spPr bwMode="auto">
              <a:xfrm>
                <a:off x="975" y="1434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>
                    <a:latin typeface="Arial" charset="0"/>
                  </a:rPr>
                  <a:t>В1</a:t>
                </a:r>
              </a:p>
            </p:txBody>
          </p:sp>
          <p:sp>
            <p:nvSpPr>
              <p:cNvPr id="9300" name="Text Box 29"/>
              <p:cNvSpPr txBox="1">
                <a:spLocks noChangeArrowheads="1"/>
              </p:cNvSpPr>
              <p:nvPr/>
            </p:nvSpPr>
            <p:spPr bwMode="auto">
              <a:xfrm>
                <a:off x="1882" y="1344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>
                    <a:latin typeface="Arial" charset="0"/>
                  </a:rPr>
                  <a:t>В2</a:t>
                </a:r>
              </a:p>
            </p:txBody>
          </p:sp>
          <p:sp>
            <p:nvSpPr>
              <p:cNvPr id="9301" name="Text Box 30"/>
              <p:cNvSpPr txBox="1">
                <a:spLocks noChangeArrowheads="1"/>
              </p:cNvSpPr>
              <p:nvPr/>
            </p:nvSpPr>
            <p:spPr bwMode="auto">
              <a:xfrm>
                <a:off x="1202" y="1842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>
                    <a:latin typeface="Arial" charset="0"/>
                  </a:rPr>
                  <a:t>В3</a:t>
                </a:r>
              </a:p>
            </p:txBody>
          </p:sp>
          <p:sp>
            <p:nvSpPr>
              <p:cNvPr id="9302" name="Text Box 31"/>
              <p:cNvSpPr txBox="1">
                <a:spLocks noChangeArrowheads="1"/>
              </p:cNvSpPr>
              <p:nvPr/>
            </p:nvSpPr>
            <p:spPr bwMode="auto">
              <a:xfrm>
                <a:off x="1927" y="1842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>
                    <a:latin typeface="Arial" charset="0"/>
                  </a:rPr>
                  <a:t>В4</a:t>
                </a:r>
              </a:p>
            </p:txBody>
          </p:sp>
          <p:sp>
            <p:nvSpPr>
              <p:cNvPr id="9303" name="Text Box 32"/>
              <p:cNvSpPr txBox="1">
                <a:spLocks noChangeArrowheads="1"/>
              </p:cNvSpPr>
              <p:nvPr/>
            </p:nvSpPr>
            <p:spPr bwMode="auto">
              <a:xfrm>
                <a:off x="930" y="2704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>
                    <a:latin typeface="Arial" charset="0"/>
                  </a:rPr>
                  <a:t>В5</a:t>
                </a:r>
              </a:p>
            </p:txBody>
          </p:sp>
          <p:sp>
            <p:nvSpPr>
              <p:cNvPr id="9304" name="Text Box 33"/>
              <p:cNvSpPr txBox="1">
                <a:spLocks noChangeArrowheads="1"/>
              </p:cNvSpPr>
              <p:nvPr/>
            </p:nvSpPr>
            <p:spPr bwMode="auto">
              <a:xfrm>
                <a:off x="2381" y="2251"/>
                <a:ext cx="36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>
                    <a:latin typeface="Arial" charset="0"/>
                  </a:rPr>
                  <a:t>В6</a:t>
                </a:r>
              </a:p>
            </p:txBody>
          </p:sp>
        </p:grpSp>
        <p:sp>
          <p:nvSpPr>
            <p:cNvPr id="9285" name="Text Box 128"/>
            <p:cNvSpPr txBox="1">
              <a:spLocks noChangeArrowheads="1"/>
            </p:cNvSpPr>
            <p:nvPr/>
          </p:nvSpPr>
          <p:spPr bwMode="auto">
            <a:xfrm>
              <a:off x="566" y="1702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olidFill>
                    <a:schemeClr val="accent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286" name="Text Box 129"/>
            <p:cNvSpPr txBox="1">
              <a:spLocks noChangeArrowheads="1"/>
            </p:cNvSpPr>
            <p:nvPr/>
          </p:nvSpPr>
          <p:spPr bwMode="auto">
            <a:xfrm>
              <a:off x="612" y="2115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olidFill>
                    <a:schemeClr val="accent1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9287" name="Text Box 130"/>
            <p:cNvSpPr txBox="1">
              <a:spLocks noChangeArrowheads="1"/>
            </p:cNvSpPr>
            <p:nvPr/>
          </p:nvSpPr>
          <p:spPr bwMode="auto">
            <a:xfrm>
              <a:off x="476" y="2341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olidFill>
                    <a:schemeClr val="accent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9288" name="Text Box 131"/>
            <p:cNvSpPr txBox="1">
              <a:spLocks noChangeArrowheads="1"/>
            </p:cNvSpPr>
            <p:nvPr/>
          </p:nvSpPr>
          <p:spPr bwMode="auto">
            <a:xfrm>
              <a:off x="930" y="2251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olidFill>
                    <a:schemeClr val="accent1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9289" name="Text Box 132"/>
            <p:cNvSpPr txBox="1">
              <a:spLocks noChangeArrowheads="1"/>
            </p:cNvSpPr>
            <p:nvPr/>
          </p:nvSpPr>
          <p:spPr bwMode="auto">
            <a:xfrm>
              <a:off x="793" y="1838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olidFill>
                    <a:schemeClr val="accent1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9290" name="Text Box 133"/>
            <p:cNvSpPr txBox="1">
              <a:spLocks noChangeArrowheads="1"/>
            </p:cNvSpPr>
            <p:nvPr/>
          </p:nvSpPr>
          <p:spPr bwMode="auto">
            <a:xfrm>
              <a:off x="1247" y="1480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olidFill>
                    <a:schemeClr val="accent1"/>
                  </a:solidFill>
                  <a:latin typeface="Arial" charset="0"/>
                </a:rPr>
                <a:t>7</a:t>
              </a:r>
            </a:p>
          </p:txBody>
        </p:sp>
        <p:sp>
          <p:nvSpPr>
            <p:cNvPr id="9291" name="Text Box 134"/>
            <p:cNvSpPr txBox="1">
              <a:spLocks noChangeArrowheads="1"/>
            </p:cNvSpPr>
            <p:nvPr/>
          </p:nvSpPr>
          <p:spPr bwMode="auto">
            <a:xfrm>
              <a:off x="1247" y="1933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olidFill>
                    <a:schemeClr val="accent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292" name="Text Box 135"/>
            <p:cNvSpPr txBox="1">
              <a:spLocks noChangeArrowheads="1"/>
            </p:cNvSpPr>
            <p:nvPr/>
          </p:nvSpPr>
          <p:spPr bwMode="auto">
            <a:xfrm>
              <a:off x="1383" y="2247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olidFill>
                    <a:schemeClr val="accent1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9293" name="Text Box 136"/>
            <p:cNvSpPr txBox="1">
              <a:spLocks noChangeArrowheads="1"/>
            </p:cNvSpPr>
            <p:nvPr/>
          </p:nvSpPr>
          <p:spPr bwMode="auto">
            <a:xfrm>
              <a:off x="1519" y="2428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olidFill>
                    <a:schemeClr val="accent1"/>
                  </a:solidFill>
                  <a:latin typeface="Arial" charset="0"/>
                </a:rPr>
                <a:t>8</a:t>
              </a:r>
            </a:p>
          </p:txBody>
        </p:sp>
        <p:sp>
          <p:nvSpPr>
            <p:cNvPr id="9294" name="Text Box 137"/>
            <p:cNvSpPr txBox="1">
              <a:spLocks noChangeArrowheads="1"/>
            </p:cNvSpPr>
            <p:nvPr/>
          </p:nvSpPr>
          <p:spPr bwMode="auto">
            <a:xfrm>
              <a:off x="1837" y="2110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9295" name="Text Box 138"/>
            <p:cNvSpPr txBox="1">
              <a:spLocks noChangeArrowheads="1"/>
            </p:cNvSpPr>
            <p:nvPr/>
          </p:nvSpPr>
          <p:spPr bwMode="auto">
            <a:xfrm>
              <a:off x="1474" y="1797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olidFill>
                    <a:schemeClr val="accent1"/>
                  </a:solidFill>
                  <a:latin typeface="Arial" charset="0"/>
                </a:rPr>
                <a:t>11</a:t>
              </a:r>
            </a:p>
          </p:txBody>
        </p:sp>
        <p:sp>
          <p:nvSpPr>
            <p:cNvPr id="9296" name="Text Box 139"/>
            <p:cNvSpPr txBox="1">
              <a:spLocks noChangeArrowheads="1"/>
            </p:cNvSpPr>
            <p:nvPr/>
          </p:nvSpPr>
          <p:spPr bwMode="auto">
            <a:xfrm>
              <a:off x="2018" y="1661"/>
              <a:ext cx="31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>
                  <a:solidFill>
                    <a:schemeClr val="accent1"/>
                  </a:solidFill>
                  <a:latin typeface="Arial" charset="0"/>
                </a:rPr>
                <a:t>9</a:t>
              </a:r>
            </a:p>
          </p:txBody>
        </p:sp>
      </p:grpSp>
      <p:sp>
        <p:nvSpPr>
          <p:cNvPr id="9220" name="Rectangle 144"/>
          <p:cNvSpPr>
            <a:spLocks noChangeArrowheads="1"/>
          </p:cNvSpPr>
          <p:nvPr/>
        </p:nvSpPr>
        <p:spPr bwMode="auto">
          <a:xfrm>
            <a:off x="4591050" y="1570038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.</a:t>
            </a:r>
            <a:endParaRPr lang="ru-RU"/>
          </a:p>
        </p:txBody>
      </p:sp>
      <p:sp>
        <p:nvSpPr>
          <p:cNvPr id="9221" name="Rectangle 145"/>
          <p:cNvSpPr>
            <a:spLocks noChangeArrowheads="1"/>
          </p:cNvSpPr>
          <p:nvPr/>
        </p:nvSpPr>
        <p:spPr bwMode="auto">
          <a:xfrm>
            <a:off x="5130800" y="1570038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B0</a:t>
            </a:r>
            <a:endParaRPr lang="ru-RU"/>
          </a:p>
        </p:txBody>
      </p:sp>
      <p:sp>
        <p:nvSpPr>
          <p:cNvPr id="9222" name="Rectangle 146"/>
          <p:cNvSpPr>
            <a:spLocks noChangeArrowheads="1"/>
          </p:cNvSpPr>
          <p:nvPr/>
        </p:nvSpPr>
        <p:spPr bwMode="auto">
          <a:xfrm>
            <a:off x="5670550" y="1570038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B1</a:t>
            </a:r>
            <a:endParaRPr lang="ru-RU"/>
          </a:p>
        </p:txBody>
      </p:sp>
      <p:sp>
        <p:nvSpPr>
          <p:cNvPr id="9223" name="Rectangle 147"/>
          <p:cNvSpPr>
            <a:spLocks noChangeArrowheads="1"/>
          </p:cNvSpPr>
          <p:nvPr/>
        </p:nvSpPr>
        <p:spPr bwMode="auto">
          <a:xfrm>
            <a:off x="6210300" y="1570038"/>
            <a:ext cx="541338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B2</a:t>
            </a:r>
            <a:endParaRPr lang="ru-RU"/>
          </a:p>
        </p:txBody>
      </p:sp>
      <p:sp>
        <p:nvSpPr>
          <p:cNvPr id="9224" name="Rectangle 148"/>
          <p:cNvSpPr>
            <a:spLocks noChangeArrowheads="1"/>
          </p:cNvSpPr>
          <p:nvPr/>
        </p:nvSpPr>
        <p:spPr bwMode="auto">
          <a:xfrm>
            <a:off x="6751638" y="1570038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B3</a:t>
            </a:r>
            <a:endParaRPr lang="ru-RU"/>
          </a:p>
        </p:txBody>
      </p:sp>
      <p:sp>
        <p:nvSpPr>
          <p:cNvPr id="9225" name="Rectangle 149"/>
          <p:cNvSpPr>
            <a:spLocks noChangeArrowheads="1"/>
          </p:cNvSpPr>
          <p:nvPr/>
        </p:nvSpPr>
        <p:spPr bwMode="auto">
          <a:xfrm>
            <a:off x="7291388" y="1570038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B4</a:t>
            </a:r>
            <a:endParaRPr lang="ru-RU"/>
          </a:p>
        </p:txBody>
      </p:sp>
      <p:sp>
        <p:nvSpPr>
          <p:cNvPr id="9226" name="Rectangle 150"/>
          <p:cNvSpPr>
            <a:spLocks noChangeArrowheads="1"/>
          </p:cNvSpPr>
          <p:nvPr/>
        </p:nvSpPr>
        <p:spPr bwMode="auto">
          <a:xfrm>
            <a:off x="7831138" y="1570038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B5</a:t>
            </a:r>
            <a:endParaRPr lang="ru-RU"/>
          </a:p>
        </p:txBody>
      </p:sp>
      <p:sp>
        <p:nvSpPr>
          <p:cNvPr id="9227" name="Rectangle 151"/>
          <p:cNvSpPr>
            <a:spLocks noChangeArrowheads="1"/>
          </p:cNvSpPr>
          <p:nvPr/>
        </p:nvSpPr>
        <p:spPr bwMode="auto">
          <a:xfrm>
            <a:off x="8370888" y="1570038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B6</a:t>
            </a:r>
            <a:endParaRPr lang="ru-RU"/>
          </a:p>
        </p:txBody>
      </p:sp>
      <p:sp>
        <p:nvSpPr>
          <p:cNvPr id="9228" name="Rectangle 152"/>
          <p:cNvSpPr>
            <a:spLocks noChangeArrowheads="1"/>
          </p:cNvSpPr>
          <p:nvPr/>
        </p:nvSpPr>
        <p:spPr bwMode="auto">
          <a:xfrm>
            <a:off x="4591050" y="2087563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B0</a:t>
            </a:r>
            <a:endParaRPr lang="ru-RU"/>
          </a:p>
        </p:txBody>
      </p:sp>
      <p:sp>
        <p:nvSpPr>
          <p:cNvPr id="23705" name="Rectangle 153"/>
          <p:cNvSpPr>
            <a:spLocks noChangeArrowheads="1"/>
          </p:cNvSpPr>
          <p:nvPr/>
        </p:nvSpPr>
        <p:spPr bwMode="auto">
          <a:xfrm>
            <a:off x="5130800" y="2087563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06" name="Rectangle 154"/>
          <p:cNvSpPr>
            <a:spLocks noChangeArrowheads="1"/>
          </p:cNvSpPr>
          <p:nvPr/>
        </p:nvSpPr>
        <p:spPr bwMode="auto">
          <a:xfrm>
            <a:off x="5670550" y="2087563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4</a:t>
            </a:r>
            <a:endParaRPr lang="ru-RU"/>
          </a:p>
        </p:txBody>
      </p:sp>
      <p:sp>
        <p:nvSpPr>
          <p:cNvPr id="23708" name="Rectangle 156"/>
          <p:cNvSpPr>
            <a:spLocks noChangeArrowheads="1"/>
          </p:cNvSpPr>
          <p:nvPr/>
        </p:nvSpPr>
        <p:spPr bwMode="auto">
          <a:xfrm>
            <a:off x="6751638" y="2087563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6</a:t>
            </a:r>
            <a:endParaRPr lang="ru-RU"/>
          </a:p>
        </p:txBody>
      </p:sp>
      <p:sp>
        <p:nvSpPr>
          <p:cNvPr id="23710" name="Rectangle 158"/>
          <p:cNvSpPr>
            <a:spLocks noChangeArrowheads="1"/>
          </p:cNvSpPr>
          <p:nvPr/>
        </p:nvSpPr>
        <p:spPr bwMode="auto">
          <a:xfrm>
            <a:off x="7831138" y="2087563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  <a:endParaRPr lang="ru-RU"/>
          </a:p>
        </p:txBody>
      </p:sp>
      <p:sp>
        <p:nvSpPr>
          <p:cNvPr id="9233" name="Rectangle 160"/>
          <p:cNvSpPr>
            <a:spLocks noChangeArrowheads="1"/>
          </p:cNvSpPr>
          <p:nvPr/>
        </p:nvSpPr>
        <p:spPr bwMode="auto">
          <a:xfrm>
            <a:off x="4591050" y="2605088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B1</a:t>
            </a:r>
            <a:endParaRPr lang="ru-RU"/>
          </a:p>
        </p:txBody>
      </p:sp>
      <p:sp>
        <p:nvSpPr>
          <p:cNvPr id="23713" name="Rectangle 161"/>
          <p:cNvSpPr>
            <a:spLocks noChangeArrowheads="1"/>
          </p:cNvSpPr>
          <p:nvPr/>
        </p:nvSpPr>
        <p:spPr bwMode="auto">
          <a:xfrm>
            <a:off x="5130800" y="2605088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4</a:t>
            </a:r>
            <a:endParaRPr lang="ru-RU"/>
          </a:p>
        </p:txBody>
      </p:sp>
      <p:sp>
        <p:nvSpPr>
          <p:cNvPr id="23715" name="Rectangle 163"/>
          <p:cNvSpPr>
            <a:spLocks noChangeArrowheads="1"/>
          </p:cNvSpPr>
          <p:nvPr/>
        </p:nvSpPr>
        <p:spPr bwMode="auto">
          <a:xfrm>
            <a:off x="6210300" y="2605088"/>
            <a:ext cx="541338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7</a:t>
            </a:r>
            <a:endParaRPr lang="ru-RU"/>
          </a:p>
        </p:txBody>
      </p:sp>
      <p:sp>
        <p:nvSpPr>
          <p:cNvPr id="23716" name="Rectangle 164"/>
          <p:cNvSpPr>
            <a:spLocks noChangeArrowheads="1"/>
          </p:cNvSpPr>
          <p:nvPr/>
        </p:nvSpPr>
        <p:spPr bwMode="auto">
          <a:xfrm>
            <a:off x="6751638" y="2605088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3</a:t>
            </a:r>
            <a:endParaRPr lang="ru-RU"/>
          </a:p>
        </p:txBody>
      </p:sp>
      <p:sp>
        <p:nvSpPr>
          <p:cNvPr id="9237" name="Rectangle 168"/>
          <p:cNvSpPr>
            <a:spLocks noChangeArrowheads="1"/>
          </p:cNvSpPr>
          <p:nvPr/>
        </p:nvSpPr>
        <p:spPr bwMode="auto">
          <a:xfrm>
            <a:off x="4591050" y="3122613"/>
            <a:ext cx="539750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B2</a:t>
            </a:r>
            <a:endParaRPr lang="ru-RU"/>
          </a:p>
        </p:txBody>
      </p:sp>
      <p:sp>
        <p:nvSpPr>
          <p:cNvPr id="23722" name="Rectangle 170"/>
          <p:cNvSpPr>
            <a:spLocks noChangeArrowheads="1"/>
          </p:cNvSpPr>
          <p:nvPr/>
        </p:nvSpPr>
        <p:spPr bwMode="auto">
          <a:xfrm>
            <a:off x="5670550" y="3114675"/>
            <a:ext cx="539750" cy="527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7</a:t>
            </a:r>
            <a:endParaRPr lang="ru-RU"/>
          </a:p>
        </p:txBody>
      </p:sp>
      <p:sp>
        <p:nvSpPr>
          <p:cNvPr id="23725" name="Rectangle 173"/>
          <p:cNvSpPr>
            <a:spLocks noChangeArrowheads="1"/>
          </p:cNvSpPr>
          <p:nvPr/>
        </p:nvSpPr>
        <p:spPr bwMode="auto">
          <a:xfrm>
            <a:off x="7291388" y="3122613"/>
            <a:ext cx="539750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11</a:t>
            </a:r>
            <a:endParaRPr lang="ru-RU"/>
          </a:p>
        </p:txBody>
      </p:sp>
      <p:sp>
        <p:nvSpPr>
          <p:cNvPr id="23727" name="Rectangle 175"/>
          <p:cNvSpPr>
            <a:spLocks noChangeArrowheads="1"/>
          </p:cNvSpPr>
          <p:nvPr/>
        </p:nvSpPr>
        <p:spPr bwMode="auto">
          <a:xfrm>
            <a:off x="8370888" y="3122613"/>
            <a:ext cx="539750" cy="519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9</a:t>
            </a:r>
            <a:endParaRPr lang="ru-RU"/>
          </a:p>
        </p:txBody>
      </p:sp>
      <p:sp>
        <p:nvSpPr>
          <p:cNvPr id="9241" name="Rectangle 176"/>
          <p:cNvSpPr>
            <a:spLocks noChangeArrowheads="1"/>
          </p:cNvSpPr>
          <p:nvPr/>
        </p:nvSpPr>
        <p:spPr bwMode="auto">
          <a:xfrm>
            <a:off x="4591050" y="3641725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B3</a:t>
            </a:r>
            <a:endParaRPr lang="ru-RU"/>
          </a:p>
        </p:txBody>
      </p:sp>
      <p:sp>
        <p:nvSpPr>
          <p:cNvPr id="23729" name="Rectangle 177"/>
          <p:cNvSpPr>
            <a:spLocks noChangeArrowheads="1"/>
          </p:cNvSpPr>
          <p:nvPr/>
        </p:nvSpPr>
        <p:spPr bwMode="auto">
          <a:xfrm>
            <a:off x="5130800" y="3641725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6</a:t>
            </a:r>
            <a:endParaRPr lang="ru-RU"/>
          </a:p>
        </p:txBody>
      </p:sp>
      <p:sp>
        <p:nvSpPr>
          <p:cNvPr id="23730" name="Rectangle 178"/>
          <p:cNvSpPr>
            <a:spLocks noChangeArrowheads="1"/>
          </p:cNvSpPr>
          <p:nvPr/>
        </p:nvSpPr>
        <p:spPr bwMode="auto">
          <a:xfrm>
            <a:off x="5670550" y="3641725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3</a:t>
            </a:r>
            <a:endParaRPr lang="ru-RU"/>
          </a:p>
        </p:txBody>
      </p:sp>
      <p:sp>
        <p:nvSpPr>
          <p:cNvPr id="23733" name="Rectangle 181"/>
          <p:cNvSpPr>
            <a:spLocks noChangeArrowheads="1"/>
          </p:cNvSpPr>
          <p:nvPr/>
        </p:nvSpPr>
        <p:spPr bwMode="auto">
          <a:xfrm>
            <a:off x="7291388" y="3641725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4</a:t>
            </a:r>
            <a:endParaRPr lang="ru-RU"/>
          </a:p>
        </p:txBody>
      </p:sp>
      <p:sp>
        <p:nvSpPr>
          <p:cNvPr id="23734" name="Rectangle 182"/>
          <p:cNvSpPr>
            <a:spLocks noChangeArrowheads="1"/>
          </p:cNvSpPr>
          <p:nvPr/>
        </p:nvSpPr>
        <p:spPr bwMode="auto">
          <a:xfrm>
            <a:off x="7831138" y="3641725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  <a:endParaRPr lang="ru-RU"/>
          </a:p>
        </p:txBody>
      </p:sp>
      <p:sp>
        <p:nvSpPr>
          <p:cNvPr id="9246" name="Rectangle 184"/>
          <p:cNvSpPr>
            <a:spLocks noChangeArrowheads="1"/>
          </p:cNvSpPr>
          <p:nvPr/>
        </p:nvSpPr>
        <p:spPr bwMode="auto">
          <a:xfrm>
            <a:off x="4591050" y="4159250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B4</a:t>
            </a:r>
            <a:endParaRPr lang="ru-RU"/>
          </a:p>
        </p:txBody>
      </p:sp>
      <p:sp>
        <p:nvSpPr>
          <p:cNvPr id="23739" name="Rectangle 187"/>
          <p:cNvSpPr>
            <a:spLocks noChangeArrowheads="1"/>
          </p:cNvSpPr>
          <p:nvPr/>
        </p:nvSpPr>
        <p:spPr bwMode="auto">
          <a:xfrm>
            <a:off x="6210300" y="4159250"/>
            <a:ext cx="541338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11</a:t>
            </a:r>
            <a:endParaRPr lang="ru-RU"/>
          </a:p>
        </p:txBody>
      </p:sp>
      <p:sp>
        <p:nvSpPr>
          <p:cNvPr id="23740" name="Rectangle 188"/>
          <p:cNvSpPr>
            <a:spLocks noChangeArrowheads="1"/>
          </p:cNvSpPr>
          <p:nvPr/>
        </p:nvSpPr>
        <p:spPr bwMode="auto">
          <a:xfrm>
            <a:off x="6751638" y="4159250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4</a:t>
            </a:r>
            <a:endParaRPr lang="ru-RU"/>
          </a:p>
        </p:txBody>
      </p:sp>
      <p:sp>
        <p:nvSpPr>
          <p:cNvPr id="23742" name="Rectangle 190"/>
          <p:cNvSpPr>
            <a:spLocks noChangeArrowheads="1"/>
          </p:cNvSpPr>
          <p:nvPr/>
        </p:nvSpPr>
        <p:spPr bwMode="auto">
          <a:xfrm>
            <a:off x="7831138" y="4159250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4</a:t>
            </a:r>
            <a:endParaRPr lang="ru-RU"/>
          </a:p>
        </p:txBody>
      </p:sp>
      <p:sp>
        <p:nvSpPr>
          <p:cNvPr id="23743" name="Rectangle 191"/>
          <p:cNvSpPr>
            <a:spLocks noChangeArrowheads="1"/>
          </p:cNvSpPr>
          <p:nvPr/>
        </p:nvSpPr>
        <p:spPr bwMode="auto">
          <a:xfrm>
            <a:off x="8370888" y="4159250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2</a:t>
            </a:r>
            <a:endParaRPr lang="ru-RU"/>
          </a:p>
        </p:txBody>
      </p:sp>
      <p:sp>
        <p:nvSpPr>
          <p:cNvPr id="9251" name="Rectangle 192"/>
          <p:cNvSpPr>
            <a:spLocks noChangeArrowheads="1"/>
          </p:cNvSpPr>
          <p:nvPr/>
        </p:nvSpPr>
        <p:spPr bwMode="auto">
          <a:xfrm>
            <a:off x="4591050" y="4676775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B5</a:t>
            </a:r>
            <a:endParaRPr lang="ru-RU"/>
          </a:p>
        </p:txBody>
      </p:sp>
      <p:sp>
        <p:nvSpPr>
          <p:cNvPr id="23745" name="Rectangle 193"/>
          <p:cNvSpPr>
            <a:spLocks noChangeArrowheads="1"/>
          </p:cNvSpPr>
          <p:nvPr/>
        </p:nvSpPr>
        <p:spPr bwMode="auto">
          <a:xfrm>
            <a:off x="5130800" y="4676775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  <a:endParaRPr lang="ru-RU"/>
          </a:p>
        </p:txBody>
      </p:sp>
      <p:sp>
        <p:nvSpPr>
          <p:cNvPr id="23748" name="Rectangle 196"/>
          <p:cNvSpPr>
            <a:spLocks noChangeArrowheads="1"/>
          </p:cNvSpPr>
          <p:nvPr/>
        </p:nvSpPr>
        <p:spPr bwMode="auto">
          <a:xfrm>
            <a:off x="6751638" y="4676775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5</a:t>
            </a:r>
            <a:endParaRPr lang="ru-RU"/>
          </a:p>
        </p:txBody>
      </p:sp>
      <p:sp>
        <p:nvSpPr>
          <p:cNvPr id="23749" name="Rectangle 197"/>
          <p:cNvSpPr>
            <a:spLocks noChangeArrowheads="1"/>
          </p:cNvSpPr>
          <p:nvPr/>
        </p:nvSpPr>
        <p:spPr bwMode="auto">
          <a:xfrm>
            <a:off x="7291388" y="4676775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4</a:t>
            </a:r>
            <a:endParaRPr lang="ru-RU"/>
          </a:p>
        </p:txBody>
      </p:sp>
      <p:sp>
        <p:nvSpPr>
          <p:cNvPr id="23751" name="Rectangle 199"/>
          <p:cNvSpPr>
            <a:spLocks noChangeArrowheads="1"/>
          </p:cNvSpPr>
          <p:nvPr/>
        </p:nvSpPr>
        <p:spPr bwMode="auto">
          <a:xfrm>
            <a:off x="8370888" y="4676775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8</a:t>
            </a:r>
            <a:endParaRPr lang="ru-RU"/>
          </a:p>
        </p:txBody>
      </p:sp>
      <p:sp>
        <p:nvSpPr>
          <p:cNvPr id="9256" name="Rectangle 200"/>
          <p:cNvSpPr>
            <a:spLocks noChangeArrowheads="1"/>
          </p:cNvSpPr>
          <p:nvPr/>
        </p:nvSpPr>
        <p:spPr bwMode="auto">
          <a:xfrm>
            <a:off x="4591050" y="5194300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B6</a:t>
            </a:r>
            <a:endParaRPr lang="ru-RU"/>
          </a:p>
        </p:txBody>
      </p:sp>
      <p:sp>
        <p:nvSpPr>
          <p:cNvPr id="23755" name="Rectangle 203"/>
          <p:cNvSpPr>
            <a:spLocks noChangeArrowheads="1"/>
          </p:cNvSpPr>
          <p:nvPr/>
        </p:nvSpPr>
        <p:spPr bwMode="auto">
          <a:xfrm>
            <a:off x="6210300" y="5194300"/>
            <a:ext cx="541338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9</a:t>
            </a:r>
            <a:endParaRPr lang="ru-RU"/>
          </a:p>
        </p:txBody>
      </p:sp>
      <p:sp>
        <p:nvSpPr>
          <p:cNvPr id="23757" name="Rectangle 205"/>
          <p:cNvSpPr>
            <a:spLocks noChangeArrowheads="1"/>
          </p:cNvSpPr>
          <p:nvPr/>
        </p:nvSpPr>
        <p:spPr bwMode="auto">
          <a:xfrm>
            <a:off x="7291388" y="5194300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2</a:t>
            </a:r>
            <a:endParaRPr lang="ru-RU"/>
          </a:p>
        </p:txBody>
      </p:sp>
      <p:sp>
        <p:nvSpPr>
          <p:cNvPr id="23758" name="Rectangle 206"/>
          <p:cNvSpPr>
            <a:spLocks noChangeArrowheads="1"/>
          </p:cNvSpPr>
          <p:nvPr/>
        </p:nvSpPr>
        <p:spPr bwMode="auto">
          <a:xfrm>
            <a:off x="7831138" y="5194300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8</a:t>
            </a:r>
            <a:endParaRPr lang="ru-RU"/>
          </a:p>
        </p:txBody>
      </p:sp>
      <p:sp>
        <p:nvSpPr>
          <p:cNvPr id="23763" name="Rectangle 211"/>
          <p:cNvSpPr>
            <a:spLocks noChangeArrowheads="1"/>
          </p:cNvSpPr>
          <p:nvPr/>
        </p:nvSpPr>
        <p:spPr bwMode="auto">
          <a:xfrm>
            <a:off x="6210300" y="2087563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64" name="Rectangle 212"/>
          <p:cNvSpPr>
            <a:spLocks noChangeArrowheads="1"/>
          </p:cNvSpPr>
          <p:nvPr/>
        </p:nvSpPr>
        <p:spPr bwMode="auto">
          <a:xfrm>
            <a:off x="7289800" y="2087563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65" name="Rectangle 213"/>
          <p:cNvSpPr>
            <a:spLocks noChangeArrowheads="1"/>
          </p:cNvSpPr>
          <p:nvPr/>
        </p:nvSpPr>
        <p:spPr bwMode="auto">
          <a:xfrm>
            <a:off x="5670550" y="2608263"/>
            <a:ext cx="539750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66" name="Rectangle 214"/>
          <p:cNvSpPr>
            <a:spLocks noChangeArrowheads="1"/>
          </p:cNvSpPr>
          <p:nvPr/>
        </p:nvSpPr>
        <p:spPr bwMode="auto">
          <a:xfrm>
            <a:off x="7289800" y="2608263"/>
            <a:ext cx="539750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68" name="Rectangle 216"/>
          <p:cNvSpPr>
            <a:spLocks noChangeArrowheads="1"/>
          </p:cNvSpPr>
          <p:nvPr/>
        </p:nvSpPr>
        <p:spPr bwMode="auto">
          <a:xfrm>
            <a:off x="7829550" y="3122613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69" name="Rectangle 217"/>
          <p:cNvSpPr>
            <a:spLocks noChangeArrowheads="1"/>
          </p:cNvSpPr>
          <p:nvPr/>
        </p:nvSpPr>
        <p:spPr bwMode="auto">
          <a:xfrm>
            <a:off x="8369300" y="2087563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70" name="Rectangle 218"/>
          <p:cNvSpPr>
            <a:spLocks noChangeArrowheads="1"/>
          </p:cNvSpPr>
          <p:nvPr/>
        </p:nvSpPr>
        <p:spPr bwMode="auto">
          <a:xfrm>
            <a:off x="8369300" y="2608263"/>
            <a:ext cx="539750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71" name="Rectangle 219"/>
          <p:cNvSpPr>
            <a:spLocks noChangeArrowheads="1"/>
          </p:cNvSpPr>
          <p:nvPr/>
        </p:nvSpPr>
        <p:spPr bwMode="auto">
          <a:xfrm>
            <a:off x="6210300" y="3122613"/>
            <a:ext cx="539750" cy="515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72" name="Rectangle 220"/>
          <p:cNvSpPr>
            <a:spLocks noChangeArrowheads="1"/>
          </p:cNvSpPr>
          <p:nvPr/>
        </p:nvSpPr>
        <p:spPr bwMode="auto">
          <a:xfrm>
            <a:off x="6210300" y="3643313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73" name="Rectangle 221"/>
          <p:cNvSpPr>
            <a:spLocks noChangeArrowheads="1"/>
          </p:cNvSpPr>
          <p:nvPr/>
        </p:nvSpPr>
        <p:spPr bwMode="auto">
          <a:xfrm>
            <a:off x="6750050" y="3122613"/>
            <a:ext cx="539750" cy="525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74" name="Rectangle 222"/>
          <p:cNvSpPr>
            <a:spLocks noChangeArrowheads="1"/>
          </p:cNvSpPr>
          <p:nvPr/>
        </p:nvSpPr>
        <p:spPr bwMode="auto">
          <a:xfrm>
            <a:off x="6750050" y="3643313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75" name="Rectangle 223"/>
          <p:cNvSpPr>
            <a:spLocks noChangeArrowheads="1"/>
          </p:cNvSpPr>
          <p:nvPr/>
        </p:nvSpPr>
        <p:spPr bwMode="auto">
          <a:xfrm>
            <a:off x="5130800" y="4164013"/>
            <a:ext cx="539750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76" name="Rectangle 224"/>
          <p:cNvSpPr>
            <a:spLocks noChangeArrowheads="1"/>
          </p:cNvSpPr>
          <p:nvPr/>
        </p:nvSpPr>
        <p:spPr bwMode="auto">
          <a:xfrm>
            <a:off x="5670550" y="4164013"/>
            <a:ext cx="539750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77" name="Rectangle 225"/>
          <p:cNvSpPr>
            <a:spLocks noChangeArrowheads="1"/>
          </p:cNvSpPr>
          <p:nvPr/>
        </p:nvSpPr>
        <p:spPr bwMode="auto">
          <a:xfrm>
            <a:off x="5670550" y="4678363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78" name="Rectangle 226"/>
          <p:cNvSpPr>
            <a:spLocks noChangeArrowheads="1"/>
          </p:cNvSpPr>
          <p:nvPr/>
        </p:nvSpPr>
        <p:spPr bwMode="auto">
          <a:xfrm>
            <a:off x="6210300" y="4678363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79" name="Rectangle 227"/>
          <p:cNvSpPr>
            <a:spLocks noChangeArrowheads="1"/>
          </p:cNvSpPr>
          <p:nvPr/>
        </p:nvSpPr>
        <p:spPr bwMode="auto">
          <a:xfrm>
            <a:off x="5130800" y="5199063"/>
            <a:ext cx="539750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80" name="Rectangle 228"/>
          <p:cNvSpPr>
            <a:spLocks noChangeArrowheads="1"/>
          </p:cNvSpPr>
          <p:nvPr/>
        </p:nvSpPr>
        <p:spPr bwMode="auto">
          <a:xfrm>
            <a:off x="5670550" y="5199063"/>
            <a:ext cx="539750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81" name="Rectangle 229"/>
          <p:cNvSpPr>
            <a:spLocks noChangeArrowheads="1"/>
          </p:cNvSpPr>
          <p:nvPr/>
        </p:nvSpPr>
        <p:spPr bwMode="auto">
          <a:xfrm>
            <a:off x="8369300" y="3641725"/>
            <a:ext cx="539750" cy="519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82" name="Rectangle 230"/>
          <p:cNvSpPr>
            <a:spLocks noChangeArrowheads="1"/>
          </p:cNvSpPr>
          <p:nvPr/>
        </p:nvSpPr>
        <p:spPr bwMode="auto">
          <a:xfrm>
            <a:off x="7289800" y="4164013"/>
            <a:ext cx="539750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83" name="Rectangle 231"/>
          <p:cNvSpPr>
            <a:spLocks noChangeArrowheads="1"/>
          </p:cNvSpPr>
          <p:nvPr/>
        </p:nvSpPr>
        <p:spPr bwMode="auto">
          <a:xfrm>
            <a:off x="7829550" y="4678363"/>
            <a:ext cx="539750" cy="517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84" name="Rectangle 232"/>
          <p:cNvSpPr>
            <a:spLocks noChangeArrowheads="1"/>
          </p:cNvSpPr>
          <p:nvPr/>
        </p:nvSpPr>
        <p:spPr bwMode="auto">
          <a:xfrm>
            <a:off x="8369300" y="5199063"/>
            <a:ext cx="539750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85" name="Rectangle 233"/>
          <p:cNvSpPr>
            <a:spLocks noChangeArrowheads="1"/>
          </p:cNvSpPr>
          <p:nvPr/>
        </p:nvSpPr>
        <p:spPr bwMode="auto">
          <a:xfrm>
            <a:off x="6746875" y="5199063"/>
            <a:ext cx="539750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86" name="Rectangle 234"/>
          <p:cNvSpPr>
            <a:spLocks noChangeArrowheads="1"/>
          </p:cNvSpPr>
          <p:nvPr/>
        </p:nvSpPr>
        <p:spPr bwMode="auto">
          <a:xfrm>
            <a:off x="5130800" y="3127375"/>
            <a:ext cx="539750" cy="515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  <p:sp>
        <p:nvSpPr>
          <p:cNvPr id="23787" name="Rectangle 235"/>
          <p:cNvSpPr>
            <a:spLocks noChangeArrowheads="1"/>
          </p:cNvSpPr>
          <p:nvPr/>
        </p:nvSpPr>
        <p:spPr bwMode="auto">
          <a:xfrm>
            <a:off x="7829550" y="2608263"/>
            <a:ext cx="539750" cy="5111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en-US"/>
              <a:t>0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84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7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3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3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3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37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37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3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3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3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237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3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3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3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3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37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37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3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3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3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3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3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3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3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37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37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37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2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2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23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23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23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3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37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37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500"/>
                                        <p:tgtEl>
                                          <p:spTgt spid="23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06" grpId="0" animBg="1"/>
      <p:bldP spid="23710" grpId="0" animBg="1"/>
      <p:bldP spid="23713" grpId="0" animBg="1"/>
      <p:bldP spid="237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b="1"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1586</Words>
  <Application>Microsoft Office PowerPoint</Application>
  <PresentationFormat>Экран (4:3)</PresentationFormat>
  <Paragraphs>433</Paragraphs>
  <Slides>17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Воздушный поток</vt:lpstr>
      <vt:lpstr>Презентация PowerPoint</vt:lpstr>
      <vt:lpstr>Презентация PowerPoint</vt:lpstr>
      <vt:lpstr>В</vt:lpstr>
      <vt:lpstr>Основные понятия</vt:lpstr>
      <vt:lpstr>Презентация PowerPoint</vt:lpstr>
      <vt:lpstr>Зачем нужны деревья?</vt:lpstr>
      <vt:lpstr>Отыскание пути</vt:lpstr>
      <vt:lpstr>Решение задачи</vt:lpstr>
      <vt:lpstr>МАТРИЦЫ ГРАФОВ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тата</dc:creator>
  <cp:lastModifiedBy>тата</cp:lastModifiedBy>
  <cp:revision>26</cp:revision>
  <dcterms:created xsi:type="dcterms:W3CDTF">2016-05-11T14:40:07Z</dcterms:created>
  <dcterms:modified xsi:type="dcterms:W3CDTF">2016-05-17T15:13:01Z</dcterms:modified>
</cp:coreProperties>
</file>