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8" r:id="rId9"/>
    <p:sldId id="293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3"/>
    <p:penClr>
      <a:srgbClr val="FF0000"/>
    </p:penClr>
  </p:showPr>
  <p:clrMru>
    <a:srgbClr val="0000FF"/>
    <a:srgbClr val="A113BD"/>
    <a:srgbClr val="FF0000"/>
    <a:srgbClr val="CC0099"/>
    <a:srgbClr val="FA6A1A"/>
    <a:srgbClr val="2EE66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BA528-8DE6-4156-8DED-E32F9AE97224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BD96-718E-4F31-BBA6-9DCB39214D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5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89380-1F49-4B6D-965E-AF1743F87D5A}" type="datetimeFigureOut">
              <a:rPr lang="ru-RU" smtClean="0"/>
              <a:pPr/>
              <a:t>22.12.2015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BC151-8CE6-4D86-A98B-BCDCB4B8E6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microsoft.com/office/2007/relationships/media" Target="../media/media10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microsoft.com/office/2007/relationships/media" Target="../media/media13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microsoft.com/office/2007/relationships/media" Target="../media/media14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5.wav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microsoft.com/office/2007/relationships/media" Target="../media/media19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20.wav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21.wav"/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4.wav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microsoft.com/office/2007/relationships/media" Target="../media/media26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7.wav"/><Relationship Id="rId4" Type="http://schemas.openxmlformats.org/officeDocument/2006/relationships/image" Target="../media/image4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.wav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.wav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4.wav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5.wav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7.wav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500166" y="285728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МБДОУ- </a:t>
            </a:r>
            <a:r>
              <a:rPr lang="ru-RU" sz="4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детский сад </a:t>
            </a:r>
            <a:r>
              <a:rPr lang="ru-RU" sz="4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№7</a:t>
            </a:r>
            <a:endParaRPr lang="ru-RU" sz="40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4700" y="836712"/>
            <a:ext cx="7143800" cy="1107996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ПОРТФОЛИО</a:t>
            </a:r>
            <a:endParaRPr lang="ru-RU" sz="66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4843024"/>
            <a:ext cx="371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Ревич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Ирины Александровны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932937"/>
            <a:ext cx="3140279" cy="408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746600" y="4149080"/>
            <a:ext cx="413997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Воспитателя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816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857356" y="357166"/>
            <a:ext cx="58592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методической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43042" y="1785926"/>
          <a:ext cx="6762776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322"/>
                <a:gridCol w="3980195"/>
                <a:gridCol w="2254259"/>
              </a:tblGrid>
              <a:tr h="43920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№</a:t>
                      </a:r>
                    </a:p>
                    <a:p>
                      <a:r>
                        <a:rPr lang="ru-RU" sz="1600" b="1" dirty="0" err="1" smtClean="0"/>
                        <a:t>п</a:t>
                      </a:r>
                      <a:r>
                        <a:rPr lang="ru-RU" sz="1600" b="1" dirty="0" smtClean="0"/>
                        <a:t>/</a:t>
                      </a:r>
                      <a:r>
                        <a:rPr lang="ru-RU" sz="1600" b="1" dirty="0" err="1" smtClean="0"/>
                        <a:t>п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Городской педагогическое</a:t>
                      </a:r>
                      <a:r>
                        <a:rPr lang="ru-RU" sz="1600" b="1" baseline="0" dirty="0" smtClean="0"/>
                        <a:t> сетевое сообщество , название выступления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Дата проведения</a:t>
                      </a:r>
                      <a:endParaRPr lang="ru-RU" sz="1600" b="1" dirty="0"/>
                    </a:p>
                  </a:txBody>
                  <a:tcPr/>
                </a:tc>
              </a:tr>
              <a:tr h="43920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Речевое развитие :</a:t>
                      </a:r>
                    </a:p>
                    <a:p>
                      <a:r>
                        <a:rPr lang="ru-RU" sz="1600" dirty="0" smtClean="0"/>
                        <a:t>«Никто не забыт и ничто не забыто2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04.12.2012г.</a:t>
                      </a:r>
                      <a:endParaRPr lang="ru-RU" sz="1600" dirty="0"/>
                    </a:p>
                  </a:txBody>
                  <a:tcPr/>
                </a:tc>
              </a:tr>
              <a:tr h="43920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Речевое развитие:</a:t>
                      </a:r>
                    </a:p>
                    <a:p>
                      <a:r>
                        <a:rPr lang="ru-RU" sz="1600" dirty="0" smtClean="0"/>
                        <a:t>«Автоматизация группы свистящих звуков»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26.02.2014г.</a:t>
                      </a:r>
                      <a:endParaRPr lang="ru-RU" sz="1600" dirty="0"/>
                    </a:p>
                  </a:txBody>
                  <a:tcPr/>
                </a:tc>
              </a:tr>
              <a:tr h="43920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Познавательному развитию:</a:t>
                      </a:r>
                    </a:p>
                    <a:p>
                      <a:r>
                        <a:rPr lang="ru-RU" sz="1600" dirty="0" smtClean="0"/>
                        <a:t>«Что?</a:t>
                      </a:r>
                      <a:r>
                        <a:rPr lang="ru-RU" sz="1600" baseline="0" dirty="0" smtClean="0"/>
                        <a:t> Где? Когда?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2014г.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016">
        <p14:vortex dir="r"/>
      </p:transition>
    </mc:Choice>
    <mc:Fallback>
      <p:transition spd="slow" advTm="1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C:\Documents and Settings\Servis\Local Settings\Temporary Internet Files\Content.Word\20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04"/>
            <a:ext cx="335980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Servis\Local Settings\Temporary Internet Files\Content.Word\20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00042"/>
            <a:ext cx="37147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Servis\Local Settings\Temporary Internet Files\Content.Word\20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714752"/>
            <a:ext cx="407196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83">
        <p14:vortex dir="r"/>
      </p:transition>
    </mc:Choice>
    <mc:Fallback>
      <p:transition spd="slow" advTm="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3108" y="214290"/>
            <a:ext cx="5370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Мои достижения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20035739"/>
              </p:ext>
            </p:extLst>
          </p:nvPr>
        </p:nvGraphicFramePr>
        <p:xfrm>
          <a:off x="857224" y="1214422"/>
          <a:ext cx="7786742" cy="4726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900"/>
                <a:gridCol w="4435899"/>
                <a:gridCol w="1319261"/>
                <a:gridCol w="1581682"/>
              </a:tblGrid>
              <a:tr h="65304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№</a:t>
                      </a:r>
                    </a:p>
                    <a:p>
                      <a:r>
                        <a:rPr lang="ru-RU" sz="1400" b="1" dirty="0" err="1" smtClean="0"/>
                        <a:t>п</a:t>
                      </a:r>
                      <a:r>
                        <a:rPr lang="ru-RU" sz="1400" b="1" dirty="0" smtClean="0"/>
                        <a:t>/</a:t>
                      </a:r>
                      <a:r>
                        <a:rPr lang="ru-RU" sz="1400" b="1" dirty="0" err="1" smtClean="0"/>
                        <a:t>п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Названия</a:t>
                      </a:r>
                      <a:r>
                        <a:rPr lang="ru-RU" sz="1600" b="1" baseline="0" dirty="0" smtClean="0"/>
                        <a:t> мероприятия (конкурса)</a:t>
                      </a:r>
                    </a:p>
                    <a:p>
                      <a:r>
                        <a:rPr lang="ru-RU" sz="1600" b="1" baseline="0" dirty="0" smtClean="0"/>
                        <a:t>Названия работы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Достижения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Уровень участия </a:t>
                      </a:r>
                      <a:endParaRPr lang="ru-RU" sz="1600" b="1" dirty="0"/>
                    </a:p>
                  </a:txBody>
                  <a:tcPr/>
                </a:tc>
              </a:tr>
              <a:tr h="117644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/>
                        <a:t>МБДОУ Детский сад № 7 «Василек» комбинированного вида </a:t>
                      </a:r>
                      <a:r>
                        <a:rPr lang="ru-RU" sz="1600" kern="1200" dirty="0" err="1" smtClean="0"/>
                        <a:t>Осинниковского</a:t>
                      </a:r>
                      <a:r>
                        <a:rPr lang="ru-RU" sz="1600" kern="1200" dirty="0" smtClean="0"/>
                        <a:t> ГО»: Лауреатам областного конкурса «Планета детства – 2012» в номинации «Развлечение для детей раннего и дошкольного возраста»;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/>
                        <a:t>Диплом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областной </a:t>
                      </a:r>
                      <a:endParaRPr lang="ru-RU" sz="1600" dirty="0"/>
                    </a:p>
                  </a:txBody>
                  <a:tcPr/>
                </a:tc>
              </a:tr>
              <a:tr h="139316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  ОГИБДД Международного отдела МВД России по г.Осинники</a:t>
                      </a:r>
                      <a:r>
                        <a:rPr lang="ru-RU" sz="1600" kern="1200" baseline="0" dirty="0" smtClean="0"/>
                        <a:t> управление образования администрации </a:t>
                      </a:r>
                      <a:r>
                        <a:rPr lang="ru-RU" sz="1600" kern="1200" baseline="0" dirty="0" err="1" smtClean="0"/>
                        <a:t>Осинниковского</a:t>
                      </a:r>
                      <a:r>
                        <a:rPr lang="ru-RU" sz="1600" kern="1200" baseline="0" dirty="0" smtClean="0"/>
                        <a:t> городского </a:t>
                      </a:r>
                      <a:r>
                        <a:rPr lang="ru-RU" sz="1600" kern="1200" baseline="0" dirty="0" err="1" smtClean="0"/>
                        <a:t>окр</a:t>
                      </a:r>
                      <a:r>
                        <a:rPr lang="ru-RU" sz="1600" kern="1200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/>
                        <a:t> </a:t>
                      </a:r>
                      <a:r>
                        <a:rPr lang="ru-RU" sz="1600" kern="1200" dirty="0" smtClean="0"/>
                        <a:t>За 1место городском конкурсе по профилактике детского дорожно-транспортного травматизма  среди воспитанников ДОУ «Правила дорожного движения» 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городском</a:t>
                      </a:r>
                      <a:endParaRPr lang="ru-RU" sz="1600" dirty="0"/>
                    </a:p>
                  </a:txBody>
                  <a:tcPr/>
                </a:tc>
              </a:tr>
              <a:tr h="96455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МБД</a:t>
                      </a:r>
                      <a:r>
                        <a:rPr lang="ru-RU" sz="1600" baseline="0" dirty="0" smtClean="0"/>
                        <a:t> ОУ Детский сад №7 «Василек», за участие в конкурсе «Огород на окне» в номинации «Колорит сибирской деревни»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Благодарность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внутри сада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44">
        <p14:vortex dir="r"/>
      </p:transition>
    </mc:Choice>
    <mc:Fallback>
      <p:transition spd="slow" advTm="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33954938"/>
              </p:ext>
            </p:extLst>
          </p:nvPr>
        </p:nvGraphicFramePr>
        <p:xfrm>
          <a:off x="500034" y="1000108"/>
          <a:ext cx="8001058" cy="4667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2283"/>
                <a:gridCol w="4681254"/>
                <a:gridCol w="1357322"/>
                <a:gridCol w="1500199"/>
              </a:tblGrid>
              <a:tr h="653049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№</a:t>
                      </a:r>
                    </a:p>
                    <a:p>
                      <a:r>
                        <a:rPr lang="ru-RU" sz="1400" b="1" dirty="0" err="1" smtClean="0"/>
                        <a:t>п</a:t>
                      </a:r>
                      <a:r>
                        <a:rPr lang="ru-RU" sz="1400" b="1" dirty="0" smtClean="0"/>
                        <a:t>/</a:t>
                      </a:r>
                      <a:r>
                        <a:rPr lang="ru-RU" sz="1400" b="1" dirty="0" err="1" smtClean="0"/>
                        <a:t>п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Названия</a:t>
                      </a:r>
                      <a:r>
                        <a:rPr lang="ru-RU" sz="1600" b="1" baseline="0" dirty="0" smtClean="0"/>
                        <a:t> мероприятия (конкурса)</a:t>
                      </a:r>
                    </a:p>
                    <a:p>
                      <a:r>
                        <a:rPr lang="ru-RU" sz="1600" b="1" baseline="0" dirty="0" smtClean="0"/>
                        <a:t>Названия работы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Достижения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Уровень участия </a:t>
                      </a:r>
                      <a:endParaRPr lang="ru-RU" sz="1600" b="1" dirty="0"/>
                    </a:p>
                  </a:txBody>
                  <a:tcPr/>
                </a:tc>
              </a:tr>
              <a:tr h="117644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ОГИБДД  ОМВД  России по г. Осинники  УОА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Осинниковского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городского округа 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 творческий подход и активное участие в гор. Конкурсе на лучшую новогоднюю игрушку среди воспитанников ДОУ «Дорожные  знаки на новогодней елке»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/>
                        <a:t> Грамота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Городской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139316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Департамент образования и науки Кем.</a:t>
                      </a:r>
                      <a:r>
                        <a:rPr lang="ru-RU" sz="1600" baseline="0" dirty="0" smtClean="0"/>
                        <a:t> Обл. ГАОУ ДОД КО «Областной центр детского (юношеского) технического  творчества  и безопасности дорожного движения»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«Знаки дорожного движения»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Благодарственное письмо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Областной </a:t>
                      </a:r>
                      <a:endParaRPr lang="ru-RU" sz="1600" dirty="0"/>
                    </a:p>
                  </a:txBody>
                  <a:tcPr/>
                </a:tc>
              </a:tr>
              <a:tr h="77787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Межшкольный конкурс творческих работ  для обучающихся, посещающие занятие по ОПК в МБОУ «ООШ №13 «Небесный покровитель Александр Невский»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Почетная грамота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межшкольный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C:\Documents and Settings\Servis\Local Settings\Temporary Internet Files\Content.Word\1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85728"/>
            <a:ext cx="262382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Servis\Рабочий стол\Ирина\2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285860"/>
            <a:ext cx="262128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Servis\Рабочий стол\Ирина\20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571744"/>
            <a:ext cx="26193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30">
        <p14:vortex dir="r"/>
      </p:transition>
    </mc:Choice>
    <mc:Fallback>
      <p:transition spd="slow" advTm="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C:\Documents and Settings\Servis\Рабочий стол\Ирина\2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66"/>
            <a:ext cx="262763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Servis\Рабочий стол\Ирина\2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357298"/>
            <a:ext cx="262128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Servis\Local Settings\Temporary Internet Files\Content.Word\200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571744"/>
            <a:ext cx="26289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953">
        <p14:vortex dir="r"/>
      </p:transition>
    </mc:Choice>
    <mc:Fallback>
      <p:transition spd="slow" advTm="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C:\Documents and Settings\Servis\Local Settings\Temporary Internet Files\Content.Word\20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04"/>
            <a:ext cx="262509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Servis\Local Settings\Temporary Internet Files\Content.Word\2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500042"/>
            <a:ext cx="24288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Servis\Local Settings\Temporary Internet Files\Content.Word\200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286124"/>
            <a:ext cx="235745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Servis\Local Settings\Temporary Internet Files\Content.Word\200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500042"/>
            <a:ext cx="242889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813">
        <p14:vortex dir="r"/>
      </p:transition>
    </mc:Choice>
    <mc:Fallback>
      <p:transition spd="slow" advTm="1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1000100" y="285728"/>
            <a:ext cx="74087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solidFill>
                  <a:srgbClr val="A113BD"/>
                </a:solidFill>
                <a:effectLst>
                  <a:reflection blurRad="12700" stA="50000" endPos="50000" dist="5000" dir="5400000" sy="-100000" rotWithShape="0"/>
                </a:effectLst>
              </a:rPr>
              <a:t>Достижение воспитанников</a:t>
            </a:r>
            <a:endParaRPr lang="ru-RU" sz="4000" b="1" cap="all" spc="0" dirty="0">
              <a:ln w="0"/>
              <a:solidFill>
                <a:srgbClr val="A113B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7191573"/>
              </p:ext>
            </p:extLst>
          </p:nvPr>
        </p:nvGraphicFramePr>
        <p:xfrm>
          <a:off x="642910" y="928670"/>
          <a:ext cx="7786773" cy="49657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4384"/>
                <a:gridCol w="3468146"/>
                <a:gridCol w="1305204"/>
                <a:gridCol w="1354013"/>
                <a:gridCol w="1125026"/>
              </a:tblGrid>
              <a:tr h="4467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</a:p>
                    <a:p>
                      <a:pPr algn="ctr"/>
                      <a:r>
                        <a:rPr lang="ru-RU" sz="1600" dirty="0" err="1" smtClean="0"/>
                        <a:t>п</a:t>
                      </a:r>
                      <a:r>
                        <a:rPr lang="ru-RU" sz="1600" dirty="0" smtClean="0"/>
                        <a:t>/</a:t>
                      </a:r>
                      <a:r>
                        <a:rPr lang="ru-RU" sz="1600" dirty="0" err="1" smtClean="0"/>
                        <a:t>п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Названия конкурса </a:t>
                      </a:r>
                    </a:p>
                    <a:p>
                      <a:pPr algn="ctr"/>
                      <a:r>
                        <a:rPr lang="ru-RU" sz="1600" b="1" dirty="0" smtClean="0"/>
                        <a:t>Название работы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Ф.И. ребенка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Достижения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Уровень участия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0427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Сертификат участника  Международного конкурса  художественного творчества «Птицы поднебесья»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Лыткин Илья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Сертификат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международный</a:t>
                      </a:r>
                      <a:endParaRPr lang="ru-RU" sz="16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/>
                        <a:t>Сертификат участника  Международного конкурса  художественного творчества «Птицы поднебесья»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Дрыгин</a:t>
                      </a:r>
                      <a:r>
                        <a:rPr lang="ru-RU" sz="1600" dirty="0" smtClean="0"/>
                        <a:t> Кирилл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Сертификат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Международный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Сертификат участника  Международного конкурса  художественного творчества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Лыткин Илья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Сертификат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Международный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Грамота за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участие межшкольном конкурсе творческих работ для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обуч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посещающих занятия по  ОПК в МБОУ «ООШ №13» «Небесный покровитель Александр Невский»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Дрыгин</a:t>
                      </a:r>
                      <a:r>
                        <a:rPr lang="ru-RU" sz="1600" dirty="0" smtClean="0"/>
                        <a:t> Кирилл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межшкольная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7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71472" y="928670"/>
          <a:ext cx="7786773" cy="451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4384"/>
                <a:gridCol w="3468146"/>
                <a:gridCol w="1305204"/>
                <a:gridCol w="1354013"/>
                <a:gridCol w="1125026"/>
              </a:tblGrid>
              <a:tr h="4467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№</a:t>
                      </a:r>
                    </a:p>
                    <a:p>
                      <a:pPr algn="ctr"/>
                      <a:r>
                        <a:rPr lang="ru-RU" sz="1600" b="1" dirty="0" err="1" smtClean="0"/>
                        <a:t>п</a:t>
                      </a:r>
                      <a:r>
                        <a:rPr lang="ru-RU" sz="1600" b="1" dirty="0" smtClean="0"/>
                        <a:t>/</a:t>
                      </a:r>
                      <a:r>
                        <a:rPr lang="ru-RU" sz="1600" b="1" dirty="0" err="1" smtClean="0"/>
                        <a:t>п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Названия конкурса </a:t>
                      </a:r>
                    </a:p>
                    <a:p>
                      <a:pPr algn="ctr"/>
                      <a:r>
                        <a:rPr lang="ru-RU" sz="1600" b="1" dirty="0" smtClean="0"/>
                        <a:t>Название работы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Ф.И. ребенка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Достижения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Уровень участия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0427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Грамота за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участие межшкольном конкурсе творческих работ для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обуч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посещающих занятия по  ОПК в МБОУ «ООШ №13» «Небесный покровитель Александр Невский»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Бочкарева Елизавета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Грамота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межшкольный</a:t>
                      </a:r>
                      <a:endParaRPr lang="ru-RU" sz="16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Грамота за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участие межшкольном конкурсе творческих работ для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обуч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посещающих занятия по  ОПК в МБОУ «ООШ №13» «Небесный покровитель Александр Невский»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Олейникова</a:t>
                      </a:r>
                      <a:r>
                        <a:rPr lang="ru-RU" sz="1600" dirty="0" smtClean="0"/>
                        <a:t>  Мария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межшкольный</a:t>
                      </a:r>
                      <a:endParaRPr lang="ru-RU" sz="1600" dirty="0"/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Грамота за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участие межшкольном конкурсе творческих работ для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обуч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., посещающих занятия по  ОПК в МБОУ «ООШ №13» «Небесный покровитель Александр Невский»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Вальтер  Ева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межшкольный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886">
        <p14:vortex dir="r"/>
      </p:transition>
    </mc:Choice>
    <mc:Fallback>
      <p:transition spd="slow" advTm="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71472" y="928670"/>
          <a:ext cx="7786773" cy="54534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4384"/>
                <a:gridCol w="3468146"/>
                <a:gridCol w="1305204"/>
                <a:gridCol w="1354013"/>
                <a:gridCol w="1125026"/>
              </a:tblGrid>
              <a:tr h="4467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600" b="1" dirty="0" err="1" smtClean="0"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600" b="1" dirty="0" err="1" smtClean="0"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Названия конкурса 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Название работы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Ф.И. ребенка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Достижения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Уровень участия 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0427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За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участие межшкольном конкурсе творческих работ для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обуч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., посещающих занятия по  ОПК в МБОУ «ООШ №13» «Небесный покровитель Александр Невский»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Лыткин Илья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Почетная грамота </a:t>
                      </a: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межшкольный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</a:t>
                      </a:r>
                      <a:r>
                        <a:rPr lang="en-US" sz="1600" kern="120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</a:t>
                      </a:r>
                      <a:r>
                        <a:rPr lang="ru-RU" sz="1600" kern="120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всероссийском</a:t>
                      </a:r>
                      <a:r>
                        <a:rPr lang="ru-RU" sz="1600" kern="1200" baseline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фотоконкурсе «Моя любимая игрушка»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Название работы: «Я с другом Шариком»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Мазурина Катя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Диплом за 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I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всероссийский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</a:t>
                      </a:r>
                      <a:r>
                        <a:rPr lang="en-US" sz="1600" kern="120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</a:t>
                      </a:r>
                      <a:r>
                        <a:rPr lang="ru-RU" sz="1600" kern="120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всероссийском</a:t>
                      </a:r>
                      <a:r>
                        <a:rPr lang="ru-RU" sz="1600" kern="1200" baseline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фотоконкурсе «Моя любимая игрушка»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Название работы: «Я с другом Шариком»</a:t>
                      </a:r>
                      <a:endParaRPr lang="ru-RU" sz="1600" kern="120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smtClean="0">
                          <a:latin typeface="Arial" pitchFamily="34" charset="0"/>
                          <a:cs typeface="Arial" pitchFamily="34" charset="0"/>
                        </a:rPr>
                        <a:t>Кулешов Артем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Диплом за 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всероссийский</a:t>
                      </a: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Всероссийский творческий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конкурс на лучший рисунок  «Я рисую олимпиаду»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Воронцов Кирилл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Диплом 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I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степени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всероссийский</a:t>
                      </a: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178">
        <p14:vortex dir="r"/>
      </p:transition>
    </mc:Choice>
    <mc:Fallback>
      <p:transition spd="slow" advTm="1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88458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2428860" y="500042"/>
            <a:ext cx="4929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solidFill>
                    <a:srgbClr val="FF0066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</a:t>
            </a:r>
          </a:p>
          <a:p>
            <a:pPr algn="ctr"/>
            <a:r>
              <a:rPr lang="ru-RU" sz="4000" b="1" dirty="0" smtClean="0">
                <a:ln w="31550" cmpd="sng">
                  <a:solidFill>
                    <a:srgbClr val="FF0066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 педагоги  </a:t>
            </a:r>
            <a:endParaRPr lang="ru-RU" sz="4000" b="1" dirty="0">
              <a:ln w="31550" cmpd="sng">
                <a:solidFill>
                  <a:srgbClr val="FF0066"/>
                </a:solidFill>
                <a:prstDash val="solid"/>
              </a:ln>
              <a:solidFill>
                <a:srgbClr val="FF3399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928662" y="1714488"/>
            <a:ext cx="7358146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Образование: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13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июня 2002г. - Новокузнецкий педагогический колледж№2</a:t>
            </a:r>
          </a:p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«Воспитатель дошкольного возраста»; </a:t>
            </a:r>
          </a:p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Трудовой педагогический стаж работы в данном МБ ДОУ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9лет первая квалификационная категория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Повышение квалификации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21 января - 13 марта 2008гг. – МОУ ДПО «Институт повышения квалификации»: тема «Психолого-педагогические и методические аспекты дошкольного образования в современных условиях» 144ч.;</a:t>
            </a:r>
          </a:p>
          <a:p>
            <a:pPr marL="342900" marR="0" lvl="0" indent="-342900" algn="l" defTabSz="914400" rtl="0" eaLnBrk="0" fontAlgn="base" latinLnBrk="0" hangingPunct="0"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b="1" dirty="0" smtClean="0">
                <a:latin typeface="+mn-lt"/>
                <a:cs typeface="+mn-cs"/>
              </a:rPr>
              <a:t>30 .01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– 15.02.2013гг. ГОУ ДПО(ПК)С «Кузбасском региональном институте повышении квалификации и переподготовки работников образования» по образовательной программе «Организация и содержание образовательного процесса в современном ДОУ»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102ч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.;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11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434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C:\Documents and Settings\Servis\Local Settings\Temporary Internet Files\Content.Word\10001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071538" y="500042"/>
            <a:ext cx="2733675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Servis\Local Settings\Temporary Internet Files\Content.Word\10001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3143240" y="1142984"/>
            <a:ext cx="2581275" cy="384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Servis\Local Settings\Temporary Internet Files\Content.Word\10002.jpg"/>
          <p:cNvPicPr/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5786446" y="1857364"/>
            <a:ext cx="2581275" cy="372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C:\Documents and Settings\Servis\Local Settings\Temporary Internet Files\Content.Word\10004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28596" y="428604"/>
            <a:ext cx="2615990" cy="368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Servis\Local Settings\Temporary Internet Files\Content.Word\10005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2357422" y="928670"/>
            <a:ext cx="2537100" cy="375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Servis\Local Settings\Temporary Internet Files\Content.Word\10006.jpg"/>
          <p:cNvPicPr/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4071934" y="1428736"/>
            <a:ext cx="2667635" cy="3815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Documents and Settings\Servis\Local Settings\Temporary Internet Files\Content.Word\10007.jpg"/>
          <p:cNvPicPr/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6000760" y="2500306"/>
            <a:ext cx="2779278" cy="379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63">
        <p14:vortex dir="r"/>
      </p:transition>
    </mc:Choice>
    <mc:Fallback>
      <p:transition spd="slow" advTm="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Рисунок 10" descr="C:\Documents and Settings\Servis\Local Settings\Temporary Internet Files\Content.Word\10008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571472" y="571480"/>
            <a:ext cx="2571768" cy="34290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C:\Documents and Settings\Servis\Local Settings\Temporary Internet Files\Content.Word\20010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3428992" y="642918"/>
            <a:ext cx="2524124" cy="3311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 descr="C:\Documents and Settings\Servis\Local Settings\Temporary Internet Files\Content.Word\20011.jpg"/>
          <p:cNvPicPr/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6143636" y="714356"/>
            <a:ext cx="2571768" cy="33369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C:\Documents and Settings\Servis\Local Settings\Temporary Internet Files\Content.Word\20012.jpg"/>
          <p:cNvPicPr/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 rot="5400000">
            <a:off x="4536281" y="3607595"/>
            <a:ext cx="2071702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871">
        <p14:vortex dir="r"/>
      </p:transition>
    </mc:Choice>
    <mc:Fallback>
      <p:transition spd="slow" advTm="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458" y="0"/>
            <a:ext cx="918845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85918" y="357166"/>
            <a:ext cx="5222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Самообразование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28662" y="1428736"/>
          <a:ext cx="7572458" cy="405461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14379"/>
                <a:gridCol w="3000397"/>
                <a:gridCol w="928694"/>
                <a:gridCol w="2000264"/>
                <a:gridCol w="928724"/>
              </a:tblGrid>
              <a:tr h="4467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Учеб.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Тема самообразования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Срок отчетности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Форма</a:t>
                      </a:r>
                    </a:p>
                    <a:p>
                      <a:pPr algn="ctr"/>
                      <a:r>
                        <a:rPr lang="ru-RU" sz="1400" dirty="0" smtClean="0"/>
                        <a:t>отчет.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Отметка о </a:t>
                      </a:r>
                      <a:r>
                        <a:rPr lang="ru-RU" sz="1400" dirty="0" err="1" smtClean="0"/>
                        <a:t>выполн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</a:tr>
              <a:tr h="704273"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2012-2013г.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«Проектная</a:t>
                      </a:r>
                      <a:r>
                        <a:rPr lang="ru-RU" sz="1400" kern="1200" baseline="0" dirty="0" smtClean="0"/>
                        <a:t> деятельность в детском саду»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2013.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Проект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538178"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2013-2014г.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«Формирование воздушно струи у детей с общим недоразвитием речи»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2014г.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Консультация для родителей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r>
                        <a:rPr lang="ru-RU" sz="1400" smtClean="0"/>
                        <a:t>2014-2015г.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«Влияние мелкой моторики и пальчиковых игр на активную речь детей</a:t>
                      </a:r>
                      <a:r>
                        <a:rPr lang="ru-RU" sz="1400" kern="1200" baseline="0" dirty="0" smtClean="0"/>
                        <a:t> раннего возраста</a:t>
                      </a:r>
                      <a:r>
                        <a:rPr lang="ru-RU" sz="1400" kern="1200" dirty="0" smtClean="0"/>
                        <a:t>»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2015г.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2015-2016г.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«Развитие  сенсорных способностей детей младшего возраста через познавательно- игровую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деятельность»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2016г.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Консультация для родителей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11">
        <p14:vortex dir="r"/>
      </p:transition>
    </mc:Choice>
    <mc:Fallback>
      <p:transition spd="slow" advTm="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458" y="0"/>
            <a:ext cx="918845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28662" y="428604"/>
            <a:ext cx="7680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Повышение квалификации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00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57224" y="1357298"/>
          <a:ext cx="7572458" cy="463050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14379"/>
                <a:gridCol w="3000397"/>
                <a:gridCol w="2143140"/>
                <a:gridCol w="785818"/>
                <a:gridCol w="928724"/>
              </a:tblGrid>
              <a:tr h="4467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Учеб.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Курсы повышения квалификации, семинары (указать вид, тему)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Место обучения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Колво</a:t>
                      </a:r>
                      <a:r>
                        <a:rPr lang="ru-RU" sz="1400" dirty="0" smtClean="0"/>
                        <a:t> часов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Планируемые курсы (год)</a:t>
                      </a:r>
                      <a:endParaRPr lang="ru-RU" sz="1400" dirty="0"/>
                    </a:p>
                  </a:txBody>
                  <a:tcPr/>
                </a:tc>
              </a:tr>
              <a:tr h="704273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2008гг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9050" algn="l" defTabSz="914400" rtl="0" eaLnBrk="0" fontAlgn="base" latinLnBrk="0" hangingPunct="0"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тема «Психолого-педагогические и методические аспекты дошкольного образования в современных условиях»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МОУ ДПО «Институт повышения квалификации»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144ч.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2013г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 образовательной программе «Организация и содержание образовательного процесса в современном ДОУ»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/>
                        <a:t>ГОУ ДПО(ПК)С «Кузбасском региональном институте повышении квалификации и переподготовки работников образования»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120ч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.;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122">
        <p14:vortex dir="r"/>
      </p:transition>
    </mc:Choice>
    <mc:Fallback>
      <p:transition spd="slow" advTm="1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458" y="0"/>
            <a:ext cx="9188458" cy="6858000"/>
          </a:xfrm>
        </p:spPr>
      </p:pic>
      <p:pic>
        <p:nvPicPr>
          <p:cNvPr id="6" name="Рисунок 5" descr="C:\Documents and Settings\Servis\Local Settings\Temporary Internet Files\Content.Word\20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0042"/>
            <a:ext cx="5214974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Servis\Local Settings\Temporary Internet Files\Content.Word\20016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6000760" y="2428868"/>
            <a:ext cx="2607310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907">
        <p14:vortex dir="u"/>
      </p:transition>
    </mc:Choice>
    <mc:Fallback>
      <p:transition spd="slow" advTm="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285984" y="428604"/>
            <a:ext cx="4338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innerShdw blurRad="63500" dist="50800" dir="13500000">
                    <a:schemeClr val="tx1">
                      <a:lumMod val="75000"/>
                      <a:lumOff val="25000"/>
                      <a:alpha val="50000"/>
                    </a:schemeClr>
                  </a:innerShdw>
                </a:effectLst>
              </a:rPr>
              <a:t>АТТЕСТАЦИЯ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innerShdw blurRad="63500" dist="50800" dir="13500000">
                  <a:schemeClr val="tx1">
                    <a:lumMod val="75000"/>
                    <a:lumOff val="25000"/>
                    <a:alpha val="50000"/>
                  </a:schemeClr>
                </a:inn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00100" y="1643050"/>
          <a:ext cx="7572458" cy="410187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14379"/>
                <a:gridCol w="2643207"/>
                <a:gridCol w="2214578"/>
                <a:gridCol w="1000132"/>
                <a:gridCol w="1000162"/>
              </a:tblGrid>
              <a:tr h="12144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Учеб.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Имеющая квалификационная категория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Присвоенная квалификационная</a:t>
                      </a:r>
                    </a:p>
                    <a:p>
                      <a:pPr algn="ctr"/>
                      <a:r>
                        <a:rPr lang="ru-RU" sz="1400" dirty="0" smtClean="0"/>
                        <a:t>категория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аттестации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Срок следующей </a:t>
                      </a:r>
                      <a:r>
                        <a:rPr lang="ru-RU" sz="1400" dirty="0" err="1" smtClean="0"/>
                        <a:t>аттестац</a:t>
                      </a:r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(год,</a:t>
                      </a:r>
                      <a:r>
                        <a:rPr lang="ru-RU" sz="1400" baseline="0" dirty="0" smtClean="0"/>
                        <a:t> кат.)</a:t>
                      </a:r>
                      <a:endParaRPr lang="ru-RU" sz="1400" dirty="0"/>
                    </a:p>
                  </a:txBody>
                  <a:tcPr vert="vert270"/>
                </a:tc>
              </a:tr>
              <a:tr h="7042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2002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Диплом 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«Воспитатель дошкольного возраста», специальность «Дошкольное образование»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Вторая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квалификационная категория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30.04.2010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Вторая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квалификационная категория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Первая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kern="1200" dirty="0" smtClean="0"/>
                        <a:t>квалификационная категория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27.02.2013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</a:t>
                      </a:r>
                      <a:endParaRPr lang="ru-RU" sz="1400" dirty="0"/>
                    </a:p>
                  </a:txBody>
                  <a:tcPr/>
                </a:tc>
              </a:tr>
              <a:tr h="942421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589">
        <p14:vortex dir="r"/>
      </p:transition>
    </mc:Choice>
    <mc:Fallback>
      <p:transition spd="slow" advTm="3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88458" cy="6858000"/>
          </a:xfrm>
        </p:spPr>
      </p:pic>
      <p:pic>
        <p:nvPicPr>
          <p:cNvPr id="5" name="Рисунок 4" descr="C:\Documents and Settings\Servis\Local Settings\Temporary Internet Files\Content.Word\2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00042"/>
            <a:ext cx="228601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Servis\Local Settings\Temporary Internet Files\Content.Word\200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071810"/>
            <a:ext cx="228601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Servis\Local Settings\Temporary Internet Files\Content.Word\200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500042"/>
            <a:ext cx="350046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1149">
        <p14:vortex dir="u"/>
      </p:transition>
    </mc:Choice>
    <mc:Fallback>
      <p:transition spd="slow" advTm="1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857488" y="285728"/>
            <a:ext cx="4020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Самоанализ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953" y="1240080"/>
            <a:ext cx="778674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Цель моей педагогической деятельности - создание благоприятных условий, обеспечение ребенку возможности радостно и содержательно проживать дошкольные годы;</a:t>
            </a:r>
          </a:p>
          <a:p>
            <a:pPr indent="361950" algn="just">
              <a:buBlip>
                <a:blip r:embed="rId4"/>
              </a:buBlip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обеспечение охраны и укрепления его здоровья (как физического, так и психического) ;</a:t>
            </a:r>
          </a:p>
          <a:p>
            <a:pPr indent="361950" algn="just">
              <a:buBlip>
                <a:blip r:embed="rId4"/>
              </a:buBlip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формирование активного и бережно-уважительного отношения к окружающему миру;</a:t>
            </a:r>
          </a:p>
          <a:p>
            <a:pPr indent="361950" algn="just">
              <a:buBlip>
                <a:blip r:embed="rId4"/>
              </a:buBlip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приобщение к основным сферам человеческой культуры (труду, знаниям, искусству, морали).</a:t>
            </a:r>
          </a:p>
          <a:p>
            <a:pPr indent="536575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Владею современными образовательными технологиями: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здоровьесберегающими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игровыми (непосредственная образовательная деятельность, утренняя гимнастика, развлечения, труд, прогулка, повседневная бытовая деятельность, проблемного обучения (создание проблемных ситуаций, в результате чего ребенок получает знания. Формирую привычку у детей к здоровому образу жизни. Использую закаливающие процедуры: «дорожки здоровья», физические упражнения после сна, воздушные и солнечные ванны, а так же дыхательную гимнастику. 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854">
        <p14:vortex dir="u"/>
      </p:transition>
    </mc:Choice>
    <mc:Fallback>
      <p:transition spd="slow" advTm="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79368" y="323327"/>
            <a:ext cx="81439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Проблема развития связной речи детей хорошо известна широкому кругу педагогических работников. Давно установлено, что в дошкольном возрасте проявляются существенные различия в уровне речи детей. На сегодняшний день - образная, богатая синонимами, дополнениями и описаниями речь у детей дошкольного возраста – явление очень редкое. В речи детей существуют множество проблем. Учитывая, что в данное время дети перенасыщены информацией, необходимо, чтобы процесс обучения был для них интересным, занимательным, развивающим.</a:t>
            </a:r>
            <a:r>
              <a:rPr lang="ru-RU" sz="1600" dirty="0" smtClean="0"/>
              <a:t> 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Использую речевые игры, настольно-печатные игры, которые помогают детям научиться классифицировать предметы, развивать речь, зрительное восприятие, образное и логическое мышление, внимание, наблюдательность, интерес к окружающему миру,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навыки самообслуживания. </a:t>
            </a:r>
          </a:p>
          <a:p>
            <a:endParaRPr lang="ru-RU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 </a:t>
            </a: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речевой образец для детей, это обусловлено своеобразием их восприятия. Профессиональным долгом считаю непрерывное совершенствование своей речи по следующим критериям:</a:t>
            </a:r>
          </a:p>
          <a:p>
            <a:pPr algn="just"/>
            <a:endParaRPr lang="ru-RU" sz="1600" dirty="0" smtClean="0"/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036">
        <p14:vortex dir="r"/>
      </p:transition>
    </mc:Choice>
    <mc:Fallback>
      <p:transition spd="slow" advTm="1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458" y="0"/>
            <a:ext cx="9188458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428860" y="500042"/>
            <a:ext cx="485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Педагогическое кредо воспитателя  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786446" y="1857364"/>
            <a:ext cx="3071802" cy="2571768"/>
          </a:xfrm>
          <a:prstGeom prst="rect">
            <a:avLst/>
          </a:prstGeom>
        </p:spPr>
        <p:txBody>
          <a:bodyPr/>
          <a:lstStyle/>
          <a:p>
            <a:pPr marL="80963" lvl="0" indent="277813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 каждого ребенка в глубине спрятаны серебряные колокольчики. </a:t>
            </a:r>
          </a:p>
          <a:p>
            <a:pPr marL="80963" lvl="0" indent="277813"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их только отыскать, затронуть, чтобы они зазвенели веселым добрым звоном, чтобы мир ребят стал светлым и радостным».</a:t>
            </a:r>
            <a:endParaRPr kumimoji="0" lang="ru-RU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3116"/>
            <a:ext cx="578647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59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88458" cy="6858000"/>
          </a:xfrm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714348" y="562727"/>
            <a:ext cx="800105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Правильность – соответствие речи языковым нормам;</a:t>
            </a:r>
          </a:p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Точность;</a:t>
            </a:r>
          </a:p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Чистота;</a:t>
            </a:r>
          </a:p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Логичность – смысловая связь компонентов речи и мысли;</a:t>
            </a:r>
          </a:p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Выразительность – эмоциональное использование речи;</a:t>
            </a:r>
          </a:p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Богатство – использование всех единиц речи;</a:t>
            </a:r>
          </a:p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Понятность – соответствие речи возрастным особенностям собеседников;</a:t>
            </a:r>
          </a:p>
          <a:p>
            <a:pPr marL="441325" marR="0" lvl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Темповое соответствие</a:t>
            </a:r>
          </a:p>
          <a:p>
            <a:pPr defTabSz="2841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детям в группе я показываю: настольно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кукольные театры,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пальчиковые театры 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и.т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что дает мне возможность вызвать у детей интерес к понравившемуся произведению, закрепить диалоги персонажей, привить любовь к красивому русскому языку.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Сама с удовольствием участвую во всех праздниках, развлечениях, проводимых в детском саду, играю различные роли. Таким образом, систематическая работа по формированию связной речи у детей с использованием нетрадиционных приемов и методов, дидактических игр и упражнений, занимательного материала, наглядных пособий, совместной работой с родителями воспитанников дает свои результаты:</a:t>
            </a:r>
          </a:p>
          <a:p>
            <a:pPr marL="536575"/>
            <a:r>
              <a:rPr lang="ru-RU" sz="1600" dirty="0" smtClean="0">
                <a:latin typeface="Arial" pitchFamily="34" charset="0"/>
                <a:cs typeface="Arial" pitchFamily="34" charset="0"/>
              </a:rPr>
              <a:t>• Дети активнее стали работать на занятиях. У них сконцентрировались наблюдательность, внимание, память, усидчивость; повысилось творческое воображение, логическое и образное мышление. </a:t>
            </a:r>
          </a:p>
          <a:p>
            <a:pPr marL="536575"/>
            <a:r>
              <a:rPr lang="ru-RU" sz="1600" dirty="0" smtClean="0">
                <a:latin typeface="Arial" pitchFamily="34" charset="0"/>
                <a:cs typeface="Arial" pitchFamily="34" charset="0"/>
              </a:rPr>
              <a:t>• Дети научились правильно оформлять свою мысль в виде предложения</a:t>
            </a:r>
          </a:p>
          <a:p>
            <a:pPr marL="536575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284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81">
        <p14:vortex dir="r"/>
      </p:transition>
    </mc:Choice>
    <mc:Fallback>
      <p:transition spd="slow" advTm="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571472" y="425470"/>
            <a:ext cx="8072494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• дети преодолевают робость, застенчивость, учатся свободно держаться перед аудиторией. Кроме того, дети грамотнее говорят, замечают и исправляют ошибки в речи товарищей.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441325"/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Постоянный анализ достижений воспитанников – обязательное условие моей работы.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Диагностирование позволяет мне определить, удаётся ли решать в единстве задачи обучения, развития и воспитания, а так же позволяет определить пути в дальнейшей работе. Для успешного решения поставленных задач в группе создана комфортная обстановка, что позволяет детям свободно проявлять свои желания и развивать способности и интересы. Созданы условия для охраны и укрепления здоровья и физического развития детей. В группе есть спортивный уголок, где находится спортивный инвентарь, дидактические игры и приспособлениями для проведения физкультурно-оздоровительной работы.</a:t>
            </a:r>
          </a:p>
          <a:p>
            <a:pPr indent="441325"/>
            <a:r>
              <a:rPr lang="ru-RU" sz="1600" dirty="0" smtClean="0">
                <a:latin typeface="Arial" pitchFamily="34" charset="0"/>
                <a:cs typeface="Arial" pitchFamily="34" charset="0"/>
              </a:rPr>
              <a:t>Совместная работа с родителями воспитанников способствует тому, что в группе создана обстановка приближенная домашней, имеются все условия для разностороннего развития детей в соответствии с их возрастом.</a:t>
            </a:r>
          </a:p>
          <a:p>
            <a:pPr indent="441325"/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Работу и общение с родителями понимаю как процесс сотрудничества, формирование единых интересов и потребностей между детским садом и семьёй</a:t>
            </a:r>
          </a:p>
          <a:p>
            <a:pPr indent="441325"/>
            <a:r>
              <a:rPr lang="ru-RU" sz="1600" dirty="0" smtClean="0">
                <a:latin typeface="Arial" pitchFamily="34" charset="0"/>
                <a:cs typeface="Arial" pitchFamily="34" charset="0"/>
              </a:rPr>
              <a:t>Таким образом, понимая значимость моей цели, системность,</a:t>
            </a:r>
          </a:p>
          <a:p>
            <a:pPr indent="441325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последовательность в работе, созданные педагогические условия, использование эффективных форм работы с детьми, родителями, а так же рост моей профессиональной компетентности, творческого потенциала, способствуют реализации права детей на доступное, качественное образование, направленное на всестороннее развитие каждого ребенка.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302">
        <p14:vortex dir="u"/>
      </p:transition>
    </mc:Choice>
    <mc:Fallback>
      <p:transition spd="slow" advTm="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643174" y="285728"/>
            <a:ext cx="4571893" cy="132343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Отзывы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коллег и родителей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1519940"/>
            <a:ext cx="764386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A113BD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Отзывы коллег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Ирина Александровна  талантлива, энергична, артистична! Это все о ней! Но, самое главное это то, что она любит детей! Это человек, от которого исходит добро, искренность, свежие идеи. (Вострикова Е.М.)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Ирина Александровна  человек добрый, отзывчивый, позитивный. Всегда поделится своим опытом. Оказывает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коллосальную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поддержку нам коллегам, усовершенствует свои знания, ищет новые методы и приемы в работе с детьми. Она активна, исполнительна, трудолюбива.  (Гудкова Ю.Ю.)</a:t>
            </a:r>
          </a:p>
          <a:p>
            <a:pPr marL="2695575"/>
            <a:endParaRPr lang="ru-RU" sz="1600" b="1" i="1" dirty="0" smtClean="0">
              <a:solidFill>
                <a:srgbClr val="A113BD"/>
              </a:solidFill>
              <a:latin typeface="Arial" pitchFamily="34" charset="0"/>
              <a:cs typeface="Arial" pitchFamily="34" charset="0"/>
            </a:endParaRPr>
          </a:p>
          <a:p>
            <a:pPr marL="2695575"/>
            <a:r>
              <a:rPr lang="ru-RU" sz="1600" b="1" i="1" dirty="0" smtClean="0">
                <a:solidFill>
                  <a:srgbClr val="A113BD"/>
                </a:solidFill>
                <a:latin typeface="Arial" pitchFamily="34" charset="0"/>
                <a:cs typeface="Arial" pitchFamily="34" charset="0"/>
              </a:rPr>
              <a:t>Отзывы родителей</a:t>
            </a:r>
          </a:p>
          <a:p>
            <a:pPr marL="2695575"/>
            <a:r>
              <a:rPr lang="ru-RU" sz="1600" dirty="0" smtClean="0">
                <a:latin typeface="Arial" pitchFamily="34" charset="0"/>
                <a:cs typeface="Arial" pitchFamily="34" charset="0"/>
              </a:rPr>
              <a:t>Ирина Александровна , добрая, отзывчивая. Она очень легко находит контакт с детьми, решает проблемные ситуации, возникающие у детей. Всегда доброжелательная и веселая, каждое утро она встречает наших детей с улыбкой и добрыми словами.(Мазурина О.А)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10">
        <p14:vortex dir="u"/>
      </p:transition>
    </mc:Choice>
    <mc:Fallback>
      <p:transition spd="slow" advTm="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209" cy="6858000"/>
          </a:xfrm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683568" y="4221088"/>
            <a:ext cx="8064896" cy="181617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Спасибо  за внимание!</a:t>
            </a:r>
            <a:endParaRPr lang="ru-RU" sz="3600" kern="10" spc="0" dirty="0">
              <a:ln w="9525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4880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88458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428860" y="357166"/>
            <a:ext cx="4857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ЭССЭ ОБО МНЕ  </a:t>
            </a:r>
            <a:endParaRPr lang="ru-RU" sz="4000" b="1" i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857752" y="1071546"/>
            <a:ext cx="3857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Улыбнулась мне в жизни удача,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Благодарна за это судьбе.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Знаю я, не могло быть иначе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этом мире, на этой земле.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Ведь профессий так много на свете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Важных, нужных и трудовых,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меня привлекают дети,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не мыслю я жизни без них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C:\Documents and Settings\Servis\Local Settings\Temporary Internet Files\Content.Word\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928670"/>
            <a:ext cx="392909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Documents and Settings\Servis\Local Settings\Temporary Internet Files\Content.Word\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643314"/>
            <a:ext cx="347384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57158" y="3429000"/>
            <a:ext cx="52149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Девятый  год я прихожу в детский сад. И когда вижу улыбки детей и счастливые лица их родителей, то хочется верить, что отдавая частицу себя, вкладывая частицу своей души и своего сердца в каждого ребенка, я делаю этот мир добрее и лучше…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Почему я выбрала профессию педагога? Этот вопрос я задаю себе постоянно. Отчасти потому, что воспитание – постоянный поиск, романтика, никакого покоя и застоя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56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458" y="0"/>
            <a:ext cx="9188458" cy="6858000"/>
          </a:xfrm>
        </p:spPr>
      </p:pic>
      <p:sp>
        <p:nvSpPr>
          <p:cNvPr id="5" name="TextBox 4"/>
          <p:cNvSpPr txBox="1"/>
          <p:nvPr/>
        </p:nvSpPr>
        <p:spPr>
          <a:xfrm>
            <a:off x="428596" y="285728"/>
            <a:ext cx="828680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indent="538163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indent="538163"/>
            <a:r>
              <a:rPr lang="ru-RU" sz="1600" dirty="0" smtClean="0">
                <a:latin typeface="Arial" pitchFamily="34" charset="0"/>
                <a:cs typeface="Arial" pitchFamily="34" charset="0"/>
              </a:rPr>
              <a:t>Что удерживает меня в ней? Любопытство детских глаз, которые видят в тебе целый мир, пока еще такой не понятный для них, но интересный и заманчивый, или эта особая атмосфера детства, в которую хочется возвращаться снова и снова?</a:t>
            </a:r>
          </a:p>
          <a:p>
            <a:pPr indent="538163"/>
            <a:r>
              <a:rPr lang="ru-RU" sz="1600" dirty="0" smtClean="0">
                <a:latin typeface="Arial" pitchFamily="34" charset="0"/>
                <a:cs typeface="Arial" pitchFamily="34" charset="0"/>
              </a:rPr>
              <a:t>Жизнь человека в обществе начинается с детского сада, и именно поэтому основы общественных отношений, заложенные воспитателями, выступают определяющими в дальнейшем развитии ребенка. Свою жизнь я хочу посвятить детскому саду, так как считаю профессию воспитателя - одной из благородных и нужных людям. Воспитатель, выбирая эту профессию, должен в первую очередь любить детей, тогда и он, и дети будут счастливы.</a:t>
            </a:r>
          </a:p>
          <a:p>
            <a:pPr indent="260350"/>
            <a:r>
              <a:rPr lang="ru-RU" sz="1600" dirty="0" smtClean="0">
                <a:latin typeface="Arial" pitchFamily="34" charset="0"/>
                <a:cs typeface="Arial" pitchFamily="34" charset="0"/>
              </a:rPr>
              <a:t>Воспитателю необходимы разнообразные знания, чтобы удовлетворять любознательность современного ребенка, помогать познавать окружающий мир. </a:t>
            </a:r>
          </a:p>
          <a:p>
            <a:pPr marL="3494088" indent="538163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Воспитатель должен уметь всё - играть, рисовать, клеить, мастерить, петь, танцевать, общаться с детьми, работать с родителями и прочее… Чем больше воспитатель знает и умеет сам, тем больше знают и умеют его воспитанники. </a:t>
            </a:r>
          </a:p>
          <a:p>
            <a:pPr marL="3494088" indent="538163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Жизнь детей в детском саду должна быть праздником. Помимо программных мероприятий всегда стараюсь провести ряд маленьких праздников, интересных развлечений.</a:t>
            </a:r>
          </a:p>
          <a:p>
            <a:pPr indent="538163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L:\ДЛЯ ПАРТФОЛИО...... (2)\DSCN32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4458" y="0"/>
            <a:ext cx="9188458" cy="6858000"/>
          </a:xfrm>
        </p:spPr>
      </p:pic>
      <p:pic>
        <p:nvPicPr>
          <p:cNvPr id="8" name="Рисунок 7" descr="C:\Documents and Settings\Servis\Local Settings\Temporary Internet Files\Content.Word\б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00504"/>
            <a:ext cx="35719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472" y="642918"/>
            <a:ext cx="80724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3738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День за днем мы вместе идем по тропе знаний, на которой они начинают различать добро и зло, познают себя и окружающий мир, а я беспрестанно учусь у них преданности, искренности, открытости, любви.</a:t>
            </a:r>
          </a:p>
          <a:p>
            <a:pPr marL="3233738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Секрет их чистой любви прост: они открыты и простодушны, и для меня лучшая награда – их радостные улыбки и слова: «Вы завтра придете снова? »</a:t>
            </a:r>
          </a:p>
          <a:p>
            <a:pPr marL="3233738" algn="just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Любить – значит жить жизнью того кого любишь. В этих словах и заключается смысл моего ежедневного прихода в детский сад к детям. Я – счастливый человек! Люблю детей, думаю о них, забочусь – это самое прекрасное чувство. Уча других, учусь сама. 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Верю в талант и творческие силы каждого ребенка. 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Я горжусь своей профессией, тем, что детство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 проживаю постоянно.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71480"/>
            <a:ext cx="3456219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1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600" b="1" dirty="0" smtClean="0">
                <a:ln/>
                <a:solidFill>
                  <a:srgbClr val="FA6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МОИ ПРЕОРИТЕТНЫЕ НАПРАВЛЕНИЯ</a:t>
            </a:r>
            <a:br>
              <a:rPr lang="ru-RU" sz="3600" b="1" dirty="0" smtClean="0">
                <a:ln/>
                <a:solidFill>
                  <a:srgbClr val="FA6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3600" b="1" dirty="0" smtClean="0">
                <a:ln/>
                <a:solidFill>
                  <a:srgbClr val="FA6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РАБОТЕ </a:t>
            </a:r>
            <a:endParaRPr lang="ru-RU" sz="3600" b="1" dirty="0">
              <a:ln/>
              <a:solidFill>
                <a:srgbClr val="FA6A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00034" y="1926046"/>
            <a:ext cx="7858180" cy="410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Приоритетными направлениями в моей работы воспитателя являются: физическое, художественно-эстетическое развитие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детей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Реализация новых требований к качеству  пристальное внимание к физическому воспитанию, результативность которого достигается благодаря использованию всей системы средств - это оздоровительные силы природы, гигиенические факторы, физические упражнения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marL="3052763"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работе с детьми используются разнообразные формы физкультурных занятий: сюжетные, игровые,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тематические,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комплексные,  развивающие занятия.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57224" y="827584"/>
            <a:ext cx="721523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Цель: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оздание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положительного настроения у детей младшего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возраста;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Способствовать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благоприятной адаптации в детском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саду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Обеспечивать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физическое развитие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детей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Способствовать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развитию самостоятельности, овладению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разнообразными способами действий, приобретение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навыков самообслуживания, игровой деятельности и общения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Воспитывать доброжелательное отношение детей к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окружающему, взрослым и к друг другу.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1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38941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8845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63688" y="367491"/>
            <a:ext cx="63802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>
                  <a:solidFill>
                    <a:srgbClr val="A113BD"/>
                  </a:solidFill>
                </a:ln>
                <a:solidFill>
                  <a:srgbClr val="A113BD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Моя  </a:t>
            </a:r>
          </a:p>
          <a:p>
            <a:pPr algn="ctr"/>
            <a:r>
              <a:rPr lang="ru-RU" sz="4000" b="1" cap="all" dirty="0" smtClean="0">
                <a:ln>
                  <a:solidFill>
                    <a:srgbClr val="A113BD"/>
                  </a:solidFill>
                </a:ln>
                <a:solidFill>
                  <a:srgbClr val="A113BD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Методическая копилка  </a:t>
            </a:r>
            <a:endParaRPr lang="ru-RU" sz="4000" b="1" cap="all" spc="0" dirty="0">
              <a:ln>
                <a:solidFill>
                  <a:srgbClr val="A113BD"/>
                </a:solidFill>
              </a:ln>
              <a:solidFill>
                <a:srgbClr val="A113BD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2132856"/>
            <a:ext cx="7904280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1. Открытое занятие «Слушаем сказку мужик и медведь»;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2. Открытое занятие «Путешествие в зеленую страну»;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3. Открытое занятие «Кузнечик в гостях . Знакомство со звуком Ч»;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4. Занятие развлечение по физическому воспитанию «В гостях у белки»</a:t>
            </a:r>
          </a:p>
          <a:p>
            <a:pPr>
              <a:lnSpc>
                <a:spcPct val="150000"/>
              </a:lnSpc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79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2277</Words>
  <Application>Microsoft Office PowerPoint</Application>
  <PresentationFormat>Экран (4:3)</PresentationFormat>
  <Paragraphs>295</Paragraphs>
  <Slides>33</Slides>
  <Notes>0</Notes>
  <HiddenSlides>0</HiddenSlides>
  <MMClips>31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МОИ ПРЕОРИТЕТНЫЕ НАПРАВЛЕНИЯ В РАБОТЕ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Copi-Servis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Club</dc:creator>
  <cp:lastModifiedBy>Ирина</cp:lastModifiedBy>
  <cp:revision>115</cp:revision>
  <cp:lastPrinted>2015-12-07T09:01:15Z</cp:lastPrinted>
  <dcterms:created xsi:type="dcterms:W3CDTF">2015-11-30T05:44:01Z</dcterms:created>
  <dcterms:modified xsi:type="dcterms:W3CDTF">2015-12-22T13:43:05Z</dcterms:modified>
</cp:coreProperties>
</file>