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57" r:id="rId5"/>
    <p:sldId id="258" r:id="rId6"/>
    <p:sldId id="264" r:id="rId7"/>
    <p:sldId id="260" r:id="rId8"/>
    <p:sldId id="265" r:id="rId9"/>
    <p:sldId id="266" r:id="rId10"/>
    <p:sldId id="261" r:id="rId11"/>
    <p:sldId id="262" r:id="rId12"/>
    <p:sldId id="263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3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9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7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6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6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2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2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0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8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F742-E6EA-42B7-A85D-2B9E22F6E4F5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63A3-5FF5-4C4F-ACD0-877111103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9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af86b986-b5b8-d0e6-c6ad-e191b7c355eb/index.ht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z02eSLVzyU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d4f18c54-0286-bab3-b084-9cb5f6854c0b/index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s.school-collection.edu.ru/dlrstore/7fc9510d-3617-92a5-b05c-2d9346b131c5/index.htm" TargetMode="Externa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02eSLVzyU" TargetMode="External"/><Relationship Id="rId2" Type="http://schemas.openxmlformats.org/officeDocument/2006/relationships/hyperlink" Target="http://files.school-collection.edu.ru/dlrstore/af86b986-b5b8-d0e6-c6ad-e191b7c355eb/index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s.school-collection.edu.ru/dlrstore/7fc9510d-3617-92a5-b05c-2d9346b131c5/index.htm" TargetMode="External"/><Relationship Id="rId4" Type="http://schemas.openxmlformats.org/officeDocument/2006/relationships/hyperlink" Target="http://files.school-collection.edu.ru/dlrstore/d4f18c54-0286-bab3-b084-9cb5f6854c0b/index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6.xml"/><Relationship Id="rId7" Type="http://schemas.openxmlformats.org/officeDocument/2006/relationships/slide" Target="slide25.xml"/><Relationship Id="rId12" Type="http://schemas.microsoft.com/office/2007/relationships/hdphoto" Target="../media/hdphoto2.wdp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4.png"/><Relationship Id="rId5" Type="http://schemas.openxmlformats.org/officeDocument/2006/relationships/slide" Target="slide14.xml"/><Relationship Id="rId10" Type="http://schemas.openxmlformats.org/officeDocument/2006/relationships/slide" Target="slide35.xml"/><Relationship Id="rId4" Type="http://schemas.openxmlformats.org/officeDocument/2006/relationships/slide" Target="slide10.xml"/><Relationship Id="rId9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836712"/>
            <a:ext cx="6984776" cy="223224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7253" y="836712"/>
            <a:ext cx="42154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Белки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static4.depositphotos.com/1026280/375/v/450/depositphotos_3757091-Science-and-Genetics-ic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207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878"/>
          <a:stretch/>
        </p:blipFill>
        <p:spPr bwMode="auto">
          <a:xfrm>
            <a:off x="1187624" y="220295"/>
            <a:ext cx="903341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4005064"/>
            <a:ext cx="6984776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Урок химии для 10 класса</a:t>
            </a:r>
          </a:p>
          <a:p>
            <a:pPr algn="ctr"/>
            <a:r>
              <a:rPr lang="ru-RU" b="1" dirty="0" smtClean="0"/>
              <a:t>Автор: Сентякова Елена Аркадьевна</a:t>
            </a:r>
          </a:p>
          <a:p>
            <a:pPr algn="ctr"/>
            <a:r>
              <a:rPr lang="ru-RU" b="1" dirty="0" smtClean="0"/>
              <a:t>Учитель химии высшей квалификационной категории</a:t>
            </a:r>
          </a:p>
          <a:p>
            <a:pPr algn="ctr"/>
            <a:r>
              <a:rPr lang="ru-RU" b="1" dirty="0" smtClean="0"/>
              <a:t>МБОУ СОШ № 76 г. Ижевска</a:t>
            </a:r>
          </a:p>
          <a:p>
            <a:pPr algn="ctr"/>
            <a:r>
              <a:rPr lang="ru-RU" b="1" dirty="0" smtClean="0"/>
              <a:t>Удмуртской Республики</a:t>
            </a:r>
            <a:endParaRPr lang="ru-RU" b="1" dirty="0"/>
          </a:p>
        </p:txBody>
      </p:sp>
      <p:pic>
        <p:nvPicPr>
          <p:cNvPr id="9" name="Picture 8" descr="http://static4.depositphotos.com/1026280/375/v/450/depositphotos_3757091-Science-and-Genetics-ic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207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878"/>
          <a:stretch/>
        </p:blipFill>
        <p:spPr bwMode="auto">
          <a:xfrm>
            <a:off x="7524328" y="3212976"/>
            <a:ext cx="903341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904" y="477457"/>
            <a:ext cx="532620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 и строение белков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3788"/>
            <a:ext cx="806489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     В состав белковых веществ входят: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углерод – 50-55%, водород – 6,5-7,3%, кислород – 19-24%, азот – 15-19%,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сера – 0,2-2,4%.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      Молекулярная масса белков  колеблется от нескольких тысяч до нескольких миллионов.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</a:t>
            </a:r>
            <a:r>
              <a:rPr lang="en-US" altLang="ru-RU" sz="3200" dirty="0" smtClean="0"/>
              <a:t>Mr</a:t>
            </a:r>
            <a:r>
              <a:rPr lang="ru-RU" altLang="ru-RU" sz="3200" dirty="0" smtClean="0"/>
              <a:t> (белка яйца) = 36000;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/>
              <a:t> </a:t>
            </a:r>
            <a:r>
              <a:rPr lang="ru-RU" altLang="ru-RU" sz="3200" dirty="0" smtClean="0"/>
              <a:t>  </a:t>
            </a:r>
            <a:r>
              <a:rPr lang="en-US" altLang="ru-RU" sz="3200" dirty="0" smtClean="0"/>
              <a:t>Mr</a:t>
            </a:r>
            <a:r>
              <a:rPr lang="ru-RU" altLang="ru-RU" sz="3200" dirty="0" smtClean="0"/>
              <a:t> (белка мышц) = 1500000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          В настоящее время известны свыше 150 природных аминокислот и только 20 из них входят в состав белков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109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Некоторые а-аминокислоты, встречающиеся во всех животных и растительных белках</a:t>
            </a:r>
            <a:endParaRPr lang="ru-RU" sz="2400" dirty="0"/>
          </a:p>
        </p:txBody>
      </p:sp>
      <p:graphicFrame>
        <p:nvGraphicFramePr>
          <p:cNvPr id="3" name="Group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151527"/>
              </p:ext>
            </p:extLst>
          </p:nvPr>
        </p:nvGraphicFramePr>
        <p:xfrm>
          <a:off x="827584" y="1196752"/>
          <a:ext cx="7559675" cy="5181600"/>
        </p:xfrm>
        <a:graphic>
          <a:graphicData uri="http://schemas.openxmlformats.org/drawingml/2006/table">
            <a:tbl>
              <a:tblPr/>
              <a:tblGrid>
                <a:gridCol w="1806575"/>
                <a:gridCol w="3011487"/>
                <a:gridCol w="2741613"/>
              </a:tblGrid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аминокислоты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Сокращенное обозначение аминокислотных остатков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Строение молекулы аминокислоты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Глицин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(Гли)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COOH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Аланин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(Ала)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Валин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(Вал)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Лейцин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Leu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(Лей)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COOH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 (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 – 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Цистеин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Cys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(Цис)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HS – CH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Фенилаланин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(Фен)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CH NH</a:t>
                      </a:r>
                      <a:r>
                        <a:rPr kumimoji="0" lang="en-US" alt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COOH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В 1903 г. немецкий ученый Э.Г.Фишер предложил пептидную теорию строения белка. Белки представляют собой полимеры из  остатков аминокислот</a:t>
            </a:r>
            <a:endParaRPr lang="ru-RU" sz="2800" dirty="0"/>
          </a:p>
        </p:txBody>
      </p:sp>
      <p:pic>
        <p:nvPicPr>
          <p:cNvPr id="3" name="Picture 11" descr="Поликонденсация аминокислот (2751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7200"/>
            <a:ext cx="67691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Каждый организм имеет собственный набор белков, т.е. индивидуален.</a:t>
            </a:r>
          </a:p>
          <a:p>
            <a:r>
              <a:rPr lang="ru-RU" sz="3600" b="1" dirty="0"/>
              <a:t>     На Земле нет двух одинаковых людей по белковому веществу, за исключением однояйцовых близнецов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82833" l="18875" r="77375"/>
                    </a14:imgEffect>
                  </a14:imgLayer>
                </a14:imgProps>
              </a:ext>
            </a:extLst>
          </a:blip>
          <a:srcRect l="18721" t="-9648" r="22591" b="17305"/>
          <a:stretch/>
        </p:blipFill>
        <p:spPr bwMode="auto">
          <a:xfrm>
            <a:off x="6372200" y="3688851"/>
            <a:ext cx="2399128" cy="2561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76672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белков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medicalcliparts.net/wp-content/uploads/2011/09/1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" b="100000" l="16307" r="83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6366"/>
          <a:stretch/>
        </p:blipFill>
        <p:spPr bwMode="auto">
          <a:xfrm>
            <a:off x="6804248" y="3861048"/>
            <a:ext cx="17878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0423" y="19888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 smtClean="0">
                <a:hlinkClick r:id="rId4" action="ppaction://hlinksldjump"/>
              </a:rPr>
              <a:t> По </a:t>
            </a:r>
            <a:r>
              <a:rPr lang="ru-RU" sz="4000" u="sng" dirty="0">
                <a:hlinkClick r:id="rId4" action="ppaction://hlinksldjump"/>
              </a:rPr>
              <a:t>составу</a:t>
            </a:r>
            <a:endParaRPr lang="ru-RU" sz="4000" u="sng" dirty="0"/>
          </a:p>
          <a:p>
            <a:pPr>
              <a:buFont typeface="Wingdings" pitchFamily="2" charset="2"/>
              <a:buNone/>
            </a:pPr>
            <a:endParaRPr lang="ru-RU" sz="40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 smtClean="0">
                <a:hlinkClick r:id="rId5" action="ppaction://hlinksldjump"/>
              </a:rPr>
              <a:t> </a:t>
            </a:r>
            <a:r>
              <a:rPr lang="ru-RU" sz="4000" u="sng" dirty="0" smtClean="0">
                <a:hlinkClick r:id="rId6" action="ppaction://hlinksldjump"/>
              </a:rPr>
              <a:t>По </a:t>
            </a:r>
            <a:r>
              <a:rPr lang="ru-RU" sz="4000" u="sng" dirty="0">
                <a:hlinkClick r:id="rId6" action="ppaction://hlinksldjump"/>
              </a:rPr>
              <a:t>функциям</a:t>
            </a:r>
            <a:endParaRPr lang="ru-RU" sz="4000" u="sng" dirty="0"/>
          </a:p>
          <a:p>
            <a:pPr>
              <a:buFont typeface="Wingdings" pitchFamily="2" charset="2"/>
              <a:buNone/>
            </a:pPr>
            <a:endParaRPr lang="ru-RU" sz="40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 smtClean="0">
                <a:hlinkClick r:id="rId7" action="ppaction://hlinksldjump"/>
              </a:rPr>
              <a:t> По </a:t>
            </a:r>
            <a:r>
              <a:rPr lang="ru-RU" sz="4000" u="sng" dirty="0">
                <a:hlinkClick r:id="rId7" action="ppaction://hlinksldjump"/>
              </a:rPr>
              <a:t>структуре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25651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составу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1683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Простые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/>
              <a:t>(</a:t>
            </a:r>
            <a:r>
              <a:rPr lang="ru-RU" sz="3600" b="1" dirty="0"/>
              <a:t>протеины) – состоят только из аминокислот</a:t>
            </a:r>
          </a:p>
          <a:p>
            <a:pPr>
              <a:buFont typeface="Wingdings" pitchFamily="2" charset="2"/>
              <a:buNone/>
            </a:pPr>
            <a:endParaRPr lang="ru-RU" sz="3600" dirty="0"/>
          </a:p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Сложные</a:t>
            </a: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/>
              <a:t>(протеиды)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/>
              <a:t>– состоят из глобулярных белков и небелкового материала</a:t>
            </a:r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функциям</a:t>
            </a:r>
            <a:endParaRPr lang="ru-RU" sz="48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Строительная</a:t>
            </a:r>
            <a:r>
              <a:rPr lang="ru-RU" sz="2000" b="1" dirty="0" smtClean="0"/>
              <a:t> – белки участвуют в образовании оболочки клетки, органоидов и мембран клетки. Из белков состоят кровеносные сосуды, сухожилия, волосы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Каталитическая</a:t>
            </a:r>
            <a:r>
              <a:rPr lang="ru-RU" sz="2000" b="1" dirty="0" smtClean="0"/>
              <a:t> – все клеточные катализаторы – белки.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Двигательная </a:t>
            </a:r>
            <a:r>
              <a:rPr lang="ru-RU" sz="2000" b="1" dirty="0" smtClean="0"/>
              <a:t>– сократительные белки вызывают всякое движение.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Транспортная</a:t>
            </a:r>
            <a:r>
              <a:rPr lang="ru-RU" sz="2000" b="1" dirty="0" smtClean="0"/>
              <a:t> – белок крови гемоглобин присоединяет кислород и разносит его по всем тканям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Защитная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– выработка белковых тел и антител для обезвреживания чужеродных веществ.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Энергетическая</a:t>
            </a:r>
            <a:r>
              <a:rPr lang="ru-RU" sz="2000" b="1" dirty="0" smtClean="0"/>
              <a:t> – 1 г белка эквивалентен 17,6 кДж.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Рецепторная</a:t>
            </a:r>
            <a:r>
              <a:rPr lang="ru-RU" sz="2000" b="1" dirty="0" smtClean="0"/>
              <a:t> – реакция на внешний раздражитель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структуре</a:t>
            </a:r>
            <a:endParaRPr lang="ru-RU" sz="48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7200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Фибриллярные. </a:t>
            </a:r>
            <a:r>
              <a:rPr lang="ru-RU" sz="2400" b="1" dirty="0"/>
              <a:t>Наиболее важна вторичная структура, нерастворимые в воде, отличаются механической прочностью. К ним относятся коллаген и миозин</a:t>
            </a:r>
            <a:r>
              <a:rPr lang="ru-RU" sz="2400" b="1" dirty="0" smtClean="0"/>
              <a:t>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Глобулярные. </a:t>
            </a:r>
            <a:r>
              <a:rPr lang="ru-RU" sz="2400" b="1" dirty="0"/>
              <a:t>Наиболее важна третичная структура, полипептидные цепи свернуты в компактные глобулы, растворимы, легко образуют коллоидные суспензии. К  ним относятся ферменты, гормоны</a:t>
            </a:r>
            <a:r>
              <a:rPr lang="ru-RU" sz="2400" b="1" dirty="0" smtClean="0"/>
              <a:t>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Промежуточные. </a:t>
            </a:r>
            <a:r>
              <a:rPr lang="ru-RU" sz="2400" b="1" dirty="0"/>
              <a:t>Фибриллярной природы, но растворимы. К ним  относится фибриноген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3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840_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73767"/>
            <a:ext cx="7848600" cy="4792662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8485" y="476672"/>
            <a:ext cx="681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Фибриллярные белки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5786" y="548680"/>
            <a:ext cx="607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Глобулярные белки</a:t>
            </a:r>
          </a:p>
        </p:txBody>
      </p:sp>
      <p:pic>
        <p:nvPicPr>
          <p:cNvPr id="4" name="Picture 6" descr="1840_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50" y="1505451"/>
            <a:ext cx="6985000" cy="4897437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332656"/>
            <a:ext cx="335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82341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Органические вещества, в молекулах которых содержатся одновременно </a:t>
            </a:r>
            <a:r>
              <a:rPr lang="ru-RU" altLang="ru-RU" sz="2400" i="1" dirty="0" smtClean="0"/>
              <a:t>аминогруппа </a:t>
            </a:r>
            <a:r>
              <a:rPr lang="ru-RU" altLang="ru-RU" sz="2400" dirty="0" smtClean="0"/>
              <a:t>–</a:t>
            </a:r>
            <a:r>
              <a:rPr lang="en-US" altLang="ru-RU" sz="2400" dirty="0" smtClean="0"/>
              <a:t>NH</a:t>
            </a:r>
            <a:r>
              <a:rPr lang="ru-RU" altLang="ru-RU" sz="2400" baseline="-25000" dirty="0" smtClean="0"/>
              <a:t>2</a:t>
            </a:r>
            <a:r>
              <a:rPr lang="ru-RU" altLang="ru-RU" sz="2400" dirty="0" smtClean="0"/>
              <a:t> и </a:t>
            </a:r>
            <a:r>
              <a:rPr lang="ru-RU" altLang="ru-RU" sz="2400" i="1" dirty="0" smtClean="0"/>
              <a:t>карбоксильную группу </a:t>
            </a:r>
            <a:r>
              <a:rPr lang="ru-RU" altLang="ru-RU" sz="2400" dirty="0" smtClean="0"/>
              <a:t>– </a:t>
            </a:r>
            <a:r>
              <a:rPr lang="en-US" altLang="ru-RU" sz="2400" dirty="0" smtClean="0"/>
              <a:t>COOH </a:t>
            </a:r>
            <a:r>
              <a:rPr lang="ru-RU" altLang="ru-RU" sz="2400" dirty="0" smtClean="0"/>
              <a:t> называются?</a:t>
            </a:r>
          </a:p>
          <a:p>
            <a:pPr marL="533400" indent="-533400" algn="r"/>
            <a:r>
              <a:rPr lang="ru-RU" altLang="ru-RU" sz="2400" dirty="0" smtClean="0"/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Аминокислоты</a:t>
            </a:r>
          </a:p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На какие группы делятся аминокислоты? </a:t>
            </a:r>
          </a:p>
          <a:p>
            <a:pPr marL="533400" indent="-533400" algn="r"/>
            <a:r>
              <a:rPr lang="ru-RU" altLang="ru-RU" sz="2400" b="1" dirty="0" smtClean="0">
                <a:solidFill>
                  <a:srgbClr val="FF0000"/>
                </a:solidFill>
              </a:rPr>
              <a:t>Заменимые и незаменимые</a:t>
            </a:r>
            <a:endParaRPr lang="ru-RU" altLang="ru-RU" sz="2400" dirty="0" smtClean="0">
              <a:solidFill>
                <a:schemeClr val="accent2"/>
              </a:solidFill>
            </a:endParaRPr>
          </a:p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Могут ли молекулы аминокислот соединяться друг с другом? </a:t>
            </a:r>
          </a:p>
          <a:p>
            <a:pPr algn="r"/>
            <a:r>
              <a:rPr lang="ru-RU" altLang="ru-RU" sz="2400" b="1" dirty="0" smtClean="0">
                <a:solidFill>
                  <a:srgbClr val="FF0000"/>
                </a:solidFill>
              </a:rPr>
              <a:t>Да, могут</a:t>
            </a:r>
            <a:endParaRPr lang="ru-RU" altLang="ru-RU" sz="2400" dirty="0" smtClean="0">
              <a:solidFill>
                <a:schemeClr val="accent2"/>
              </a:solidFill>
            </a:endParaRPr>
          </a:p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ru-RU" sz="2400" dirty="0" smtClean="0"/>
              <a:t>Как называется химическая связь, возникающая между молекулами аминокислот? </a:t>
            </a:r>
            <a:endParaRPr lang="ru-RU" altLang="ru-RU" sz="2400" dirty="0" smtClean="0">
              <a:solidFill>
                <a:schemeClr val="accent2"/>
              </a:solidFill>
            </a:endParaRPr>
          </a:p>
          <a:p>
            <a:pPr marL="533400" indent="-533400" algn="r"/>
            <a:r>
              <a:rPr lang="ru-RU" altLang="ru-RU" sz="2400" b="1" dirty="0" smtClean="0">
                <a:solidFill>
                  <a:srgbClr val="FF0000"/>
                </a:solidFill>
              </a:rPr>
              <a:t>Полипептидная или амидная связь</a:t>
            </a:r>
          </a:p>
          <a:p>
            <a:pPr marL="533400" indent="-533400" algn="r">
              <a:buFont typeface="Wingdings" pitchFamily="2" charset="2"/>
              <a:buNone/>
            </a:pP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7688" y="141277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2" action="ppaction://hlinksldjump"/>
              </a:rPr>
              <a:t>Первичная </a:t>
            </a:r>
            <a:r>
              <a:rPr lang="ru-RU" sz="4000" u="sng" dirty="0" smtClean="0">
                <a:hlinkClick r:id="rId2" action="ppaction://hlinksldjump"/>
              </a:rPr>
              <a:t>структура</a:t>
            </a:r>
            <a:endParaRPr lang="ru-RU" sz="4000" u="sng" dirty="0" smtClean="0"/>
          </a:p>
          <a:p>
            <a:endParaRPr lang="ru-RU" sz="4000" u="sng" dirty="0"/>
          </a:p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3" action="ppaction://hlinksldjump"/>
              </a:rPr>
              <a:t>Вторичная </a:t>
            </a:r>
            <a:r>
              <a:rPr lang="ru-RU" sz="4000" u="sng" dirty="0" smtClean="0">
                <a:hlinkClick r:id="rId3" action="ppaction://hlinksldjump"/>
              </a:rPr>
              <a:t>структура</a:t>
            </a:r>
            <a:endParaRPr lang="ru-RU" sz="4000" u="sng" dirty="0" smtClean="0"/>
          </a:p>
          <a:p>
            <a:endParaRPr lang="ru-RU" sz="4000" u="sng" dirty="0"/>
          </a:p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4" action="ppaction://hlinksldjump"/>
              </a:rPr>
              <a:t>Третичная </a:t>
            </a:r>
            <a:r>
              <a:rPr lang="ru-RU" sz="4000" u="sng" dirty="0" smtClean="0">
                <a:hlinkClick r:id="rId4" action="ppaction://hlinksldjump"/>
              </a:rPr>
              <a:t>структура</a:t>
            </a:r>
            <a:endParaRPr lang="ru-RU" sz="4000" u="sng" dirty="0" smtClean="0"/>
          </a:p>
          <a:p>
            <a:endParaRPr lang="ru-RU" sz="4000" u="sng" dirty="0"/>
          </a:p>
          <a:p>
            <a:pPr marL="571500" indent="-57150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4000" u="sng" dirty="0">
                <a:hlinkClick r:id="rId5" action="ppaction://hlinksldjump"/>
              </a:rPr>
              <a:t>Четвертичная структура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10533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4" descr="Первичная стру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6491" y="2204864"/>
            <a:ext cx="4105275" cy="2855912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997" y="1185168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вытянутую нить; определяется тремя факторами: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 аминокислот, входящих в состав белков;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количеством аминокислот;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последовательностью аминокислот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1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7" descr="Вторичная стру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600" y="1412776"/>
            <a:ext cx="2482850" cy="4895850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5567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структурой обладает большая часть белков.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Полипептидные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во вторичной структуре могут быть по – разному расположены в пространстве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1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 descr="Третичная стру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1690688"/>
            <a:ext cx="3830638" cy="4125912"/>
          </a:xfrm>
          <a:prstGeom prst="rect">
            <a:avLst/>
          </a:prstGeom>
          <a:noFill/>
          <a:ln w="635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16832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третичной структуры, кроме водородных связей, большую роль играет ионное и гидрофобное взаимодействие.</a:t>
            </a:r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1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Четвертичная структура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7" descr="Четв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662" y="1628800"/>
            <a:ext cx="3506787" cy="3729037"/>
          </a:xfrm>
          <a:prstGeom prst="rect">
            <a:avLst/>
          </a:prstGeom>
          <a:ln w="63500" cmpd="tri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72360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Четвертичная структура - агрегаты нескольких белковых макромолекул (белковые комплексы), образованные за счет взаимодействия разных полипептидных цепей.</a:t>
            </a:r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Химические свойства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206084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3600" u="sng" dirty="0">
                <a:hlinkClick r:id="rId2" action="ppaction://hlinksldjump"/>
              </a:rPr>
              <a:t>Гидролиз белков</a:t>
            </a:r>
            <a:endParaRPr lang="ru-RU" sz="3600" u="sng" dirty="0"/>
          </a:p>
          <a:p>
            <a:pPr>
              <a:buFont typeface="Wingdings" pitchFamily="2" charset="2"/>
              <a:buNone/>
            </a:pPr>
            <a:endParaRPr lang="ru-RU" sz="36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3600" u="sng" dirty="0">
                <a:hlinkClick r:id="rId3" action="ppaction://hlinksldjump"/>
              </a:rPr>
              <a:t>Денатурация белков</a:t>
            </a:r>
            <a:endParaRPr lang="ru-RU" sz="3600" u="sng" dirty="0"/>
          </a:p>
          <a:p>
            <a:pPr>
              <a:buFont typeface="Wingdings" pitchFamily="2" charset="2"/>
              <a:buNone/>
            </a:pPr>
            <a:endParaRPr lang="ru-RU" sz="3600" u="sng" dirty="0"/>
          </a:p>
          <a:p>
            <a:pPr marL="285750" indent="-285750">
              <a:buClr>
                <a:srgbClr val="009900"/>
              </a:buClr>
              <a:buFont typeface="Wingdings" pitchFamily="2" charset="2"/>
              <a:buChar char="v"/>
            </a:pPr>
            <a:r>
              <a:rPr lang="ru-RU" sz="3600" u="sng" dirty="0">
                <a:hlinkClick r:id="rId4" action="ppaction://hlinksldjump"/>
              </a:rPr>
              <a:t>Цветные реакции белков</a:t>
            </a:r>
            <a:endParaRPr lang="ru-RU" sz="3600" u="sng" dirty="0"/>
          </a:p>
        </p:txBody>
      </p:sp>
      <p:pic>
        <p:nvPicPr>
          <p:cNvPr id="1026" name="Picture 2" descr="http://4.bp.blogspot.com/-WtCLy1SrmiQ/UnftYzhjkLI/AAAAAAAAABw/xyfba8zFHps/s1600/5109_46f69e808dba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133624" cy="20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Гидролиз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Гидролиз белков сводится к расщеплению полипептидных связей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216" y="2578145"/>
            <a:ext cx="7775575" cy="3775075"/>
          </a:xfrm>
          <a:prstGeom prst="rect">
            <a:avLst/>
          </a:prstGeom>
          <a:noFill/>
          <a:ln/>
        </p:spPr>
      </p:pic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Денатурация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712879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Денатурация </a:t>
            </a:r>
            <a:r>
              <a:rPr lang="ru-RU" sz="3200" b="1" dirty="0"/>
              <a:t>– нарушение природной структуры белка под действием нагревания и химических реагентов.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Высокая или низкая температура;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Механическое воздействие;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Облучение;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Яды;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200" b="1" dirty="0"/>
              <a:t>Действие спирта;</a:t>
            </a:r>
          </a:p>
        </p:txBody>
      </p:sp>
    </p:spTree>
    <p:extLst>
      <p:ext uri="{BB962C8B-B14F-4D97-AF65-F5344CB8AC3E}">
        <p14:creationId xmlns:p14="http://schemas.microsoft.com/office/powerpoint/2010/main" val="7467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8883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Денатурация белка под действием спирта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6338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http://files.school-collection.edu.ru/dlrstore/af86b986-b5b8-d0e6-c6ad-e191b7c355eb/index.htm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5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76672"/>
            <a:ext cx="73448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белков с тяжелыми металлами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61" y="6321425"/>
            <a:ext cx="719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89471"/>
            <a:ext cx="5711301" cy="31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71864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https://www.youtube.com/watch?v=Vz02eSLVzyU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4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3" y="393692"/>
            <a:ext cx="73448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Белки – высшая ступень развития вещества в природе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8" descr="conic_and_ne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741"/>
            <a:ext cx="4038600" cy="3230880"/>
          </a:xfrm>
          <a:noFill/>
          <a:ln w="63500" cmpd="tri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0177" y="1916832"/>
            <a:ext cx="40410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природные полимеры, обладающие высокими значениями молекулярной массы, молекулы которых построены из остатков аминокислот, соединенных пептидной связью.</a:t>
            </a:r>
          </a:p>
        </p:txBody>
      </p:sp>
    </p:spTree>
    <p:extLst>
      <p:ext uri="{BB962C8B-B14F-4D97-AF65-F5344CB8AC3E}">
        <p14:creationId xmlns:p14="http://schemas.microsoft.com/office/powerpoint/2010/main" val="162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Цветные реакции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None/>
            </a:pPr>
            <a:r>
              <a:rPr lang="ru-RU" sz="3200" b="1" u="sng" dirty="0">
                <a:hlinkClick r:id="rId2" action="ppaction://hlinksldjump"/>
              </a:rPr>
              <a:t>Биуретовая реакция</a:t>
            </a:r>
            <a:endParaRPr lang="ru-RU" sz="3200" b="1" u="sng" dirty="0"/>
          </a:p>
          <a:p>
            <a:pPr marL="571500" indent="-571500">
              <a:buFont typeface="Wingdings" pitchFamily="2" charset="2"/>
              <a:buNone/>
            </a:pPr>
            <a:r>
              <a:rPr lang="ru-RU" sz="3200" b="1" dirty="0"/>
              <a:t>Белок + </a:t>
            </a:r>
            <a:r>
              <a:rPr lang="en-US" sz="3200" b="1" dirty="0"/>
              <a:t>NaOH + CuSO</a:t>
            </a:r>
            <a:r>
              <a:rPr lang="en-US" sz="3200" b="1" baseline="-25000" dirty="0"/>
              <a:t>4            </a:t>
            </a:r>
            <a:r>
              <a:rPr lang="ru-RU" sz="3200" b="1" dirty="0"/>
              <a:t>фиолетовое окрашивание</a:t>
            </a:r>
          </a:p>
          <a:p>
            <a:pPr marL="571500" indent="-571500">
              <a:buFont typeface="Wingdings" pitchFamily="2" charset="2"/>
              <a:buNone/>
            </a:pPr>
            <a:endParaRPr lang="ru-RU" sz="3200" b="1" dirty="0"/>
          </a:p>
          <a:p>
            <a:pPr marL="571500" indent="-571500">
              <a:buFont typeface="Wingdings" pitchFamily="2" charset="2"/>
              <a:buNone/>
            </a:pPr>
            <a:r>
              <a:rPr lang="ru-RU" sz="3200" b="1" dirty="0">
                <a:hlinkClick r:id="rId3" action="ppaction://hlinksldjump"/>
              </a:rPr>
              <a:t>Ксантопротеиновая реакция</a:t>
            </a:r>
            <a:endParaRPr lang="ru-RU" sz="3200" b="1" dirty="0"/>
          </a:p>
          <a:p>
            <a:pPr marL="571500" indent="-571500">
              <a:buFont typeface="Wingdings" pitchFamily="2" charset="2"/>
              <a:buNone/>
            </a:pPr>
            <a:r>
              <a:rPr lang="ru-RU" sz="3200" b="1" dirty="0"/>
              <a:t>Белок + </a:t>
            </a:r>
            <a:r>
              <a:rPr lang="en-US" sz="3200" b="1" dirty="0"/>
              <a:t>HNO</a:t>
            </a:r>
            <a:r>
              <a:rPr lang="en-US" sz="3200" b="1" baseline="-25000" dirty="0"/>
              <a:t>3 (</a:t>
            </a:r>
            <a:r>
              <a:rPr lang="ru-RU" sz="3200" b="1" baseline="-25000" dirty="0"/>
              <a:t>конц.)</a:t>
            </a:r>
            <a:r>
              <a:rPr lang="ru-RU" sz="3200" b="1" dirty="0"/>
              <a:t>           желтое окрашивание </a:t>
            </a:r>
            <a:endParaRPr lang="ru-RU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074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Биуретовая реакция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3" y="1628800"/>
            <a:ext cx="4946509" cy="37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61633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http://files.school-collection.edu.ru/dlrstore/d4f18c54-0286-bab3-b084-9cb5f6854c0b/index.htm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3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27280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Ксантопротеиновая реакция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21425"/>
            <a:ext cx="719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15660"/>
            <a:ext cx="4968552" cy="363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39809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http://files.school-collection.edu.ru/dlrstore/7fc9510d-3617-92a5-b05c-2d9346b131c5/index.htm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6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 белков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Отдельные белки применяются в народном хозяйстве (белки шерсти, шелка, кожи и рогов животных)</a:t>
            </a:r>
            <a:endParaRPr lang="en-US" sz="2200" b="1" dirty="0" smtClean="0"/>
          </a:p>
          <a:p>
            <a:pPr>
              <a:buFont typeface="Wingdings" pitchFamily="2" charset="2"/>
              <a:buNone/>
            </a:pPr>
            <a:endParaRPr lang="ru-RU" sz="2200" b="1" dirty="0" smtClean="0"/>
          </a:p>
          <a:p>
            <a:r>
              <a:rPr lang="ru-RU" sz="2200" b="1" dirty="0" smtClean="0"/>
              <a:t>Выяснение структуры белков позволяет понять механизм наследственности</a:t>
            </a:r>
            <a:endParaRPr lang="en-US" sz="2200" b="1" dirty="0" smtClean="0"/>
          </a:p>
          <a:p>
            <a:pPr>
              <a:buFont typeface="Wingdings" pitchFamily="2" charset="2"/>
              <a:buNone/>
            </a:pPr>
            <a:endParaRPr lang="ru-RU" sz="2200" b="1" dirty="0" smtClean="0"/>
          </a:p>
          <a:p>
            <a:r>
              <a:rPr lang="ru-RU" sz="2200" b="1" dirty="0" smtClean="0"/>
              <a:t>Изучение белков помогает понять природу многих заболеваний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Лечение с помощью белков некоторых заболеваний (инсулин используется при лечении сахарного диабета)</a:t>
            </a:r>
          </a:p>
          <a:p>
            <a:pPr>
              <a:buFont typeface="Wingdings" pitchFamily="2" charset="2"/>
              <a:buNone/>
            </a:pPr>
            <a:endParaRPr lang="ru-RU" sz="2200" dirty="0" smtClean="0"/>
          </a:p>
          <a:p>
            <a:endParaRPr lang="ru-RU" sz="2200" dirty="0"/>
          </a:p>
        </p:txBody>
      </p:sp>
      <p:sp>
        <p:nvSpPr>
          <p:cNvPr id="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169" y="177281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sz="3200" b="1" i="1" dirty="0"/>
              <a:t>Понятие </a:t>
            </a:r>
            <a:r>
              <a:rPr lang="ru-RU" sz="3200" b="1" i="1" dirty="0">
                <a:solidFill>
                  <a:srgbClr val="FF0000"/>
                </a:solidFill>
              </a:rPr>
              <a:t>“белок” </a:t>
            </a:r>
            <a:r>
              <a:rPr lang="ru-RU" sz="3200" b="1" i="1" dirty="0"/>
              <a:t>и </a:t>
            </a:r>
            <a:r>
              <a:rPr lang="ru-RU" sz="3200" b="1" i="1" dirty="0">
                <a:solidFill>
                  <a:srgbClr val="FF0000"/>
                </a:solidFill>
              </a:rPr>
              <a:t>“жизнь” </a:t>
            </a:r>
            <a:r>
              <a:rPr lang="ru-RU" sz="3200" b="1" i="1" dirty="0"/>
              <a:t>неразрывно связаны друг с другом. Что такое жизнь? Откуда она появилась на Земле? Эти вопросы волновали людей всегда. </a:t>
            </a:r>
          </a:p>
          <a:p>
            <a:pPr>
              <a:buFont typeface="Wingdings" pitchFamily="2" charset="2"/>
              <a:buNone/>
            </a:pPr>
            <a:r>
              <a:rPr lang="ru-RU" sz="3200" b="1" i="1" dirty="0"/>
              <a:t>    Белок – вот самая высшая ступень развития вещества, обусловившая появление человека и жизни вообще на Земле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Первичное закрепление знаний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5" b="990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04" y="4365104"/>
            <a:ext cx="2372494" cy="237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45" y="1471422"/>
            <a:ext cx="64398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1. Белки в организме выполняют различные функции. Отметьте наиболее важные:</a:t>
            </a:r>
          </a:p>
          <a:p>
            <a:r>
              <a:rPr lang="ru-RU" dirty="0" smtClean="0"/>
              <a:t>А) гормональная;</a:t>
            </a:r>
          </a:p>
          <a:p>
            <a:r>
              <a:rPr lang="ru-RU" dirty="0" smtClean="0"/>
              <a:t>Б) ферментативная;</a:t>
            </a:r>
          </a:p>
          <a:p>
            <a:r>
              <a:rPr lang="ru-RU" dirty="0" smtClean="0"/>
              <a:t>В) токсикологическая;</a:t>
            </a:r>
          </a:p>
          <a:p>
            <a:r>
              <a:rPr lang="ru-RU" dirty="0" smtClean="0"/>
              <a:t>Г) энергетическая;</a:t>
            </a:r>
          </a:p>
          <a:p>
            <a:r>
              <a:rPr lang="ru-RU" dirty="0" smtClean="0"/>
              <a:t>Д) покровная</a:t>
            </a:r>
          </a:p>
          <a:p>
            <a:r>
              <a:rPr lang="ru-RU" b="1" i="1" dirty="0" smtClean="0"/>
              <a:t>2. Качественной реакцией на  белки является:</a:t>
            </a:r>
          </a:p>
          <a:p>
            <a:r>
              <a:rPr lang="ru-RU" dirty="0" smtClean="0"/>
              <a:t>А) биуретовая;</a:t>
            </a:r>
          </a:p>
          <a:p>
            <a:r>
              <a:rPr lang="ru-RU" dirty="0" smtClean="0"/>
              <a:t>Б) денатурация;</a:t>
            </a:r>
          </a:p>
          <a:p>
            <a:r>
              <a:rPr lang="ru-RU" dirty="0" smtClean="0"/>
              <a:t>В) гидролиз белка;</a:t>
            </a:r>
          </a:p>
          <a:p>
            <a:r>
              <a:rPr lang="ru-RU" dirty="0" smtClean="0"/>
              <a:t>Г) синтез белка</a:t>
            </a:r>
          </a:p>
          <a:p>
            <a:r>
              <a:rPr lang="ru-RU" b="1" i="1" dirty="0" smtClean="0"/>
              <a:t>3. Первичная структура белка это:</a:t>
            </a:r>
          </a:p>
          <a:p>
            <a:r>
              <a:rPr lang="ru-RU" dirty="0" smtClean="0"/>
              <a:t>А) последовательность аминокислотных звеньев в линейной полипептидной цепи:</a:t>
            </a:r>
          </a:p>
          <a:p>
            <a:r>
              <a:rPr lang="ru-RU" dirty="0" smtClean="0"/>
              <a:t>Б) образование многочисленных водородных связей;</a:t>
            </a:r>
          </a:p>
          <a:p>
            <a:r>
              <a:rPr lang="ru-RU" dirty="0" smtClean="0"/>
              <a:t>В) образование водородных связей и </a:t>
            </a:r>
            <a:r>
              <a:rPr lang="ru-RU" dirty="0" err="1" smtClean="0"/>
              <a:t>дисульфидных</a:t>
            </a:r>
            <a:r>
              <a:rPr lang="ru-RU" dirty="0" smtClean="0"/>
              <a:t> мостиков.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9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126" y="908720"/>
            <a:ext cx="815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ресурсы: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047919"/>
            <a:ext cx="8326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files.school-collection.edu.ru/dlrstore/af86b986-b5b8-d0e6-c6ad-e191b7c355eb/index.htm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www.youtube.com/watch?v=Vz02eSLVzyU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files.school-collection.edu.ru/dlrstore/d4f18c54-0286-bab3-b084-9cb5f6854c0b/index.htm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files.school-collection.edu.ru/dlrstore/7fc9510d-3617-92a5-b05c-2d9346b131c5/index.htm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9358" y="656691"/>
            <a:ext cx="27095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Rectangle 14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2" action="ppaction://hlinksldjump"/>
              </a:rPr>
              <a:t>Понятие о белках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3" action="ppaction://hlinksldjump"/>
              </a:rPr>
              <a:t>Историческая справка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4" action="ppaction://hlinksldjump"/>
              </a:rPr>
              <a:t>Состав и строение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5" action="ppaction://hlinksldjump"/>
              </a:rPr>
              <a:t>Классификация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6" action="ppaction://hlinksldjump"/>
              </a:rPr>
              <a:t>Структура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7" action="ppaction://hlinksldjump"/>
              </a:rPr>
              <a:t>Химические свойства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8" action="ppaction://hlinksldjump"/>
              </a:rPr>
              <a:t>Значение белков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9" action="ppaction://hlinksldjump"/>
              </a:rPr>
              <a:t>Выводы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v"/>
            </a:pPr>
            <a:r>
              <a:rPr lang="ru-RU" altLang="ru-RU" sz="2400" u="sng" dirty="0" smtClean="0">
                <a:hlinkClick r:id="rId10" action="ppaction://hlinksldjump"/>
              </a:rPr>
              <a:t>Первичное  закрепление знаний</a:t>
            </a:r>
            <a:endParaRPr lang="ru-RU" altLang="ru-RU" sz="2400" u="sng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u="sng" dirty="0" smtClean="0"/>
          </a:p>
          <a:p>
            <a:pPr>
              <a:lnSpc>
                <a:spcPct val="90000"/>
              </a:lnSpc>
            </a:pPr>
            <a:endParaRPr lang="ru-RU" altLang="ru-RU" u="sng" dirty="0"/>
          </a:p>
        </p:txBody>
      </p:sp>
      <p:pic>
        <p:nvPicPr>
          <p:cNvPr id="3074" name="Picture 2" descr="http://pixelbrush.ru/uploads/posts/2013-08/1377086244_03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369416"/>
            <a:ext cx="3180509" cy="19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6099" y="476672"/>
            <a:ext cx="37010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Понятие о белках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67175" cy="42195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845" y="1651756"/>
            <a:ext cx="39761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 Белки – основа жизни на Земле. Содержание белков в различных тканях человека неодинаково. Так, мышцы содержат до 80% белка, селезенка, кровь, легкие – 72%, кожа – 63%, печень - 57%, мозг – 15%, жировая ткань, костная и ткань зубов – 14-28%.</a:t>
            </a:r>
            <a:endParaRPr lang="ru-RU" sz="2400" dirty="0"/>
          </a:p>
        </p:txBody>
      </p:sp>
      <p:sp>
        <p:nvSpPr>
          <p:cNvPr id="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54" y="1844824"/>
            <a:ext cx="3459769" cy="382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0304" y="476671"/>
            <a:ext cx="4638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 справка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331" y="2418243"/>
            <a:ext cx="4840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Яконо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Бартоломео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Беккари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1728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впервые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выделил белок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виде клейковины) из пшеничной муки.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событие принято считать рождением химии белка.</a:t>
            </a:r>
          </a:p>
        </p:txBody>
      </p:sp>
    </p:spTree>
    <p:extLst>
      <p:ext uri="{BB962C8B-B14F-4D97-AF65-F5344CB8AC3E}">
        <p14:creationId xmlns:p14="http://schemas.microsoft.com/office/powerpoint/2010/main" val="19300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452" y="476672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 справка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2" y="1484784"/>
            <a:ext cx="31623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2718" y="1534139"/>
            <a:ext cx="48057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1903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Фишер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пептидную теорию строения белка: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Белки представляют собой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остатков аминокислот,  соединенных пептидной связью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–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800" dirty="0" smtClean="0"/>
              <a:t>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35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3528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328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Д. Зелинский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 проблему познания внутренней структуры белка в один ряд с проблемой  использования внутриатомной энергии.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02968"/>
            <a:ext cx="54669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 справка</a:t>
            </a:r>
            <a:endParaRPr lang="ru-RU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4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80987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6033"/>
            <a:ext cx="5022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63" y="440166"/>
            <a:ext cx="4737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5315" y="19168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белков было доказано 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1888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Я. Данилевским.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указал на то, что в молекулах белков содержатся повторяющиеся пептидные группы атомов.</a:t>
            </a:r>
            <a:endParaRPr lang="ru-RU" sz="2800" dirty="0"/>
          </a:p>
        </p:txBody>
      </p:sp>
      <p:sp>
        <p:nvSpPr>
          <p:cNvPr id="6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46813"/>
            <a:ext cx="719137" cy="5397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998acfbfedf2b586bd89b6ec64c3f6065ba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1119</Words>
  <Application>Microsoft Office PowerPoint</Application>
  <PresentationFormat>Экран (4:3)</PresentationFormat>
  <Paragraphs>185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Аркадьевна</dc:creator>
  <cp:lastModifiedBy>Lenov</cp:lastModifiedBy>
  <cp:revision>44</cp:revision>
  <dcterms:created xsi:type="dcterms:W3CDTF">2015-10-31T05:55:24Z</dcterms:created>
  <dcterms:modified xsi:type="dcterms:W3CDTF">2016-05-20T14:24:00Z</dcterms:modified>
</cp:coreProperties>
</file>