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56"/>
  </p:notesMasterIdLst>
  <p:sldIdLst>
    <p:sldId id="256" r:id="rId2"/>
    <p:sldId id="258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9" r:id="rId12"/>
    <p:sldId id="270" r:id="rId13"/>
    <p:sldId id="271" r:id="rId14"/>
    <p:sldId id="308" r:id="rId15"/>
    <p:sldId id="272" r:id="rId16"/>
    <p:sldId id="280" r:id="rId17"/>
    <p:sldId id="306" r:id="rId18"/>
    <p:sldId id="305" r:id="rId19"/>
    <p:sldId id="273" r:id="rId20"/>
    <p:sldId id="277" r:id="rId21"/>
    <p:sldId id="279" r:id="rId22"/>
    <p:sldId id="276" r:id="rId23"/>
    <p:sldId id="274" r:id="rId24"/>
    <p:sldId id="307" r:id="rId25"/>
    <p:sldId id="275" r:id="rId26"/>
    <p:sldId id="293" r:id="rId27"/>
    <p:sldId id="284" r:id="rId28"/>
    <p:sldId id="311" r:id="rId29"/>
    <p:sldId id="278" r:id="rId30"/>
    <p:sldId id="296" r:id="rId31"/>
    <p:sldId id="294" r:id="rId32"/>
    <p:sldId id="295" r:id="rId33"/>
    <p:sldId id="268" r:id="rId34"/>
    <p:sldId id="298" r:id="rId35"/>
    <p:sldId id="281" r:id="rId36"/>
    <p:sldId id="313" r:id="rId37"/>
    <p:sldId id="314" r:id="rId38"/>
    <p:sldId id="282" r:id="rId39"/>
    <p:sldId id="309" r:id="rId40"/>
    <p:sldId id="310" r:id="rId41"/>
    <p:sldId id="286" r:id="rId42"/>
    <p:sldId id="297" r:id="rId43"/>
    <p:sldId id="283" r:id="rId44"/>
    <p:sldId id="301" r:id="rId45"/>
    <p:sldId id="302" r:id="rId46"/>
    <p:sldId id="303" r:id="rId47"/>
    <p:sldId id="304" r:id="rId48"/>
    <p:sldId id="299" r:id="rId49"/>
    <p:sldId id="300" r:id="rId50"/>
    <p:sldId id="287" r:id="rId51"/>
    <p:sldId id="288" r:id="rId52"/>
    <p:sldId id="290" r:id="rId53"/>
    <p:sldId id="292" r:id="rId54"/>
    <p:sldId id="312" r:id="rId5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5" autoAdjust="0"/>
    <p:restoredTop sz="94701" autoAdjust="0"/>
  </p:normalViewPr>
  <p:slideViewPr>
    <p:cSldViewPr>
      <p:cViewPr varScale="1">
        <p:scale>
          <a:sx n="42" d="100"/>
          <a:sy n="42" d="100"/>
        </p:scale>
        <p:origin x="-1248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3E466D-F7A5-467A-856A-32D4FA6410F1}" type="datetimeFigureOut">
              <a:rPr lang="ru-RU" smtClean="0"/>
              <a:pPr/>
              <a:t>08.09.2015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936737-392C-4A50-937E-170546759AE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28312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936737-392C-4A50-937E-170546759AED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E9600370-0D34-4489-B4AC-9DF73037ACBF}" type="datetimeFigureOut">
              <a:rPr lang="ru-RU" smtClean="0"/>
              <a:pPr/>
              <a:t>08.09.2015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26AE79C4-AFBE-410B-93F8-B9DD3283EC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9600370-0D34-4489-B4AC-9DF73037ACBF}" type="datetimeFigureOut">
              <a:rPr lang="ru-RU" smtClean="0"/>
              <a:pPr/>
              <a:t>08.09.2015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6AE79C4-AFBE-410B-93F8-B9DD3283EC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9600370-0D34-4489-B4AC-9DF73037ACBF}" type="datetimeFigureOut">
              <a:rPr lang="ru-RU" smtClean="0"/>
              <a:pPr/>
              <a:t>08.09.2015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6AE79C4-AFBE-410B-93F8-B9DD3283EC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9600370-0D34-4489-B4AC-9DF73037ACBF}" type="datetimeFigureOut">
              <a:rPr lang="ru-RU" smtClean="0"/>
              <a:pPr/>
              <a:t>08.09.2015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6AE79C4-AFBE-410B-93F8-B9DD3283ECD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9600370-0D34-4489-B4AC-9DF73037ACBF}" type="datetimeFigureOut">
              <a:rPr lang="ru-RU" smtClean="0"/>
              <a:pPr/>
              <a:t>08.09.2015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6AE79C4-AFBE-410B-93F8-B9DD3283ECD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9600370-0D34-4489-B4AC-9DF73037ACBF}" type="datetimeFigureOut">
              <a:rPr lang="ru-RU" smtClean="0"/>
              <a:pPr/>
              <a:t>08.09.2015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6AE79C4-AFBE-410B-93F8-B9DD3283ECD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9600370-0D34-4489-B4AC-9DF73037ACBF}" type="datetimeFigureOut">
              <a:rPr lang="ru-RU" smtClean="0"/>
              <a:pPr/>
              <a:t>08.09.2015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6AE79C4-AFBE-410B-93F8-B9DD3283EC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9600370-0D34-4489-B4AC-9DF73037ACBF}" type="datetimeFigureOut">
              <a:rPr lang="ru-RU" smtClean="0"/>
              <a:pPr/>
              <a:t>08.09.2015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6AE79C4-AFBE-410B-93F8-B9DD3283ECD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9600370-0D34-4489-B4AC-9DF73037ACBF}" type="datetimeFigureOut">
              <a:rPr lang="ru-RU" smtClean="0"/>
              <a:pPr/>
              <a:t>08.09.2015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6AE79C4-AFBE-410B-93F8-B9DD3283EC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E9600370-0D34-4489-B4AC-9DF73037ACBF}" type="datetimeFigureOut">
              <a:rPr lang="ru-RU" smtClean="0"/>
              <a:pPr/>
              <a:t>08.09.2015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6AE79C4-AFBE-410B-93F8-B9DD3283EC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E9600370-0D34-4489-B4AC-9DF73037ACBF}" type="datetimeFigureOut">
              <a:rPr lang="ru-RU" smtClean="0"/>
              <a:pPr/>
              <a:t>08.09.2015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26AE79C4-AFBE-410B-93F8-B9DD3283ECD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E9600370-0D34-4489-B4AC-9DF73037ACBF}" type="datetimeFigureOut">
              <a:rPr lang="ru-RU" smtClean="0"/>
              <a:pPr/>
              <a:t>08.09.2015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26AE79C4-AFBE-410B-93F8-B9DD3283ECD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9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2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9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1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4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260648"/>
            <a:ext cx="84249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                   Муниципальное дошкольное образовательное </a:t>
            </a:r>
            <a:br>
              <a:rPr lang="ru-RU" b="1" dirty="0" smtClean="0"/>
            </a:br>
            <a:r>
              <a:rPr lang="ru-RU" b="1" dirty="0" smtClean="0"/>
              <a:t>                     учреждение детский сад № 16 «Ягодка» ЯМР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619672" y="1268760"/>
            <a:ext cx="6624736" cy="230832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4800" b="1" dirty="0" smtClean="0"/>
              <a:t>Отчет по летней оздоровительной работе</a:t>
            </a:r>
            <a:endParaRPr lang="ru-RU" sz="48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915816" y="4005064"/>
            <a:ext cx="604867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Старшая группа«Смородинка»</a:t>
            </a: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                                    Воспитатели:</a:t>
            </a: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                                    Булавина Т.Б</a:t>
            </a: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                                    Нуриева А.И</a:t>
            </a:r>
          </a:p>
          <a:p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                   2015г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 rot="1476607">
            <a:off x="6417027" y="4217178"/>
            <a:ext cx="184277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Легковой автомобиль</a:t>
            </a:r>
            <a:br>
              <a:rPr lang="ru-RU" dirty="0" smtClean="0"/>
            </a:br>
            <a:r>
              <a:rPr lang="ru-RU" dirty="0" smtClean="0"/>
              <a:t>По дороге мчится.</a:t>
            </a:r>
            <a:br>
              <a:rPr lang="ru-RU" dirty="0" smtClean="0"/>
            </a:br>
            <a:r>
              <a:rPr lang="ru-RU" dirty="0" smtClean="0"/>
              <a:t>А за ним густая пыль</a:t>
            </a:r>
            <a:br>
              <a:rPr lang="ru-RU" dirty="0" smtClean="0"/>
            </a:br>
            <a:r>
              <a:rPr lang="ru-RU" dirty="0" smtClean="0"/>
              <a:t>Тучею клубится.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40962" name="Picture 2" descr="I:\фото садика\летний оздоровительный\DSC005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493" y="332656"/>
            <a:ext cx="6240939" cy="468052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6804248" y="476672"/>
            <a:ext cx="201622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Я люблю сидеть в машине.</a:t>
            </a:r>
            <a:br>
              <a:rPr lang="ru-RU" dirty="0" smtClean="0"/>
            </a:br>
            <a:r>
              <a:rPr lang="ru-RU" dirty="0" smtClean="0"/>
              <a:t>Машина ездит на бензине.</a:t>
            </a:r>
            <a:br>
              <a:rPr lang="ru-RU" dirty="0" smtClean="0"/>
            </a:br>
            <a:r>
              <a:rPr lang="ru-RU" dirty="0" smtClean="0"/>
              <a:t>Но главное в машине – руль.</a:t>
            </a:r>
            <a:br>
              <a:rPr lang="ru-RU" dirty="0" smtClean="0"/>
            </a:br>
            <a:r>
              <a:rPr lang="ru-RU" dirty="0" smtClean="0"/>
              <a:t>Я сел за руль – </a:t>
            </a:r>
            <a:r>
              <a:rPr lang="ru-RU" dirty="0" err="1" smtClean="0"/>
              <a:t>би-би</a:t>
            </a:r>
            <a:r>
              <a:rPr lang="ru-RU" dirty="0" smtClean="0"/>
              <a:t>, мамуль!</a:t>
            </a:r>
            <a:endParaRPr lang="ru-RU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I:\фото садика\летний оздоровительный\DSC006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56176" y="188640"/>
            <a:ext cx="2736304" cy="3648406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907704" y="3789040"/>
            <a:ext cx="302433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/>
              <a:t>Живет в далекой Африке,</a:t>
            </a:r>
            <a:br>
              <a:rPr lang="ru-RU" sz="1400" dirty="0" smtClean="0"/>
            </a:br>
            <a:r>
              <a:rPr lang="ru-RU" sz="1400" dirty="0" smtClean="0"/>
              <a:t>Огромный бегемот,</a:t>
            </a:r>
            <a:br>
              <a:rPr lang="ru-RU" sz="1400" dirty="0" smtClean="0"/>
            </a:br>
            <a:r>
              <a:rPr lang="ru-RU" sz="1400" dirty="0" smtClean="0"/>
              <a:t>И любит он на солнышке,</a:t>
            </a:r>
            <a:br>
              <a:rPr lang="ru-RU" sz="1400" dirty="0" smtClean="0"/>
            </a:br>
            <a:r>
              <a:rPr lang="ru-RU" sz="1400" dirty="0" smtClean="0"/>
              <a:t>Погреть себе живот.</a:t>
            </a:r>
            <a:br>
              <a:rPr lang="ru-RU" sz="1400" dirty="0" smtClean="0"/>
            </a:br>
            <a:r>
              <a:rPr lang="ru-RU" sz="1400" dirty="0" smtClean="0"/>
              <a:t>Большие зубы и него,</a:t>
            </a:r>
            <a:br>
              <a:rPr lang="ru-RU" sz="1400" dirty="0" smtClean="0"/>
            </a:br>
            <a:r>
              <a:rPr lang="ru-RU" sz="1400" dirty="0" smtClean="0"/>
              <a:t>Большая голова,</a:t>
            </a:r>
            <a:br>
              <a:rPr lang="ru-RU" sz="1400" dirty="0" smtClean="0"/>
            </a:br>
            <a:r>
              <a:rPr lang="ru-RU" sz="1400" dirty="0" smtClean="0"/>
              <a:t>Купаться любит бегемот,</a:t>
            </a:r>
            <a:br>
              <a:rPr lang="ru-RU" sz="1400" dirty="0" smtClean="0"/>
            </a:br>
            <a:r>
              <a:rPr lang="ru-RU" sz="1400" dirty="0" smtClean="0"/>
              <a:t>Ныряет иногда.</a:t>
            </a:r>
            <a:br>
              <a:rPr lang="ru-RU" sz="1400" dirty="0" smtClean="0"/>
            </a:br>
            <a:r>
              <a:rPr lang="ru-RU" sz="1400" dirty="0" smtClean="0"/>
              <a:t>Он медленно как целый дом,</a:t>
            </a:r>
            <a:br>
              <a:rPr lang="ru-RU" sz="1400" dirty="0" smtClean="0"/>
            </a:br>
            <a:r>
              <a:rPr lang="ru-RU" sz="1400" dirty="0" smtClean="0"/>
              <a:t>По озеру плывет,</a:t>
            </a:r>
            <a:br>
              <a:rPr lang="ru-RU" sz="1400" dirty="0" smtClean="0"/>
            </a:br>
            <a:r>
              <a:rPr lang="ru-RU" sz="1400" dirty="0" smtClean="0"/>
              <a:t>И травку ловит на ходу,</a:t>
            </a:r>
            <a:br>
              <a:rPr lang="ru-RU" sz="1400" dirty="0" smtClean="0"/>
            </a:br>
            <a:r>
              <a:rPr lang="ru-RU" sz="1400" dirty="0" smtClean="0"/>
              <a:t>И медленно жует.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3011" name="Picture 3" descr="I:\фото садика\летний оздоровительный\DSC006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3995794"/>
            <a:ext cx="3672408" cy="2754198"/>
          </a:xfrm>
          <a:prstGeom prst="rect">
            <a:avLst/>
          </a:prstGeom>
          <a:noFill/>
        </p:spPr>
      </p:pic>
      <p:pic>
        <p:nvPicPr>
          <p:cNvPr id="43012" name="Picture 4" descr="I:\фото садика\летний оздоровительный\DSC006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88640"/>
            <a:ext cx="4608693" cy="3456384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4860032" y="188640"/>
            <a:ext cx="1296143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Африка, Африка, </a:t>
            </a:r>
            <a:br>
              <a:rPr 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Сказочные страны, </a:t>
            </a:r>
            <a:br>
              <a:rPr 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Африка, Африка, </a:t>
            </a:r>
            <a:br>
              <a:rPr 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Жаркий небосвод, </a:t>
            </a:r>
            <a:br>
              <a:rPr 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Африка, Африка, </a:t>
            </a:r>
            <a:br>
              <a:rPr 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Сладкие бананы, </a:t>
            </a:r>
            <a:br>
              <a:rPr 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Потому что в Африке </a:t>
            </a:r>
            <a:br>
              <a:rPr 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Лето круглый год</a:t>
            </a:r>
            <a:endParaRPr lang="ru-RU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I:\фото садика\летний оздоровительный\DSC006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3" y="260648"/>
            <a:ext cx="4536503" cy="3402244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5148064" y="260648"/>
            <a:ext cx="381642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Сказал мне сегодня Серёжка на ушко,</a:t>
            </a:r>
            <a:br>
              <a:rPr lang="ru-RU" dirty="0" smtClean="0"/>
            </a:br>
            <a:r>
              <a:rPr lang="ru-RU" dirty="0" smtClean="0"/>
              <a:t>Что ночью приснилась Царевна-Лягушка:</a:t>
            </a:r>
            <a:br>
              <a:rPr lang="ru-RU" dirty="0" smtClean="0"/>
            </a:br>
            <a:r>
              <a:rPr lang="ru-RU" dirty="0" smtClean="0"/>
              <a:t>В зелёном наряде, зелёных сапожках,</a:t>
            </a:r>
            <a:br>
              <a:rPr lang="ru-RU" dirty="0" smtClean="0"/>
            </a:br>
            <a:r>
              <a:rPr lang="ru-RU" dirty="0" smtClean="0"/>
              <a:t>С короной, фатой и зелёною брошкой.</a:t>
            </a:r>
            <a:br>
              <a:rPr lang="ru-RU" dirty="0" smtClean="0"/>
            </a:br>
            <a:r>
              <a:rPr lang="ru-RU" dirty="0" smtClean="0"/>
              <a:t>С такими глазами, что можно влюбиться!</a:t>
            </a:r>
            <a:br>
              <a:rPr lang="ru-RU" dirty="0" smtClean="0"/>
            </a:br>
            <a:r>
              <a:rPr lang="ru-RU" dirty="0" smtClean="0"/>
              <a:t>А вдруг на Лягушке придётся жениться?</a:t>
            </a:r>
            <a:endParaRPr lang="ru-RU" dirty="0"/>
          </a:p>
        </p:txBody>
      </p:sp>
      <p:pic>
        <p:nvPicPr>
          <p:cNvPr id="44035" name="Picture 3" descr="I:\фото садика\летний оздоровительный\DSC006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3573016"/>
            <a:ext cx="4165134" cy="3123728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79512" y="3933056"/>
            <a:ext cx="446449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Есть птица красивая очень на свете,</a:t>
            </a:r>
          </a:p>
          <a:p>
            <a:r>
              <a:rPr lang="ru-RU" dirty="0" smtClean="0"/>
              <a:t>Название — лебедь имеет она,</a:t>
            </a:r>
          </a:p>
          <a:p>
            <a:r>
              <a:rPr lang="ru-RU" dirty="0" smtClean="0"/>
              <a:t>Не встретить прекрасней её на планете,</a:t>
            </a:r>
          </a:p>
          <a:p>
            <a:r>
              <a:rPr lang="ru-RU" dirty="0" smtClean="0"/>
              <a:t>Она из чудесного будто бы сна,</a:t>
            </a:r>
            <a:endParaRPr lang="ru-RU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I:\фото садика\летний оздоровительный\DSC006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3" y="188640"/>
            <a:ext cx="4248471" cy="3186227"/>
          </a:xfrm>
          <a:prstGeom prst="rect">
            <a:avLst/>
          </a:prstGeom>
          <a:noFill/>
        </p:spPr>
      </p:pic>
      <p:pic>
        <p:nvPicPr>
          <p:cNvPr id="45059" name="Picture 3" descr="I:\фото садика\летний оздоровительный\DSC006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501008"/>
            <a:ext cx="4248472" cy="3186228"/>
          </a:xfrm>
          <a:prstGeom prst="rect">
            <a:avLst/>
          </a:prstGeom>
          <a:noFill/>
        </p:spPr>
      </p:pic>
      <p:pic>
        <p:nvPicPr>
          <p:cNvPr id="45060" name="Picture 4" descr="I:\фото садика\летний оздоровительный\DSC006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50276" y="188640"/>
            <a:ext cx="4224635" cy="3168352"/>
          </a:xfrm>
          <a:prstGeom prst="rect">
            <a:avLst/>
          </a:prstGeom>
          <a:noFill/>
        </p:spPr>
      </p:pic>
      <p:pic>
        <p:nvPicPr>
          <p:cNvPr id="45061" name="Picture 5" descr="I:\фото садика\летний оздоровительный\DSC0061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4" y="3501008"/>
            <a:ext cx="4224634" cy="31683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DCIM\101MSDCF\DSC006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4224636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E:\DCIM\101MSDCF\DSC006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1698"/>
            <a:ext cx="4248472" cy="3186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E:\DCIM\101MSDCF\DSC0061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83636"/>
            <a:ext cx="4391264" cy="3293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90192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3" name="Picture 3" descr="I:\фото садика\летний оздоровительный\DSC006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1960" y="154485"/>
            <a:ext cx="4731990" cy="6309320"/>
          </a:xfrm>
          <a:prstGeom prst="rect">
            <a:avLst/>
          </a:prstGeom>
          <a:noFill/>
        </p:spPr>
      </p:pic>
      <p:pic>
        <p:nvPicPr>
          <p:cNvPr id="46085" name="Picture 5" descr="I:\фото садика\летний оздоровительный\DSC006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332656"/>
            <a:ext cx="3658803" cy="2743994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4932040" y="4797152"/>
            <a:ext cx="280831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Разве это пирожок</a:t>
            </a:r>
            <a:br>
              <a:rPr lang="ru-RU" b="1" dirty="0" smtClean="0"/>
            </a:br>
            <a:r>
              <a:rPr lang="ru-RU" b="1" dirty="0" smtClean="0"/>
              <a:t>С корочкой хрустящей?</a:t>
            </a:r>
            <a:br>
              <a:rPr lang="ru-RU" b="1" dirty="0" smtClean="0"/>
            </a:br>
            <a:r>
              <a:rPr lang="ru-RU" b="1" dirty="0" smtClean="0"/>
              <a:t>Это быстрый пароход,</a:t>
            </a:r>
            <a:br>
              <a:rPr lang="ru-RU" b="1" dirty="0" smtClean="0"/>
            </a:br>
            <a:r>
              <a:rPr lang="ru-RU" b="1" dirty="0" smtClean="0"/>
              <a:t>Самый настоящий!</a:t>
            </a:r>
            <a:endParaRPr lang="ru-RU" b="1" dirty="0"/>
          </a:p>
        </p:txBody>
      </p:sp>
      <p:sp>
        <p:nvSpPr>
          <p:cNvPr id="5" name="Прямоугольник 4"/>
          <p:cNvSpPr/>
          <p:nvPr/>
        </p:nvSpPr>
        <p:spPr>
          <a:xfrm rot="21063053">
            <a:off x="619730" y="3143416"/>
            <a:ext cx="349263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Сюжетно-ролевые и настольные игры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6" name="Picture 4" descr="I:\фото садика\100OLYMP\P524209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6626" y="3522614"/>
            <a:ext cx="3969211" cy="2976908"/>
          </a:xfrm>
          <a:prstGeom prst="rect">
            <a:avLst/>
          </a:prstGeom>
          <a:noFill/>
        </p:spPr>
      </p:pic>
      <p:pic>
        <p:nvPicPr>
          <p:cNvPr id="54279" name="Picture 7" descr="I:\фото садика\100OLYMP\P52421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05093"/>
            <a:ext cx="3960440" cy="2970330"/>
          </a:xfrm>
          <a:prstGeom prst="rect">
            <a:avLst/>
          </a:prstGeom>
          <a:noFill/>
        </p:spPr>
      </p:pic>
      <p:pic>
        <p:nvPicPr>
          <p:cNvPr id="1028" name="Picture 4" descr="E:\DCIM\101MSDCF\DSC0066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626" y="205575"/>
            <a:ext cx="3936593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E:\DCIM\101MSDCF\DSC0067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375" y="3555483"/>
            <a:ext cx="3936593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I:\фото садика\тамара борисовна\DSC0048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782706"/>
            <a:ext cx="7992888" cy="5994666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835696" y="188640"/>
            <a:ext cx="66247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День строителя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I:\фото садика\тамара борисовна\DSC004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3341" y="170639"/>
            <a:ext cx="4211959" cy="3158969"/>
          </a:xfrm>
          <a:prstGeom prst="rect">
            <a:avLst/>
          </a:prstGeom>
          <a:noFill/>
        </p:spPr>
      </p:pic>
      <p:pic>
        <p:nvPicPr>
          <p:cNvPr id="61443" name="Picture 3" descr="I:\фото садика\тамара борисовна\DSC0048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260648"/>
            <a:ext cx="4091947" cy="3068960"/>
          </a:xfrm>
          <a:prstGeom prst="rect">
            <a:avLst/>
          </a:prstGeom>
          <a:noFill/>
        </p:spPr>
      </p:pic>
      <p:pic>
        <p:nvPicPr>
          <p:cNvPr id="61444" name="Picture 4" descr="I:\фото садика\тамара борисовна\DSC0049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19" y="3465005"/>
            <a:ext cx="4211959" cy="3158969"/>
          </a:xfrm>
          <a:prstGeom prst="rect">
            <a:avLst/>
          </a:prstGeom>
          <a:noFill/>
        </p:spPr>
      </p:pic>
      <p:pic>
        <p:nvPicPr>
          <p:cNvPr id="61445" name="Picture 5" descr="I:\фото садика\тамара борисовна\DSC0049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40018" y="3501008"/>
            <a:ext cx="4187957" cy="31409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124744"/>
            <a:ext cx="2195736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Золотым, горячим светом 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Солнце брызнуло на нас, 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На лужайке тёплым летом 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Физкультура началась. 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Ну-ка, обруч покатаем, 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Он – от нас, а мы – за ним, 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Поспеваем, подгоняем, 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Только падать не дадим! 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Через прыгалки поскачем 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По дорожке далеко. 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Не сумел бы даже мячик 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Так подпрыгнуть высоко. 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Мы на солнце загорели, 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Стали все, как шоколад, 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Даже мамы еле-еле 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Узнают своих ребят.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7106" name="Picture 2" descr="I:\фото садика\летний оздоровительный\DSC006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1124744"/>
            <a:ext cx="6733528" cy="5049947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755576" y="260648"/>
            <a:ext cx="705678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Спортивные игры, эстафеты. 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/>
          <p:cNvSpPr>
            <a:spLocks noChangeArrowheads="1"/>
          </p:cNvSpPr>
          <p:nvPr/>
        </p:nvSpPr>
        <p:spPr bwMode="auto">
          <a:xfrm>
            <a:off x="683568" y="528014"/>
            <a:ext cx="7992888" cy="535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Цели и задачи работы в летний оздоровительный период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      Лето – благоприятная пора для сохранения и укрепления здоровья детей, создания условий для их полноценного, всестороннего, психического и физического развития. Растущий и развивающийся организм ребенка очень чувствителен к воздействию различных факторов окружающей среды. Грамотная организация летней оздоровительной работы в дошкольном учреждении, охватывающей всех участников образовательного процесса, предоставляет широкие возможности для укрепления физического и психического здоровья воспитанников, развития у них познавательного интереса, а также повышения компетентности родителей в области организации летнего отдыха детей.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Основная цель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работы педагогического коллектива в летний оздоровительный период - это создание в дошкольном учреждении максимально эффективных условий для организации оздоровительной работы и развития познавательного интереса воспитанников.                                                                       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                        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                              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I:\фото садика\летний оздоровительный\DSC006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1" y="188640"/>
            <a:ext cx="4224635" cy="3168352"/>
          </a:xfrm>
          <a:prstGeom prst="rect">
            <a:avLst/>
          </a:prstGeom>
          <a:noFill/>
        </p:spPr>
      </p:pic>
      <p:pic>
        <p:nvPicPr>
          <p:cNvPr id="50179" name="Picture 3" descr="I:\фото садика\летний оздоровительный\DSC006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88640"/>
            <a:ext cx="4234901" cy="3176051"/>
          </a:xfrm>
          <a:prstGeom prst="rect">
            <a:avLst/>
          </a:prstGeom>
          <a:noFill/>
        </p:spPr>
      </p:pic>
      <p:pic>
        <p:nvPicPr>
          <p:cNvPr id="50180" name="Picture 4" descr="I:\фото садика\летний оздоровительный\DSC0064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1" y="3501008"/>
            <a:ext cx="4224635" cy="3168352"/>
          </a:xfrm>
          <a:prstGeom prst="rect">
            <a:avLst/>
          </a:prstGeom>
          <a:noFill/>
        </p:spPr>
      </p:pic>
      <p:pic>
        <p:nvPicPr>
          <p:cNvPr id="50181" name="Picture 5" descr="I:\фото садика\летний оздоровительный\DSC0064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3501008"/>
            <a:ext cx="4224636" cy="31683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I:\фото садика\летний оздоровительный\DSC006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34770" y="260648"/>
            <a:ext cx="4224635" cy="3168352"/>
          </a:xfrm>
          <a:prstGeom prst="rect">
            <a:avLst/>
          </a:prstGeom>
          <a:noFill/>
        </p:spPr>
      </p:pic>
      <p:pic>
        <p:nvPicPr>
          <p:cNvPr id="52227" name="Picture 3" descr="I:\фото садика\летний оздоровительный\DSC006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4320650" cy="3240360"/>
          </a:xfrm>
          <a:prstGeom prst="rect">
            <a:avLst/>
          </a:prstGeom>
          <a:noFill/>
        </p:spPr>
      </p:pic>
      <p:pic>
        <p:nvPicPr>
          <p:cNvPr id="52228" name="Picture 4" descr="I:\фото садика\летний оздоровительный\DSC0065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3" y="3573016"/>
            <a:ext cx="4320650" cy="3240360"/>
          </a:xfrm>
          <a:prstGeom prst="rect">
            <a:avLst/>
          </a:prstGeom>
          <a:noFill/>
        </p:spPr>
      </p:pic>
      <p:pic>
        <p:nvPicPr>
          <p:cNvPr id="52229" name="Picture 5" descr="I:\фото садика\летний оздоровительный\DSC0064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3563764"/>
            <a:ext cx="4248472" cy="31862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1" name="Picture 3" descr="I:\фото садика\100OLYMP\P52421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4226009" cy="3169507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 rot="521395">
            <a:off x="5510708" y="220784"/>
            <a:ext cx="3191261" cy="3535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Купить можно много:</a:t>
            </a:r>
          </a:p>
          <a:p>
            <a:r>
              <a:rPr lang="ru-RU" dirty="0" smtClean="0"/>
              <a:t>Игрушку, компьютер,</a:t>
            </a:r>
          </a:p>
          <a:p>
            <a:r>
              <a:rPr lang="ru-RU" dirty="0" smtClean="0"/>
              <a:t>Смешного бульдога,</a:t>
            </a:r>
          </a:p>
          <a:p>
            <a:r>
              <a:rPr lang="ru-RU" dirty="0" smtClean="0"/>
              <a:t>Стремительный скутер,</a:t>
            </a:r>
          </a:p>
          <a:p>
            <a:r>
              <a:rPr lang="ru-RU" dirty="0" smtClean="0"/>
              <a:t>Коралловый остров</a:t>
            </a:r>
          </a:p>
          <a:p>
            <a:r>
              <a:rPr lang="ru-RU" dirty="0" smtClean="0"/>
              <a:t>(Хоть это и сложно),</a:t>
            </a:r>
          </a:p>
          <a:p>
            <a:r>
              <a:rPr lang="ru-RU" dirty="0" smtClean="0"/>
              <a:t>Но только здоровье</a:t>
            </a:r>
          </a:p>
          <a:p>
            <a:r>
              <a:rPr lang="ru-RU" dirty="0" smtClean="0"/>
              <a:t>Купить невозможно.</a:t>
            </a:r>
          </a:p>
          <a:p>
            <a:r>
              <a:rPr lang="ru-RU" dirty="0" smtClean="0"/>
              <a:t>Оно нам по жизни</a:t>
            </a:r>
          </a:p>
          <a:p>
            <a:r>
              <a:rPr lang="ru-RU" dirty="0" smtClean="0"/>
              <a:t>Всегда пригодится.</a:t>
            </a:r>
          </a:p>
          <a:p>
            <a:r>
              <a:rPr lang="ru-RU" dirty="0" smtClean="0"/>
              <a:t>Заботливо надо</a:t>
            </a:r>
          </a:p>
          <a:p>
            <a:r>
              <a:rPr lang="ru-RU" dirty="0" smtClean="0"/>
              <a:t>К нему относиться.</a:t>
            </a:r>
            <a:endParaRPr lang="ru-RU" dirty="0"/>
          </a:p>
        </p:txBody>
      </p:sp>
      <p:pic>
        <p:nvPicPr>
          <p:cNvPr id="53252" name="Picture 4" descr="I:\фото садика\100OLYMP\P524209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3602090"/>
            <a:ext cx="3888432" cy="2916324"/>
          </a:xfrm>
          <a:prstGeom prst="rect">
            <a:avLst/>
          </a:prstGeom>
          <a:noFill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748" y="3478021"/>
            <a:ext cx="4226009" cy="3164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I:\фото садика\летний оздоровительный\DSC006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7336" y="188640"/>
            <a:ext cx="4320650" cy="3240360"/>
          </a:xfrm>
          <a:prstGeom prst="rect">
            <a:avLst/>
          </a:prstGeom>
          <a:noFill/>
        </p:spPr>
      </p:pic>
      <p:pic>
        <p:nvPicPr>
          <p:cNvPr id="48131" name="Picture 3" descr="I:\фото садика\летний оздоровительный\DSC006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4330904" cy="3248050"/>
          </a:xfrm>
          <a:prstGeom prst="rect">
            <a:avLst/>
          </a:prstGeom>
          <a:noFill/>
        </p:spPr>
      </p:pic>
      <p:pic>
        <p:nvPicPr>
          <p:cNvPr id="48132" name="Picture 4" descr="I:\фото садика\летний оздоровительный\DSC0062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3573016"/>
            <a:ext cx="4138874" cy="3104034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 rot="20291641">
            <a:off x="251520" y="4077072"/>
            <a:ext cx="43204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Я готов гулять весь день,</a:t>
            </a:r>
            <a:br>
              <a:rPr lang="ru-RU" dirty="0" smtClean="0"/>
            </a:br>
            <a:r>
              <a:rPr lang="ru-RU" dirty="0" smtClean="0"/>
              <a:t>Мне гулять совсем не лень.</a:t>
            </a:r>
            <a:br>
              <a:rPr lang="ru-RU" dirty="0" smtClean="0"/>
            </a:br>
            <a:r>
              <a:rPr lang="ru-RU" dirty="0" smtClean="0"/>
              <a:t>Нет серьезней дела</a:t>
            </a:r>
            <a:br>
              <a:rPr lang="ru-RU" dirty="0" smtClean="0"/>
            </a:br>
            <a:r>
              <a:rPr lang="ru-RU" dirty="0" smtClean="0"/>
              <a:t>Чем гулять без дела.</a:t>
            </a:r>
            <a:endParaRPr lang="ru-RU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9" y="0"/>
            <a:ext cx="626469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dirty="0">
                <a:latin typeface="Times New Roman" pitchFamily="18" charset="0"/>
                <a:cs typeface="Times New Roman" pitchFamily="18" charset="0"/>
              </a:rPr>
              <a:t>Игры с песком и водой</a:t>
            </a:r>
          </a:p>
        </p:txBody>
      </p:sp>
      <p:pic>
        <p:nvPicPr>
          <p:cNvPr id="1026" name="Picture 2" descr="E:\DCIM\101MSDCF\DSC0049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1" y="872717"/>
            <a:ext cx="7536836" cy="5652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40889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5" name="Picture 3" descr="I:\фото садика\летний оздоровительный\DSC006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435563"/>
            <a:ext cx="4320469" cy="3240225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 rot="20973886">
            <a:off x="5393992" y="5067804"/>
            <a:ext cx="352964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Чистый, жёлтый и сырой Хочешь — рой, А хочешь — строй, Хочешь — куклам испеки Золотые пирожки.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49156" name="Picture 4" descr="I:\фото садика\летний оздоровительный\DSC006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336084"/>
            <a:ext cx="3481939" cy="4642768"/>
          </a:xfrm>
          <a:prstGeom prst="rect">
            <a:avLst/>
          </a:prstGeom>
          <a:noFill/>
        </p:spPr>
      </p:pic>
      <p:pic>
        <p:nvPicPr>
          <p:cNvPr id="49157" name="Picture 5" descr="I:\фото садика\летний оздоровительный\DSC0063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16632"/>
            <a:ext cx="4320469" cy="32402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35696" y="332656"/>
            <a:ext cx="38088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Наше творчество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9154" name="Picture 2" descr="I:\фото садика\летний оздоровительный\DSC0068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908720"/>
            <a:ext cx="6912768" cy="51843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 descr="I:\фото садика\летний оздоровительный\DSC0068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5526" y="145134"/>
            <a:ext cx="4032607" cy="3024336"/>
          </a:xfrm>
          <a:prstGeom prst="rect">
            <a:avLst/>
          </a:prstGeom>
          <a:noFill/>
        </p:spPr>
      </p:pic>
      <p:pic>
        <p:nvPicPr>
          <p:cNvPr id="5122" name="Picture 2" descr="I:\фото садика\летний оздоровительный\DSC0068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5565" y="109130"/>
            <a:ext cx="4128621" cy="3096344"/>
          </a:xfrm>
          <a:prstGeom prst="rect">
            <a:avLst/>
          </a:prstGeom>
          <a:noFill/>
        </p:spPr>
      </p:pic>
      <p:pic>
        <p:nvPicPr>
          <p:cNvPr id="5123" name="Picture 3" descr="I:\фото садика\летний оздоровительный\DSC0068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429000"/>
            <a:ext cx="4128621" cy="3096344"/>
          </a:xfrm>
          <a:prstGeom prst="rect">
            <a:avLst/>
          </a:prstGeom>
          <a:noFill/>
        </p:spPr>
      </p:pic>
      <p:pic>
        <p:nvPicPr>
          <p:cNvPr id="5124" name="Picture 4" descr="I:\фото садика\летний оздоровительный\DSC0068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4" y="3429000"/>
            <a:ext cx="4128621" cy="30963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DCIM\100OLYMP\P81121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4248472" cy="3186353"/>
          </a:xfrm>
          <a:prstGeom prst="rect">
            <a:avLst/>
          </a:prstGeom>
          <a:noFill/>
        </p:spPr>
      </p:pic>
      <p:pic>
        <p:nvPicPr>
          <p:cNvPr id="4099" name="Picture 3" descr="F:\DCIM\100OLYMP\P811218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3483006"/>
            <a:ext cx="4280024" cy="3210018"/>
          </a:xfrm>
          <a:prstGeom prst="rect">
            <a:avLst/>
          </a:prstGeom>
          <a:noFill/>
        </p:spPr>
      </p:pic>
      <p:pic>
        <p:nvPicPr>
          <p:cNvPr id="4100" name="Picture 4" descr="F:\DCIM\100OLYMP\P811218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188640"/>
            <a:ext cx="4224469" cy="3168353"/>
          </a:xfrm>
          <a:prstGeom prst="rect">
            <a:avLst/>
          </a:prstGeom>
          <a:noFill/>
        </p:spPr>
      </p:pic>
      <p:pic>
        <p:nvPicPr>
          <p:cNvPr id="4101" name="Picture 5" descr="F:\DCIM\100OLYMP\P811218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3429000"/>
            <a:ext cx="4320480" cy="32403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I:\фото садика\летний оздоровительный\DSC0067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39"/>
            <a:ext cx="4248472" cy="3186229"/>
          </a:xfrm>
          <a:prstGeom prst="rect">
            <a:avLst/>
          </a:prstGeom>
          <a:noFill/>
        </p:spPr>
      </p:pic>
      <p:pic>
        <p:nvPicPr>
          <p:cNvPr id="51203" name="Picture 3" descr="I:\фото садика\летний оздоровительный\DSC0066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95619" y="188640"/>
            <a:ext cx="4296861" cy="3168352"/>
          </a:xfrm>
          <a:prstGeom prst="rect">
            <a:avLst/>
          </a:prstGeom>
          <a:noFill/>
        </p:spPr>
      </p:pic>
      <p:pic>
        <p:nvPicPr>
          <p:cNvPr id="3075" name="Picture 3" descr="E:\DCIM\101MSDCF\DSC0066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2670" y="3455116"/>
            <a:ext cx="4189813" cy="3142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55576" y="3573016"/>
            <a:ext cx="297663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Очень любим мастерить мы из пластилина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"/>
          <p:cNvSpPr>
            <a:spLocks noChangeArrowheads="1"/>
          </p:cNvSpPr>
          <p:nvPr/>
        </p:nvSpPr>
        <p:spPr bwMode="auto">
          <a:xfrm>
            <a:off x="683568" y="620620"/>
            <a:ext cx="7416824" cy="5032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Задачи работы с детьми: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Направление «Физическое развитие»: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            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       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                                                                                         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Ø  Укреплять здоровье детей путем повышения адаптационных возможностей организма, развивать двигательные и психические способности, способствовать формированию положительного эмоционального состояния.                                        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Ø Всесторонне совершенствовать физические функции организма.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Ø Повышать работоспособность детского организма через различные формы закаливания.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Ø Формировать интерес и потребность в занятиях физическими упражнениями.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Ø Удовлетворять естественную потребность в движении, создавать условия для демонстрации двигательных умений каждого ребенка.                                 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Ø  Способствовать предупреждению заболеваемости и детского травматизма.                                         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I:\фото садика\тамара борисовна\DSC006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60648"/>
            <a:ext cx="4128621" cy="3096344"/>
          </a:xfrm>
          <a:prstGeom prst="rect">
            <a:avLst/>
          </a:prstGeom>
          <a:noFill/>
        </p:spPr>
      </p:pic>
      <p:pic>
        <p:nvPicPr>
          <p:cNvPr id="52227" name="Picture 3" descr="I:\фото садика\тамара борисовна\DSC0066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34" y="3573016"/>
            <a:ext cx="4211949" cy="3158837"/>
          </a:xfrm>
          <a:prstGeom prst="rect">
            <a:avLst/>
          </a:prstGeom>
          <a:noFill/>
        </p:spPr>
      </p:pic>
      <p:pic>
        <p:nvPicPr>
          <p:cNvPr id="2050" name="Picture 2" descr="E:\DCIM\101MSDCF\DSC0063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149" y="260648"/>
            <a:ext cx="4126835" cy="3095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:\DCIM\101MSDCF\DSC0066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969" y="3551079"/>
            <a:ext cx="4241199" cy="3180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31640" y="404664"/>
            <a:ext cx="71287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Наши наблюдения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0178" name="Picture 2" descr="I:\фото садика\тамара борисовна\DSC0049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052736"/>
            <a:ext cx="7416824" cy="5562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I:\фото садика\тамара борисовна\DSC0049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1" y="188640"/>
            <a:ext cx="4224635" cy="3168352"/>
          </a:xfrm>
          <a:prstGeom prst="rect">
            <a:avLst/>
          </a:prstGeom>
          <a:noFill/>
        </p:spPr>
      </p:pic>
      <p:pic>
        <p:nvPicPr>
          <p:cNvPr id="51203" name="Picture 3" descr="I:\фото садика\тамара борисовна\DSC0049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188640"/>
            <a:ext cx="4248471" cy="3186228"/>
          </a:xfrm>
          <a:prstGeom prst="rect">
            <a:avLst/>
          </a:prstGeom>
          <a:noFill/>
        </p:spPr>
      </p:pic>
      <p:pic>
        <p:nvPicPr>
          <p:cNvPr id="51204" name="Picture 4" descr="I:\фото садика\тамара борисовна\DSC0049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429000"/>
            <a:ext cx="4224470" cy="3168352"/>
          </a:xfrm>
          <a:prstGeom prst="rect">
            <a:avLst/>
          </a:prstGeom>
          <a:noFill/>
        </p:spPr>
      </p:pic>
      <p:pic>
        <p:nvPicPr>
          <p:cNvPr id="51205" name="Picture 5" descr="I:\фото садика\тамара борисовна\DSC0051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429000"/>
            <a:ext cx="4211960" cy="315897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3024216"/>
            <a:ext cx="316835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Птичка летает,</a:t>
            </a:r>
          </a:p>
          <a:p>
            <a:r>
              <a:rPr lang="ru-RU" dirty="0" smtClean="0"/>
              <a:t>Птичка играет,</a:t>
            </a:r>
          </a:p>
          <a:p>
            <a:r>
              <a:rPr lang="ru-RU" dirty="0" smtClean="0"/>
              <a:t>Птичка поет;</a:t>
            </a:r>
          </a:p>
          <a:p>
            <a:r>
              <a:rPr lang="ru-RU" dirty="0" smtClean="0"/>
              <a:t>Птичка летала,</a:t>
            </a:r>
          </a:p>
          <a:p>
            <a:r>
              <a:rPr lang="ru-RU" dirty="0" smtClean="0"/>
              <a:t>Птичка играла,</a:t>
            </a:r>
          </a:p>
          <a:p>
            <a:r>
              <a:rPr lang="ru-RU" dirty="0" smtClean="0"/>
              <a:t>Птички уж нет!</a:t>
            </a:r>
          </a:p>
          <a:p>
            <a:r>
              <a:rPr lang="ru-RU" dirty="0" smtClean="0"/>
              <a:t>Где же ты, птичка?</a:t>
            </a:r>
          </a:p>
          <a:p>
            <a:r>
              <a:rPr lang="ru-RU" dirty="0" smtClean="0"/>
              <a:t>Где ты, певичка?</a:t>
            </a:r>
          </a:p>
          <a:p>
            <a:r>
              <a:rPr lang="ru-RU" dirty="0" smtClean="0"/>
              <a:t>В дальнем краю</a:t>
            </a:r>
          </a:p>
          <a:p>
            <a:r>
              <a:rPr lang="ru-RU" dirty="0" smtClean="0"/>
              <a:t>Гнездышко вьешь ты;</a:t>
            </a:r>
          </a:p>
          <a:p>
            <a:r>
              <a:rPr lang="ru-RU" dirty="0" smtClean="0"/>
              <a:t>Там и поешь ты</a:t>
            </a:r>
          </a:p>
          <a:p>
            <a:r>
              <a:rPr lang="ru-RU" dirty="0" smtClean="0"/>
              <a:t>Песню свою.</a:t>
            </a:r>
            <a:endParaRPr lang="ru-RU" dirty="0"/>
          </a:p>
        </p:txBody>
      </p:sp>
      <p:pic>
        <p:nvPicPr>
          <p:cNvPr id="41986" name="Picture 2" descr="I:\фото садика\летний оздоровительный\DSC006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3" y="0"/>
            <a:ext cx="4032448" cy="3024217"/>
          </a:xfrm>
          <a:prstGeom prst="rect">
            <a:avLst/>
          </a:prstGeom>
          <a:noFill/>
        </p:spPr>
      </p:pic>
      <p:pic>
        <p:nvPicPr>
          <p:cNvPr id="41988" name="Picture 4" descr="I:\фото садика\летний оздоровительный\DSC006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548680"/>
            <a:ext cx="4374485" cy="583264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I:\фото садика\тамара борисовна\DSC005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4211960" cy="3158970"/>
          </a:xfrm>
          <a:prstGeom prst="rect">
            <a:avLst/>
          </a:prstGeom>
          <a:noFill/>
        </p:spPr>
      </p:pic>
      <p:pic>
        <p:nvPicPr>
          <p:cNvPr id="54275" name="Picture 3" descr="I:\фото садика\тамара борисовна\DSC005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429000"/>
            <a:ext cx="4248472" cy="3186354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 rot="1042582">
            <a:off x="4828815" y="678035"/>
            <a:ext cx="394742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Ночью в лугах у реки</a:t>
            </a:r>
          </a:p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Мирно пасутся кони.</a:t>
            </a:r>
          </a:p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Головы опустив,</a:t>
            </a:r>
          </a:p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Свесив пышные гривы</a:t>
            </a:r>
            <a:r>
              <a:rPr lang="ru-RU" dirty="0"/>
              <a:t>.</a:t>
            </a:r>
          </a:p>
        </p:txBody>
      </p:sp>
      <p:pic>
        <p:nvPicPr>
          <p:cNvPr id="3074" name="Picture 2" descr="F:\DCIM\100OLYMP\P808217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3068960"/>
            <a:ext cx="4283968" cy="32129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I:\фото садика\100OLYMP\P52421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4256021" cy="3192016"/>
          </a:xfrm>
          <a:prstGeom prst="rect">
            <a:avLst/>
          </a:prstGeom>
          <a:noFill/>
        </p:spPr>
      </p:pic>
      <p:pic>
        <p:nvPicPr>
          <p:cNvPr id="55299" name="Picture 3" descr="I:\фото садика\100OLYMP\P52421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1" y="152637"/>
            <a:ext cx="4272474" cy="3204355"/>
          </a:xfrm>
          <a:prstGeom prst="rect">
            <a:avLst/>
          </a:prstGeom>
          <a:noFill/>
        </p:spPr>
      </p:pic>
      <p:pic>
        <p:nvPicPr>
          <p:cNvPr id="6" name="Picture 6" descr="I:\фото садика\100OLYMP\P524209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1" y="3514255"/>
            <a:ext cx="4272474" cy="3204356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 rot="20588523">
            <a:off x="592535" y="4461541"/>
            <a:ext cx="38137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Питьевой режим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188640"/>
            <a:ext cx="610242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7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Босо хождение по траве, песку ,воде                        и мытье ног</a:t>
            </a:r>
            <a:r>
              <a:rPr lang="ru-RU" sz="4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6183258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656685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I:\фото садика\100OLYMP\P52521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4063999" cy="3048000"/>
          </a:xfrm>
          <a:prstGeom prst="rect">
            <a:avLst/>
          </a:prstGeom>
          <a:noFill/>
        </p:spPr>
      </p:pic>
      <p:pic>
        <p:nvPicPr>
          <p:cNvPr id="56323" name="Picture 3" descr="I:\фото садика\100OLYMP\P52521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188640"/>
            <a:ext cx="4176464" cy="3132348"/>
          </a:xfrm>
          <a:prstGeom prst="rect">
            <a:avLst/>
          </a:prstGeom>
          <a:noFill/>
        </p:spPr>
      </p:pic>
      <p:pic>
        <p:nvPicPr>
          <p:cNvPr id="56324" name="Picture 4" descr="I:\фото садика\100OLYMP\P52521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488668"/>
            <a:ext cx="4176464" cy="3132348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 rot="1072941">
            <a:off x="5041781" y="3783715"/>
            <a:ext cx="357109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Аккуратные </a:t>
            </a:r>
            <a:r>
              <a:rPr lang="ru-RU" dirty="0" smtClean="0"/>
              <a:t>зайчата?</a:t>
            </a:r>
            <a:endParaRPr lang="ru-RU" dirty="0"/>
          </a:p>
          <a:p>
            <a:r>
              <a:rPr lang="ru-RU" dirty="0"/>
              <a:t>Лапки?</a:t>
            </a:r>
          </a:p>
          <a:p>
            <a:r>
              <a:rPr lang="ru-RU" dirty="0"/>
              <a:t>Мыли!</a:t>
            </a:r>
          </a:p>
          <a:p>
            <a:r>
              <a:rPr lang="ru-RU" dirty="0"/>
              <a:t>Ушки?</a:t>
            </a:r>
          </a:p>
          <a:p>
            <a:r>
              <a:rPr lang="ru-RU" dirty="0"/>
              <a:t>Мыли.</a:t>
            </a:r>
          </a:p>
          <a:p>
            <a:r>
              <a:rPr lang="ru-RU" dirty="0"/>
              <a:t>Хвостик?</a:t>
            </a:r>
          </a:p>
          <a:p>
            <a:r>
              <a:rPr lang="ru-RU" dirty="0"/>
              <a:t>Мыли.</a:t>
            </a:r>
          </a:p>
          <a:p>
            <a:r>
              <a:rPr lang="ru-RU" dirty="0"/>
              <a:t>Всё помыли.</a:t>
            </a:r>
          </a:p>
          <a:p>
            <a:r>
              <a:rPr lang="ru-RU" dirty="0"/>
              <a:t>И теперь мы чистые,</a:t>
            </a:r>
          </a:p>
          <a:p>
            <a:r>
              <a:rPr lang="ru-RU" dirty="0"/>
              <a:t>Зайчики пушистые.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20457" y="332656"/>
            <a:ext cx="32557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Поход на поле</a:t>
            </a:r>
            <a:endParaRPr lang="ru-RU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F:\DCIM\100OLYMP\P808217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1196752"/>
            <a:ext cx="6584280" cy="493821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>
            <a:spLocks noChangeArrowheads="1"/>
          </p:cNvSpPr>
          <p:nvPr/>
        </p:nvSpPr>
        <p:spPr bwMode="auto">
          <a:xfrm>
            <a:off x="539552" y="545002"/>
            <a:ext cx="7416824" cy="4801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Направление «Художественно-эстетическое развитие»:                                      </a:t>
            </a:r>
            <a:r>
              <a:rPr kumimoji="0" lang="ru-RU" sz="14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                                                              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Ø Закреплять и углублять музыкальные впечатления, полученные в течение года.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Ø Поддерживать инициативу детей в импровизации.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Ø Активизировать воображение, инициативу, творчество ребенка.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Ø Развивать основы музыкально-театральной культуры, духовно обогащать детей положительными эмоциями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Ø Совершенствовать исполнительские умения детей в создании художественного образа, используя для этой цели игровые, песенные и танцевальные импровизации.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Ø Развивать коммуникативные навыки в различных ситуациях общения: со сверстниками, педагогами, родителями и другими людьми.  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Ø Приобщать детей к наблюдению за действительностью, развивать умение видеть мир глазами творца-художника.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Ø Предоставить свободу в отражении — доступными для ребенка художественными средствами — своего видения мира.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Ø Развивать умения передавать настроение, состояние, отношение к изображаемому, экспериментировать с различными видами и способами изображения.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Ø Создавать максимальную свободу для проявления инициативы и необходимое для этого физическое и психологическое пространство.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 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DCIM\100OLYMP\P80821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4176464" cy="3132348"/>
          </a:xfrm>
          <a:prstGeom prst="rect">
            <a:avLst/>
          </a:prstGeom>
          <a:noFill/>
        </p:spPr>
      </p:pic>
      <p:pic>
        <p:nvPicPr>
          <p:cNvPr id="2051" name="Picture 3" descr="F:\DCIM\100OLYMP\P808217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68010" y="188640"/>
            <a:ext cx="4224469" cy="3168352"/>
          </a:xfrm>
          <a:prstGeom prst="rect">
            <a:avLst/>
          </a:prstGeom>
          <a:noFill/>
        </p:spPr>
      </p:pic>
      <p:pic>
        <p:nvPicPr>
          <p:cNvPr id="2052" name="Picture 4" descr="F:\DCIM\100OLYMP\P808217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3447002"/>
            <a:ext cx="4232018" cy="3174014"/>
          </a:xfrm>
          <a:prstGeom prst="rect">
            <a:avLst/>
          </a:prstGeom>
          <a:noFill/>
        </p:spPr>
      </p:pic>
      <p:pic>
        <p:nvPicPr>
          <p:cNvPr id="2053" name="Picture 5" descr="F:\DCIM\100OLYMP\P808217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3429000"/>
            <a:ext cx="4256021" cy="31920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355976" y="323612"/>
            <a:ext cx="45365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Поход на Волгу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3" name="Picture 1" descr="I:\фото садика\тамара борисовна\DSC0049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836712"/>
            <a:ext cx="4416491" cy="3312368"/>
          </a:xfrm>
          <a:prstGeom prst="rect">
            <a:avLst/>
          </a:prstGeom>
          <a:noFill/>
        </p:spPr>
      </p:pic>
      <p:pic>
        <p:nvPicPr>
          <p:cNvPr id="3074" name="Picture 2" descr="I:\фото садика\тамара борисовна\DSC005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3356992"/>
            <a:ext cx="4283968" cy="3212976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4860032" y="1052736"/>
            <a:ext cx="3960440" cy="23042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Лето- жаркая пора,</a:t>
            </a:r>
          </a:p>
          <a:p>
            <a:r>
              <a:rPr lang="ru-RU" dirty="0"/>
              <a:t>Светит солнышко с утра,</a:t>
            </a:r>
          </a:p>
          <a:p>
            <a:r>
              <a:rPr lang="ru-RU" dirty="0"/>
              <a:t>Даже если дождь пойдет-</a:t>
            </a:r>
          </a:p>
          <a:p>
            <a:r>
              <a:rPr lang="ru-RU" dirty="0"/>
              <a:t>Вокруг сияет все</a:t>
            </a:r>
            <a:r>
              <a:rPr lang="ru-RU" dirty="0" smtClean="0"/>
              <a:t>, поёт</a:t>
            </a:r>
            <a:r>
              <a:rPr lang="ru-RU" dirty="0"/>
              <a:t>.</a:t>
            </a:r>
          </a:p>
          <a:p>
            <a:r>
              <a:rPr lang="ru-RU" dirty="0"/>
              <a:t>Летом синяя река</a:t>
            </a:r>
          </a:p>
          <a:p>
            <a:r>
              <a:rPr lang="ru-RU" dirty="0"/>
              <a:t>И плывут в ней </a:t>
            </a:r>
            <a:r>
              <a:rPr lang="ru-RU" dirty="0" smtClean="0"/>
              <a:t>облака</a:t>
            </a:r>
            <a:r>
              <a:rPr lang="ru-RU" dirty="0"/>
              <a:t>,</a:t>
            </a:r>
          </a:p>
          <a:p>
            <a:r>
              <a:rPr lang="ru-RU" dirty="0"/>
              <a:t>Рубином ягоды горят,</a:t>
            </a:r>
          </a:p>
          <a:p>
            <a:r>
              <a:rPr lang="ru-RU" dirty="0"/>
              <a:t>Пора каникул для ребят.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I:\фото садика\тамара борисовна\DSC005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60648"/>
            <a:ext cx="4032448" cy="3024336"/>
          </a:xfrm>
          <a:prstGeom prst="rect">
            <a:avLst/>
          </a:prstGeom>
          <a:noFill/>
        </p:spPr>
      </p:pic>
      <p:pic>
        <p:nvPicPr>
          <p:cNvPr id="53251" name="Picture 3" descr="I:\фото садика\тамара борисовна\DSC005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88640"/>
            <a:ext cx="4211960" cy="3158970"/>
          </a:xfrm>
          <a:prstGeom prst="rect">
            <a:avLst/>
          </a:prstGeom>
          <a:noFill/>
        </p:spPr>
      </p:pic>
      <p:pic>
        <p:nvPicPr>
          <p:cNvPr id="53252" name="Picture 4" descr="I:\фото садика\тамара борисовна\DSC0050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3" y="3429000"/>
            <a:ext cx="4128458" cy="3096344"/>
          </a:xfrm>
          <a:prstGeom prst="rect">
            <a:avLst/>
          </a:prstGeom>
          <a:noFill/>
        </p:spPr>
      </p:pic>
      <p:pic>
        <p:nvPicPr>
          <p:cNvPr id="53253" name="Picture 5" descr="I:\фото садика\тамара борисовна\DSC0049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3447002"/>
            <a:ext cx="4248471" cy="318635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31640" y="332656"/>
            <a:ext cx="63367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Экскурсия на «Красный холм»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5" name="Picture 1" descr="I:\фото садика\тамара борисовна\DSC004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980728"/>
            <a:ext cx="4176464" cy="3132348"/>
          </a:xfrm>
          <a:prstGeom prst="rect">
            <a:avLst/>
          </a:prstGeom>
          <a:noFill/>
        </p:spPr>
      </p:pic>
      <p:pic>
        <p:nvPicPr>
          <p:cNvPr id="6146" name="Picture 2" descr="I:\фото садика\тамара борисовна\DSC0046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284984"/>
            <a:ext cx="4392488" cy="3294366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716016" y="1124744"/>
            <a:ext cx="396044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Через мост перейти надо нам ребята</a:t>
            </a:r>
            <a:endParaRPr lang="ru-RU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I:\фото садика\тамара борисовна\DSC0046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39"/>
            <a:ext cx="4032448" cy="3024337"/>
          </a:xfrm>
          <a:prstGeom prst="rect">
            <a:avLst/>
          </a:prstGeom>
          <a:noFill/>
        </p:spPr>
      </p:pic>
      <p:pic>
        <p:nvPicPr>
          <p:cNvPr id="57347" name="Picture 3" descr="I:\фото садика\тамара борисовна\DSC0046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88640"/>
            <a:ext cx="3995936" cy="2996952"/>
          </a:xfrm>
          <a:prstGeom prst="rect">
            <a:avLst/>
          </a:prstGeom>
          <a:noFill/>
        </p:spPr>
      </p:pic>
      <p:pic>
        <p:nvPicPr>
          <p:cNvPr id="57348" name="Picture 4" descr="I:\фото садика\тамара борисовна\DSC0046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573016"/>
            <a:ext cx="4211960" cy="3158970"/>
          </a:xfrm>
          <a:prstGeom prst="rect">
            <a:avLst/>
          </a:prstGeom>
          <a:noFill/>
        </p:spPr>
      </p:pic>
      <p:pic>
        <p:nvPicPr>
          <p:cNvPr id="57349" name="Picture 5" descr="I:\фото садика\тамара борисовна\DSC0046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20005" y="3573016"/>
            <a:ext cx="4128459" cy="30963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I:\фото садика\тамара борисовна\DSC0046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3707904" cy="2780928"/>
          </a:xfrm>
          <a:prstGeom prst="rect">
            <a:avLst/>
          </a:prstGeom>
          <a:noFill/>
        </p:spPr>
      </p:pic>
      <p:pic>
        <p:nvPicPr>
          <p:cNvPr id="58371" name="Picture 3" descr="I:\фото садика\тамара борисовна\DSC0046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429000"/>
            <a:ext cx="3563888" cy="2672916"/>
          </a:xfrm>
          <a:prstGeom prst="rect">
            <a:avLst/>
          </a:prstGeom>
          <a:noFill/>
        </p:spPr>
      </p:pic>
      <p:pic>
        <p:nvPicPr>
          <p:cNvPr id="58372" name="Picture 4" descr="I:\фото садика\тамара борисовна\DSC0046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476672"/>
            <a:ext cx="3975906" cy="53012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I:\фото садика\тамара борисовна\DSC0047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4283968" cy="3212976"/>
          </a:xfrm>
          <a:prstGeom prst="rect">
            <a:avLst/>
          </a:prstGeom>
          <a:noFill/>
        </p:spPr>
      </p:pic>
      <p:pic>
        <p:nvPicPr>
          <p:cNvPr id="59395" name="Picture 3" descr="I:\фото садика\тамара борисовна\DSC0047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429000"/>
            <a:ext cx="4283968" cy="3212976"/>
          </a:xfrm>
          <a:prstGeom prst="rect">
            <a:avLst/>
          </a:prstGeom>
          <a:noFill/>
        </p:spPr>
      </p:pic>
      <p:pic>
        <p:nvPicPr>
          <p:cNvPr id="59396" name="Picture 4" descr="I:\фото садика\тамара борисовна\DSC0047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260648"/>
            <a:ext cx="4320480" cy="57606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I:\фото садика\тамара борисовна\DSC0047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24644"/>
            <a:ext cx="4032448" cy="3024336"/>
          </a:xfrm>
          <a:prstGeom prst="rect">
            <a:avLst/>
          </a:prstGeom>
          <a:noFill/>
        </p:spPr>
      </p:pic>
      <p:pic>
        <p:nvPicPr>
          <p:cNvPr id="60419" name="Picture 3" descr="I:\фото садика\тамара борисовна\DSC0047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96003" y="260648"/>
            <a:ext cx="3984442" cy="2988332"/>
          </a:xfrm>
          <a:prstGeom prst="rect">
            <a:avLst/>
          </a:prstGeom>
          <a:noFill/>
        </p:spPr>
      </p:pic>
      <p:pic>
        <p:nvPicPr>
          <p:cNvPr id="60420" name="Picture 4" descr="I:\фото садика\тамара борисовна\DSC0047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0363" y="3410998"/>
            <a:ext cx="4091945" cy="3068959"/>
          </a:xfrm>
          <a:prstGeom prst="rect">
            <a:avLst/>
          </a:prstGeom>
          <a:noFill/>
        </p:spPr>
      </p:pic>
      <p:pic>
        <p:nvPicPr>
          <p:cNvPr id="60421" name="Picture 5" descr="I:\фото садика\тамара борисовна\DSC0048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96003" y="3410999"/>
            <a:ext cx="4091945" cy="306895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I:\фото садика\тамара борисовна\DSC005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301" y="109429"/>
            <a:ext cx="4051651" cy="3038738"/>
          </a:xfrm>
          <a:prstGeom prst="rect">
            <a:avLst/>
          </a:prstGeom>
          <a:noFill/>
        </p:spPr>
      </p:pic>
      <p:pic>
        <p:nvPicPr>
          <p:cNvPr id="55299" name="Picture 3" descr="I:\фото садика\тамара борисовна\DSC005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3580" y="3148167"/>
            <a:ext cx="4493304" cy="3369978"/>
          </a:xfrm>
          <a:prstGeom prst="rect">
            <a:avLst/>
          </a:prstGeom>
          <a:noFill/>
        </p:spPr>
      </p:pic>
      <p:pic>
        <p:nvPicPr>
          <p:cNvPr id="55300" name="Picture 4" descr="I:\фото садика\тамара борисовна\DSC0051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8301" y="3356990"/>
            <a:ext cx="4214870" cy="3161153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4572000" y="260649"/>
            <a:ext cx="4176464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 прогулку к нам пришла </a:t>
            </a:r>
            <a:r>
              <a:rPr lang="ru-RU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Девочка-</a:t>
            </a:r>
          </a:p>
          <a:p>
            <a:r>
              <a:rPr lang="ru-RU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веснушка</a:t>
            </a:r>
            <a:endParaRPr lang="ru-RU" sz="4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I:\фото садика\тамара борисовна\DSC004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60648"/>
            <a:ext cx="2987824" cy="2240868"/>
          </a:xfrm>
          <a:prstGeom prst="rect">
            <a:avLst/>
          </a:prstGeom>
          <a:noFill/>
        </p:spPr>
      </p:pic>
      <p:pic>
        <p:nvPicPr>
          <p:cNvPr id="56323" name="Picture 3" descr="I:\фото садика\тамара борисовна\DSC004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17773" y="261595"/>
            <a:ext cx="4091947" cy="3068960"/>
          </a:xfrm>
          <a:prstGeom prst="rect">
            <a:avLst/>
          </a:prstGeom>
          <a:noFill/>
        </p:spPr>
      </p:pic>
      <p:pic>
        <p:nvPicPr>
          <p:cNvPr id="56324" name="Picture 4" descr="I:\фото садика\тамара борисовна\DSC0044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2708920"/>
            <a:ext cx="2952328" cy="3936438"/>
          </a:xfrm>
          <a:prstGeom prst="rect">
            <a:avLst/>
          </a:prstGeom>
          <a:noFill/>
        </p:spPr>
      </p:pic>
      <p:pic>
        <p:nvPicPr>
          <p:cNvPr id="56325" name="Picture 5" descr="I:\фото садика\тамара борисовна\DSC0044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17773" y="3541361"/>
            <a:ext cx="4032448" cy="3024336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3167336" y="188640"/>
            <a:ext cx="162068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Развлечение</a:t>
            </a:r>
          </a:p>
          <a:p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 по</a:t>
            </a:r>
          </a:p>
          <a:p>
            <a:r>
              <a:rPr lang="ru-RU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Пожар    ной безопасности</a:t>
            </a:r>
            <a:endParaRPr lang="ru-RU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>
            <a:spLocks noChangeArrowheads="1"/>
          </p:cNvSpPr>
          <p:nvPr/>
        </p:nvSpPr>
        <p:spPr bwMode="auto">
          <a:xfrm>
            <a:off x="251520" y="65256"/>
            <a:ext cx="8640960" cy="6124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 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Направление «Познавательное развитие»: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                                                          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Ø Удовлетворять детскую любознательность, не подавляя при этом интереса к узнаванию природы, формировать необходимые для разностороннего развития ребенка представления о ней, прививать навыки активности и самостоятельности мышления.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Ø Обеспечить широкие возможности для использования всех пяти органов чувств: видеть, слышать, трогать руками, пробовать на вкус, чувствовать различные элементы окружающего мира.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Направление «Речевое развитие»: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Ø Развивать навыки общения со сверстниками, взрослыми и окружающей природой с ориентацией на ненасильственную модель поведения.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Направление «Социально-коммуникативное развитие»: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Ø Развивать игровую деятельность воспитанников;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Ø Приобщение к элементарным общепринятым нормам взаимоотношений со сверстниками и взрослыми;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Ø Продолжать работу по формированию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гендерной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семейной, гражданской принадлежности, патриотических чувств;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Ø Развивать трудовую деятельность, воспитывать ценностное отношение к собственному труду, труду других людей, его результатам;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Ø Формировать представление об опасных для человека и окружающего мира природы ситуациях и способах          поведения в них.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7030A0"/>
                </a:solidFill>
              </a:rPr>
              <a:t>Развлекательный праздник</a:t>
            </a:r>
            <a:br>
              <a:rPr lang="ru-RU" dirty="0" smtClean="0">
                <a:solidFill>
                  <a:srgbClr val="7030A0"/>
                </a:solidFill>
              </a:rPr>
            </a:br>
            <a:r>
              <a:rPr lang="ru-RU" dirty="0" smtClean="0">
                <a:solidFill>
                  <a:srgbClr val="7030A0"/>
                </a:solidFill>
              </a:rPr>
              <a:t>« В гостях у </a:t>
            </a:r>
            <a:r>
              <a:rPr lang="ru-RU" dirty="0" err="1" smtClean="0">
                <a:solidFill>
                  <a:srgbClr val="7030A0"/>
                </a:solidFill>
              </a:rPr>
              <a:t>Лесовичка</a:t>
            </a:r>
            <a:r>
              <a:rPr lang="ru-RU" dirty="0" smtClean="0">
                <a:solidFill>
                  <a:srgbClr val="7030A0"/>
                </a:solidFill>
              </a:rPr>
              <a:t>»</a:t>
            </a: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1028" name="Picture 4" descr="http://illustrators.ru/illustrations/380133_original.jpg?132092795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0072" y="1635136"/>
            <a:ext cx="3741653" cy="5043749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51520" y="1340768"/>
            <a:ext cx="4536504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002060"/>
                </a:solidFill>
              </a:rPr>
              <a:t>Очень странный старичок,</a:t>
            </a:r>
            <a:br>
              <a:rPr lang="ru-RU" sz="2800" dirty="0" smtClean="0">
                <a:solidFill>
                  <a:srgbClr val="002060"/>
                </a:solidFill>
              </a:rPr>
            </a:br>
            <a:r>
              <a:rPr lang="ru-RU" sz="2800" dirty="0" smtClean="0">
                <a:solidFill>
                  <a:srgbClr val="002060"/>
                </a:solidFill>
              </a:rPr>
              <a:t>Вместо 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носика</a:t>
            </a:r>
            <a:r>
              <a:rPr lang="ru-RU" sz="2800" dirty="0" smtClean="0">
                <a:solidFill>
                  <a:srgbClr val="002060"/>
                </a:solidFill>
              </a:rPr>
              <a:t> -сучок!</a:t>
            </a:r>
            <a:br>
              <a:rPr lang="ru-RU" sz="2800" dirty="0" smtClean="0">
                <a:solidFill>
                  <a:srgbClr val="002060"/>
                </a:solidFill>
              </a:rPr>
            </a:br>
            <a:r>
              <a:rPr lang="ru-RU" sz="2800" dirty="0" smtClean="0">
                <a:solidFill>
                  <a:srgbClr val="002060"/>
                </a:solidFill>
              </a:rPr>
              <a:t>По лесу гуляет-</a:t>
            </a:r>
            <a:br>
              <a:rPr lang="ru-RU" sz="2800" dirty="0" smtClean="0">
                <a:solidFill>
                  <a:srgbClr val="002060"/>
                </a:solidFill>
              </a:rPr>
            </a:br>
            <a:r>
              <a:rPr lang="ru-RU" sz="2800" dirty="0" smtClean="0">
                <a:solidFill>
                  <a:srgbClr val="002060"/>
                </a:solidFill>
              </a:rPr>
              <a:t>Лес он охраняет.</a:t>
            </a:r>
            <a:br>
              <a:rPr lang="ru-RU" sz="2800" dirty="0" smtClean="0">
                <a:solidFill>
                  <a:srgbClr val="002060"/>
                </a:solidFill>
              </a:rPr>
            </a:br>
            <a:r>
              <a:rPr lang="ru-RU" sz="2800" dirty="0" smtClean="0">
                <a:solidFill>
                  <a:srgbClr val="002060"/>
                </a:solidFill>
              </a:rPr>
              <a:t>А зовётся старичок...</a:t>
            </a:r>
            <a:br>
              <a:rPr lang="ru-RU" sz="2800" dirty="0" smtClean="0">
                <a:solidFill>
                  <a:srgbClr val="002060"/>
                </a:solidFill>
              </a:rPr>
            </a:br>
            <a:r>
              <a:rPr lang="ru-RU" sz="2800" dirty="0" smtClean="0">
                <a:solidFill>
                  <a:srgbClr val="002060"/>
                </a:solidFill>
              </a:rPr>
              <a:t>Старичок...ЛЕСОВИЧОК</a:t>
            </a:r>
            <a:endParaRPr lang="ru-RU" sz="28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:\фото садика\летний оздоровительный\DSC006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88641"/>
            <a:ext cx="4176464" cy="3132226"/>
          </a:xfrm>
          <a:prstGeom prst="rect">
            <a:avLst/>
          </a:prstGeom>
          <a:noFill/>
        </p:spPr>
      </p:pic>
      <p:pic>
        <p:nvPicPr>
          <p:cNvPr id="2051" name="Picture 3" descr="I:\фото садика\летний оздоровительный\DSC007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188640"/>
            <a:ext cx="4152479" cy="3114238"/>
          </a:xfrm>
          <a:prstGeom prst="rect">
            <a:avLst/>
          </a:prstGeom>
          <a:noFill/>
        </p:spPr>
      </p:pic>
      <p:pic>
        <p:nvPicPr>
          <p:cNvPr id="2052" name="Picture 4" descr="I:\фото садика\летний оздоровительный\DSC0069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7" y="3429000"/>
            <a:ext cx="4224477" cy="3168233"/>
          </a:xfrm>
          <a:prstGeom prst="rect">
            <a:avLst/>
          </a:prstGeom>
          <a:noFill/>
        </p:spPr>
      </p:pic>
      <p:pic>
        <p:nvPicPr>
          <p:cNvPr id="2053" name="Picture 5" descr="I:\фото садика\летний оздоровительный\DSC0070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5" y="3465127"/>
            <a:ext cx="4176464" cy="31322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7" name="Picture 3" descr="I:\фото садика\летний оздоровительный\DSC007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4212302" cy="5616624"/>
          </a:xfrm>
          <a:prstGeom prst="rect">
            <a:avLst/>
          </a:prstGeom>
          <a:noFill/>
        </p:spPr>
      </p:pic>
      <p:pic>
        <p:nvPicPr>
          <p:cNvPr id="47108" name="Picture 4" descr="I:\фото садика\летний оздоровительный\DSC007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88640"/>
            <a:ext cx="4320649" cy="3240360"/>
          </a:xfrm>
          <a:prstGeom prst="rect">
            <a:avLst/>
          </a:prstGeom>
          <a:noFill/>
        </p:spPr>
      </p:pic>
      <p:pic>
        <p:nvPicPr>
          <p:cNvPr id="47109" name="Picture 5" descr="I:\фото садика\летний оздоровительный\DSC0071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8343" y="3645024"/>
            <a:ext cx="4284137" cy="32129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I:\фото садика\летний оздоровительный\DSC007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1" y="260648"/>
            <a:ext cx="4104295" cy="5472608"/>
          </a:xfrm>
          <a:prstGeom prst="rect">
            <a:avLst/>
          </a:prstGeom>
          <a:noFill/>
        </p:spPr>
      </p:pic>
      <p:pic>
        <p:nvPicPr>
          <p:cNvPr id="48131" name="Picture 3" descr="I:\фото садика\летний оздоровительный\DSC007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88640"/>
            <a:ext cx="4392488" cy="3294236"/>
          </a:xfrm>
          <a:prstGeom prst="rect">
            <a:avLst/>
          </a:prstGeom>
          <a:noFill/>
        </p:spPr>
      </p:pic>
      <p:pic>
        <p:nvPicPr>
          <p:cNvPr id="48133" name="Picture 5" descr="I:\фото садика\летний оздоровительный\DSC0072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581640"/>
            <a:ext cx="4368652" cy="32763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548680"/>
            <a:ext cx="792088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Вот и лето прошло, словно и не бывало.</a:t>
            </a:r>
            <a:endParaRPr lang="ru-RU" sz="8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/>
          <p:cNvSpPr>
            <a:spLocks noChangeArrowheads="1"/>
          </p:cNvSpPr>
          <p:nvPr/>
        </p:nvSpPr>
        <p:spPr bwMode="auto">
          <a:xfrm>
            <a:off x="179512" y="74451"/>
            <a:ext cx="8784976" cy="52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Утренняя гимнастика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Цель проведения – повышение функционального состояния и работоспособности организма, развитие моторики, формирование правильной осанки, предупреждение плоскостопия. Традиционная гимнастика включает в себя простые гимнастические упражнения с обязательным включением дыхательных упражнений; упражнения с предметами и без предметов; упражнения на формирование правильной осанки; упражнения с использованием крупных модулей, снарядов, простейших тренажеров. Коррекционная гимнастика включает в себя комплексы специальных упражнений в соответствии с характером отклонений или нарушений в развитии детей.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Подвижные игры.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Рекомендуются игры средней и малой подвижности. Выбор игры зависит от педагогических задач, подготовленности, индивидуальных особенностей детей.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Виды игр:</a:t>
            </a:r>
            <a:b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• сюжетные;</a:t>
            </a:r>
            <a:b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• дворовые;</a:t>
            </a:r>
            <a:b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• народные;</a:t>
            </a:r>
            <a:b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• с элементами спорта (бадминтон, футбол, баскетбол).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Подвижные игры проводятся на воздухе, на спортивной площадке  ежедневно, в часы наименьшей инсоляции. Продолжительность игр для всех возрастных групп 10—20 минут.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"/>
          <p:cNvSpPr>
            <a:spLocks noChangeArrowheads="1"/>
          </p:cNvSpPr>
          <p:nvPr/>
        </p:nvSpPr>
        <p:spPr bwMode="auto">
          <a:xfrm>
            <a:off x="251520" y="435334"/>
            <a:ext cx="8712968" cy="424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Индивидуальная работа в режиме дня.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 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Проводится с отдельными детьми или по подгруппам с целью стимулирования к двигательной активности, самостоятельным играм и упражнениям. Предусматривает оказание помощи детям, не усвоившим программный материал на занятиях, имеющим нарушения в развитии. Содействует укреплению здоровья и улучшению физического развития ослабленных детей, исправлению дефектов осанки. Проводится в спортивном зале.  Время устанавливается индивидуально.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Закаливающие мероприятия.</a:t>
            </a:r>
            <a:r>
              <a:rPr kumimoji="0" lang="ru-RU" sz="2000" b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Система мероприятий с учетом состояния здоровья, физического развития, индивидуальных особенностей детей.</a:t>
            </a:r>
            <a:b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Элементы закаливания в повседневной жизни (умывание прохладной водой, широкая аэрация помещений);</a:t>
            </a:r>
            <a:b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• закаливающие мероприятия в сочетании с физическими упражнениями (правильно организованная прогулка, солнечные и водные процедуры в сочетании с физическими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упражнениями);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 rot="11250455" flipV="1">
            <a:off x="5220072" y="3782075"/>
            <a:ext cx="3672408" cy="25992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В свой родимый </a:t>
            </a:r>
            <a:r>
              <a:rPr lang="ru-RU" b="1" dirty="0" smtClean="0"/>
              <a:t>детский сад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Каждый день ходить я рад!</a:t>
            </a:r>
            <a:br>
              <a:rPr lang="ru-RU" dirty="0" smtClean="0"/>
            </a:br>
            <a:r>
              <a:rPr lang="ru-RU" dirty="0" smtClean="0"/>
              <a:t>Дома как? Чуть что – и враз</a:t>
            </a:r>
            <a:br>
              <a:rPr lang="ru-RU" dirty="0" smtClean="0"/>
            </a:br>
            <a:r>
              <a:rPr lang="ru-RU" dirty="0" smtClean="0"/>
              <a:t>В угол предки тащат нас!</a:t>
            </a:r>
            <a:br>
              <a:rPr lang="ru-RU" dirty="0" smtClean="0"/>
            </a:br>
            <a:r>
              <a:rPr lang="ru-RU" dirty="0" smtClean="0"/>
              <a:t>А в саду совсем не так,</a:t>
            </a:r>
            <a:br>
              <a:rPr lang="ru-RU" dirty="0" smtClean="0"/>
            </a:br>
            <a:r>
              <a:rPr lang="ru-RU" dirty="0" smtClean="0"/>
              <a:t>(Хоть немало забияк):</a:t>
            </a:r>
            <a:br>
              <a:rPr lang="ru-RU" dirty="0" smtClean="0"/>
            </a:br>
            <a:r>
              <a:rPr lang="ru-RU" dirty="0" smtClean="0"/>
              <a:t>Не идут там дальше слов –</a:t>
            </a:r>
            <a:br>
              <a:rPr lang="ru-RU" dirty="0" smtClean="0"/>
            </a:br>
            <a:r>
              <a:rPr lang="ru-RU" dirty="0" smtClean="0"/>
              <a:t>Не хватает всем углов!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38914" name="Picture 2" descr="I:\фото садика\тамара борисовна\DSC004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20688"/>
            <a:ext cx="5340086" cy="4005064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5292080" y="0"/>
            <a:ext cx="385192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Утром я сама проснулась,</a:t>
            </a:r>
            <a:br>
              <a:rPr lang="ru-RU" dirty="0" smtClean="0"/>
            </a:br>
            <a:r>
              <a:rPr lang="ru-RU" dirty="0" smtClean="0"/>
              <a:t>Сладко, сладко потянулась.</a:t>
            </a:r>
            <a:br>
              <a:rPr lang="ru-RU" dirty="0" smtClean="0"/>
            </a:br>
            <a:r>
              <a:rPr lang="ru-RU" dirty="0" smtClean="0"/>
              <a:t>Больше я не буду спать,</a:t>
            </a:r>
            <a:br>
              <a:rPr lang="ru-RU" dirty="0" smtClean="0"/>
            </a:br>
            <a:r>
              <a:rPr lang="ru-RU" dirty="0" smtClean="0"/>
              <a:t>До свидания кровать.</a:t>
            </a:r>
            <a:br>
              <a:rPr lang="ru-RU" dirty="0" smtClean="0"/>
            </a:br>
            <a:r>
              <a:rPr lang="ru-RU" dirty="0" smtClean="0"/>
              <a:t>Зубки чистила, умылась,</a:t>
            </a:r>
            <a:br>
              <a:rPr lang="ru-RU" dirty="0" smtClean="0"/>
            </a:br>
            <a:r>
              <a:rPr lang="ru-RU" dirty="0" smtClean="0"/>
              <a:t>Причесалась, нарядилась.</a:t>
            </a:r>
            <a:br>
              <a:rPr lang="ru-RU" dirty="0" smtClean="0"/>
            </a:br>
            <a:r>
              <a:rPr lang="ru-RU" dirty="0" smtClean="0"/>
              <a:t>Вместе с мамочкой вдвоём</a:t>
            </a:r>
            <a:br>
              <a:rPr lang="ru-RU" dirty="0" smtClean="0"/>
            </a:br>
            <a:r>
              <a:rPr lang="ru-RU" dirty="0" smtClean="0"/>
              <a:t>В </a:t>
            </a:r>
            <a:r>
              <a:rPr lang="ru-RU" b="1" dirty="0" smtClean="0"/>
              <a:t>детский садик</a:t>
            </a:r>
            <a:r>
              <a:rPr lang="ru-RU" dirty="0" smtClean="0"/>
              <a:t> мы идём.</a:t>
            </a:r>
            <a:br>
              <a:rPr lang="ru-RU" dirty="0" smtClean="0"/>
            </a:br>
            <a:r>
              <a:rPr lang="ru-RU" dirty="0" smtClean="0"/>
              <a:t>Ждут в саду меня игрушки,</a:t>
            </a:r>
            <a:br>
              <a:rPr lang="ru-RU" dirty="0" smtClean="0"/>
            </a:br>
            <a:r>
              <a:rPr lang="ru-RU" dirty="0" smtClean="0"/>
              <a:t>А ещё друзья, подружки.</a:t>
            </a:r>
            <a:br>
              <a:rPr lang="ru-RU" dirty="0" smtClean="0"/>
            </a:br>
            <a:r>
              <a:rPr lang="ru-RU" dirty="0" smtClean="0"/>
              <a:t>Будем вместе веселиться,</a:t>
            </a:r>
            <a:br>
              <a:rPr lang="ru-RU" dirty="0" smtClean="0"/>
            </a:br>
            <a:r>
              <a:rPr lang="ru-RU" dirty="0" smtClean="0"/>
              <a:t>Бегать, прыгать и кружиться</a:t>
            </a:r>
            <a:endParaRPr lang="ru-RU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3" y="672765"/>
            <a:ext cx="2880319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Отчего так много света?</a:t>
            </a:r>
            <a:br>
              <a:rPr lang="ru-RU" dirty="0" smtClean="0"/>
            </a:br>
            <a:r>
              <a:rPr lang="ru-RU" dirty="0" smtClean="0"/>
              <a:t>Отчего вдруг так тепло?</a:t>
            </a:r>
            <a:br>
              <a:rPr lang="ru-RU" dirty="0" smtClean="0"/>
            </a:br>
            <a:r>
              <a:rPr lang="ru-RU" dirty="0" smtClean="0"/>
              <a:t>Оттого, что это – лето</a:t>
            </a:r>
            <a:br>
              <a:rPr lang="ru-RU" dirty="0" smtClean="0"/>
            </a:br>
            <a:r>
              <a:rPr lang="ru-RU" dirty="0" smtClean="0"/>
              <a:t>На все лето к нам пришло.</a:t>
            </a:r>
            <a:br>
              <a:rPr lang="ru-RU" dirty="0" smtClean="0"/>
            </a:br>
            <a:r>
              <a:rPr lang="ru-RU" dirty="0" smtClean="0"/>
              <a:t>Оттого и каждый день</a:t>
            </a:r>
            <a:br>
              <a:rPr lang="ru-RU" dirty="0" smtClean="0"/>
            </a:br>
            <a:r>
              <a:rPr lang="ru-RU" dirty="0" smtClean="0"/>
              <a:t>Все длиннее, что ни день,</a:t>
            </a:r>
            <a:br>
              <a:rPr lang="ru-RU" dirty="0" smtClean="0"/>
            </a:br>
            <a:r>
              <a:rPr lang="ru-RU" dirty="0" smtClean="0"/>
              <a:t>Ну а ночи,</a:t>
            </a:r>
            <a:br>
              <a:rPr lang="ru-RU" dirty="0" smtClean="0"/>
            </a:br>
            <a:r>
              <a:rPr lang="ru-RU" dirty="0" smtClean="0"/>
              <a:t>Ночь от ночи,</a:t>
            </a:r>
            <a:br>
              <a:rPr lang="ru-RU" dirty="0" smtClean="0"/>
            </a:br>
            <a:r>
              <a:rPr lang="ru-RU" dirty="0" smtClean="0"/>
              <a:t>Все короче и короче</a:t>
            </a:r>
            <a:endParaRPr lang="ru-RU" dirty="0"/>
          </a:p>
        </p:txBody>
      </p:sp>
      <p:pic>
        <p:nvPicPr>
          <p:cNvPr id="39939" name="Picture 3" descr="I:\фото садика\тамара борисовна\DSC0046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61795" y="332656"/>
            <a:ext cx="5952894" cy="446449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721</TotalTime>
  <Words>485</Words>
  <Application>Microsoft Office PowerPoint</Application>
  <PresentationFormat>Экран (4:3)</PresentationFormat>
  <Paragraphs>136</Paragraphs>
  <Slides>54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54</vt:i4>
      </vt:variant>
    </vt:vector>
  </HeadingPairs>
  <TitlesOfParts>
    <vt:vector size="55" baseType="lpstr">
      <vt:lpstr>Открытая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Развлекательный праздник « В гостях у Лесовичка»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Анна</dc:creator>
  <cp:lastModifiedBy>user</cp:lastModifiedBy>
  <cp:revision>77</cp:revision>
  <dcterms:created xsi:type="dcterms:W3CDTF">2015-08-20T19:01:50Z</dcterms:created>
  <dcterms:modified xsi:type="dcterms:W3CDTF">2015-09-08T03:51:04Z</dcterms:modified>
</cp:coreProperties>
</file>