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8" r:id="rId8"/>
    <p:sldId id="261" r:id="rId9"/>
    <p:sldId id="269" r:id="rId10"/>
    <p:sldId id="270" r:id="rId11"/>
    <p:sldId id="26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D23E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85664" y="332656"/>
            <a:ext cx="7772400" cy="1728191"/>
          </a:xfrm>
          <a:solidFill>
            <a:srgbClr val="FFC000"/>
          </a:solidFill>
        </p:spPr>
        <p:txBody>
          <a:bodyPr/>
          <a:lstStyle/>
          <a:p>
            <a:r>
              <a:rPr lang="ru-RU" b="1" i="1" dirty="0" smtClean="0"/>
              <a:t>Тема:  </a:t>
            </a:r>
            <a:r>
              <a:rPr lang="ru-RU" i="1" u="sng" dirty="0" smtClean="0"/>
              <a:t>Рубка металла</a:t>
            </a:r>
            <a:endParaRPr lang="ru-RU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3936" y="2420888"/>
            <a:ext cx="6376325" cy="3217912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Презентацию подготовил учитель технологии МОУ СОШ №1 города Надыма                                                     Мусиенко Борис Владимирович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admin\Desktop\скачанные файлы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2420888"/>
            <a:ext cx="1368152" cy="2021165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pic>
        <p:nvPicPr>
          <p:cNvPr id="1027" name="Picture 3" descr="C:\Users\admin\Desktop\скачанные файлы (1).jpg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7557" y="2435385"/>
            <a:ext cx="1440160" cy="2022525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dmin\Desktop\скачанные файлы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3" y="2492896"/>
            <a:ext cx="1368152" cy="2021165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70694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Способы выполнения рубки"/>
          <p:cNvPicPr/>
          <p:nvPr/>
        </p:nvPicPr>
        <p:blipFill>
          <a:blip r:embed="rId2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280920" cy="61926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8097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6264696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ru-RU" sz="4400" b="1" u="sng" dirty="0">
                <a:solidFill>
                  <a:srgbClr val="FF0000"/>
                </a:solidFill>
              </a:rPr>
              <a:t>Правила безопасности</a:t>
            </a:r>
            <a:r>
              <a:rPr lang="ru-RU" b="1" u="sng" dirty="0"/>
              <a:t>                                                 </a:t>
            </a:r>
            <a:endParaRPr lang="ru-RU" dirty="0"/>
          </a:p>
          <a:p>
            <a:r>
              <a:rPr lang="ru-RU" sz="3600" b="1" dirty="0"/>
              <a:t>Рубку выполнять только в защитных очках и при установленном защитном экране.</a:t>
            </a:r>
            <a:endParaRPr lang="ru-RU" sz="3600" dirty="0"/>
          </a:p>
          <a:p>
            <a:pPr lvl="0"/>
            <a:r>
              <a:rPr lang="ru-RU" sz="3600" b="1" dirty="0"/>
              <a:t>Надежно закреплять заготовку в тисках.</a:t>
            </a:r>
            <a:endParaRPr lang="ru-RU" sz="3600" dirty="0"/>
          </a:p>
          <a:p>
            <a:pPr lvl="0"/>
            <a:r>
              <a:rPr lang="ru-RU" sz="3600" b="1" dirty="0"/>
              <a:t>Работать исправным инструментом.</a:t>
            </a:r>
            <a:endParaRPr lang="ru-RU" sz="3600" dirty="0"/>
          </a:p>
          <a:p>
            <a:r>
              <a:rPr lang="ru-RU" sz="3600" b="1" dirty="0"/>
              <a:t>Нельзя стоять за спиной работающего товарища.                </a:t>
            </a:r>
            <a:r>
              <a:rPr lang="ru-RU" b="1" dirty="0"/>
              <a:t>                                                                 </a:t>
            </a:r>
            <a:r>
              <a:rPr lang="ru-RU" sz="3600" b="1" dirty="0"/>
              <a:t>5. При окончании работы уменьшать силу удара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52393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Цели урока</a:t>
            </a:r>
            <a:r>
              <a:rPr lang="ru-RU" dirty="0">
                <a:solidFill>
                  <a:srgbClr val="FF0000"/>
                </a:solidFill>
              </a:rPr>
              <a:t>.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301608" cy="4597971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17250" y="1268760"/>
            <a:ext cx="828092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Предметные</a:t>
            </a:r>
            <a:r>
              <a:rPr lang="ru-RU" sz="3200" b="1" dirty="0"/>
              <a:t> </a:t>
            </a:r>
            <a:r>
              <a:rPr lang="ru-RU" sz="3200" b="1" dirty="0">
                <a:solidFill>
                  <a:srgbClr val="FFFF00"/>
                </a:solidFill>
              </a:rPr>
              <a:t>– </a:t>
            </a:r>
            <a:r>
              <a:rPr lang="ru-RU" sz="3200" dirty="0">
                <a:solidFill>
                  <a:srgbClr val="FFFF00"/>
                </a:solidFill>
              </a:rPr>
              <a:t> освоение инструментов для рубки металла. Приёмы рубки металла в тисках и на плите. Пра­вила безопасной работы                                 </a:t>
            </a:r>
          </a:p>
          <a:p>
            <a:r>
              <a:rPr lang="ru-RU" sz="3200" b="1" dirty="0" err="1">
                <a:solidFill>
                  <a:srgbClr val="FF0000"/>
                </a:solidFill>
              </a:rPr>
              <a:t>Метапредметные</a:t>
            </a:r>
            <a:r>
              <a:rPr lang="ru-RU" sz="3200" b="1" dirty="0"/>
              <a:t> </a:t>
            </a:r>
            <a:r>
              <a:rPr lang="ru-RU" sz="3200" b="1" dirty="0">
                <a:solidFill>
                  <a:srgbClr val="FFFF00"/>
                </a:solidFill>
              </a:rPr>
              <a:t>–</a:t>
            </a:r>
            <a:r>
              <a:rPr lang="ru-RU" sz="3200" dirty="0">
                <a:solidFill>
                  <a:srgbClr val="FFFF00"/>
                </a:solidFill>
              </a:rPr>
              <a:t> самостоятельно  выполнять рубку деталей из металла в </a:t>
            </a:r>
            <a:r>
              <a:rPr lang="ru-RU" sz="3200" dirty="0" smtClean="0">
                <a:solidFill>
                  <a:srgbClr val="FFFF00"/>
                </a:solidFill>
              </a:rPr>
              <a:t>тисках.</a:t>
            </a:r>
            <a:r>
              <a:rPr lang="ru-RU" sz="3200" dirty="0" smtClean="0"/>
              <a:t>                                                               </a:t>
            </a:r>
            <a:r>
              <a:rPr lang="ru-RU" sz="3200" b="1" dirty="0" smtClean="0">
                <a:solidFill>
                  <a:srgbClr val="FF0000"/>
                </a:solidFill>
              </a:rPr>
              <a:t>Личностные</a:t>
            </a:r>
            <a:r>
              <a:rPr lang="ru-RU" sz="3200" b="1" dirty="0" smtClean="0"/>
              <a:t> </a:t>
            </a:r>
            <a:r>
              <a:rPr lang="ru-RU" sz="3200" b="1" dirty="0">
                <a:solidFill>
                  <a:srgbClr val="FFFF00"/>
                </a:solidFill>
              </a:rPr>
              <a:t>- </a:t>
            </a:r>
            <a:r>
              <a:rPr lang="ru-RU" sz="3200" dirty="0">
                <a:solidFill>
                  <a:srgbClr val="FFFF00"/>
                </a:solidFill>
              </a:rPr>
              <a:t>формирование ответственного отношения к обучению овладение элементами организации умственного и фи­зического </a:t>
            </a:r>
            <a:r>
              <a:rPr lang="ru-RU" sz="3200" dirty="0" smtClean="0">
                <a:solidFill>
                  <a:srgbClr val="FFFF00"/>
                </a:solidFill>
              </a:rPr>
              <a:t>труда.</a:t>
            </a:r>
            <a:endParaRPr lang="ru-RU" sz="3200" dirty="0">
              <a:solidFill>
                <a:srgbClr val="FFFF00"/>
              </a:solidFill>
            </a:endParaRPr>
          </a:p>
          <a:p>
            <a:r>
              <a:rPr lang="ru-RU" dirty="0" smtClean="0"/>
              <a:t>                                                                                 </a:t>
            </a:r>
            <a:r>
              <a:rPr lang="ru-RU" b="1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597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  <a:solidFill>
            <a:srgbClr val="FFC00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FF0000"/>
                </a:solidFill>
              </a:rPr>
              <a:t>Освоение инструментов для рубки металла</a:t>
            </a:r>
            <a:r>
              <a:rPr lang="ru-RU" sz="2800" b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7030A0"/>
                </a:solidFill>
              </a:rPr>
              <a:t> </a:t>
            </a:r>
            <a:r>
              <a:rPr lang="ru-RU" sz="2800" b="1" dirty="0">
                <a:solidFill>
                  <a:srgbClr val="7030A0"/>
                </a:solidFill>
              </a:rPr>
              <a:t>Приёмы рубки металла в тисках.</a:t>
            </a:r>
            <a:r>
              <a:rPr lang="ru-RU" sz="2800" b="1" dirty="0"/>
              <a:t> </a:t>
            </a:r>
          </a:p>
          <a:p>
            <a:pPr marL="0" indent="0">
              <a:buNone/>
            </a:pPr>
            <a:r>
              <a:rPr lang="ru-RU" sz="2800" b="1" i="1" dirty="0"/>
              <a:t>Рубку</a:t>
            </a:r>
            <a:r>
              <a:rPr lang="ru-RU" sz="2800" i="1" dirty="0"/>
              <a:t> </a:t>
            </a:r>
            <a:r>
              <a:rPr lang="ru-RU" sz="2800" dirty="0"/>
              <a:t>металла применяют для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разделения </a:t>
            </a:r>
            <a:r>
              <a:rPr lang="ru-RU" sz="2800" dirty="0"/>
              <a:t>заготовки на части,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удаления </a:t>
            </a:r>
            <a:r>
              <a:rPr lang="ru-RU" sz="2800" dirty="0"/>
              <a:t>лишнего металла,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вырубания </a:t>
            </a:r>
            <a:r>
              <a:rPr lang="ru-RU" sz="2800" dirty="0"/>
              <a:t>в деталях пазов,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канавок </a:t>
            </a:r>
            <a:r>
              <a:rPr lang="ru-RU" sz="2800" dirty="0"/>
              <a:t>и др.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b="1" dirty="0" smtClean="0"/>
              <a:t>Рубка</a:t>
            </a:r>
            <a:r>
              <a:rPr lang="ru-RU" sz="2800" dirty="0" smtClean="0"/>
              <a:t> </a:t>
            </a:r>
            <a:r>
              <a:rPr lang="ru-RU" sz="2800" dirty="0"/>
              <a:t>осуществляется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с </a:t>
            </a:r>
            <a:r>
              <a:rPr lang="ru-RU" sz="2800" dirty="0"/>
              <a:t>помощью зубила,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err="1" smtClean="0"/>
              <a:t>крейцмейселя</a:t>
            </a:r>
            <a:r>
              <a:rPr lang="ru-RU" sz="2800" dirty="0" smtClean="0"/>
              <a:t> </a:t>
            </a:r>
            <a:r>
              <a:rPr lang="ru-RU" sz="2800" dirty="0"/>
              <a:t>и молотка</a:t>
            </a:r>
            <a:r>
              <a:rPr lang="ru-RU" sz="2800" dirty="0" smtClean="0"/>
              <a:t>.    </a:t>
            </a:r>
            <a:endParaRPr lang="ru-RU" sz="2800" dirty="0"/>
          </a:p>
          <a:p>
            <a:endParaRPr lang="ru-RU" sz="1800" dirty="0" smtClean="0"/>
          </a:p>
          <a:p>
            <a:endParaRPr lang="ru-RU" sz="1800" dirty="0"/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012160" y="1196752"/>
            <a:ext cx="2232248" cy="474612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7076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71284" cy="446449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>
            <a:duotone>
              <a:prstClr val="black"/>
              <a:srgbClr val="FFFF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413961" y="188640"/>
            <a:ext cx="8496944" cy="4320480"/>
          </a:xfrm>
          <a:prstGeom prst="rect">
            <a:avLst/>
          </a:prstGeom>
          <a:solidFill>
            <a:srgbClr val="92D050"/>
          </a:solidFill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0" y="5353841"/>
            <a:ext cx="9144000" cy="1138773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4000" b="1" u="sng" dirty="0" smtClean="0">
                <a:solidFill>
                  <a:srgbClr val="FF0000"/>
                </a:solidFill>
              </a:rPr>
              <a:t>Приемы </a:t>
            </a:r>
            <a:r>
              <a:rPr lang="ru-RU" sz="4000" b="1" u="sng" dirty="0">
                <a:solidFill>
                  <a:srgbClr val="FF0000"/>
                </a:solidFill>
              </a:rPr>
              <a:t>рубки металла в тисках</a:t>
            </a:r>
            <a:r>
              <a:rPr lang="ru-RU" sz="4000" dirty="0">
                <a:solidFill>
                  <a:srgbClr val="FF0000"/>
                </a:solidFill>
              </a:rPr>
              <a:t>: </a:t>
            </a:r>
            <a:r>
              <a:rPr lang="ru-RU" sz="4000" dirty="0" smtClean="0">
                <a:solidFill>
                  <a:srgbClr val="FF0000"/>
                </a:solidFill>
              </a:rPr>
              <a:t>                                             </a:t>
            </a:r>
            <a:r>
              <a:rPr lang="ru-RU" sz="2800" dirty="0" smtClean="0"/>
              <a:t>а </a:t>
            </a:r>
            <a:r>
              <a:rPr lang="ru-RU" sz="2800" dirty="0"/>
              <a:t>—кистевой удар; б — </a:t>
            </a:r>
            <a:r>
              <a:rPr lang="ru-RU" sz="2800" dirty="0" smtClean="0"/>
              <a:t>локтевой удар;  в </a:t>
            </a:r>
            <a:r>
              <a:rPr lang="ru-RU" sz="2800" dirty="0"/>
              <a:t>— плечевой </a:t>
            </a:r>
            <a:r>
              <a:rPr lang="ru-RU" sz="2800" dirty="0" smtClean="0"/>
              <a:t>удар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0620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96144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ru-RU" dirty="0">
                <a:solidFill>
                  <a:srgbClr val="FF0000"/>
                </a:solidFill>
                <a:ea typeface="+mn-ea"/>
                <a:cs typeface="+mn-cs"/>
              </a:rPr>
              <a:t>по­ложение зубила  </a:t>
            </a:r>
            <a:r>
              <a:rPr lang="ru-RU" dirty="0" smtClean="0">
                <a:solidFill>
                  <a:srgbClr val="FF0000"/>
                </a:solidFill>
                <a:ea typeface="+mn-ea"/>
                <a:cs typeface="+mn-cs"/>
              </a:rPr>
              <a:t>при </a:t>
            </a:r>
            <a:r>
              <a:rPr lang="ru-RU" dirty="0">
                <a:solidFill>
                  <a:srgbClr val="FF0000"/>
                </a:solidFill>
                <a:ea typeface="+mn-ea"/>
                <a:cs typeface="+mn-cs"/>
              </a:rPr>
              <a:t>рубке: </a:t>
            </a:r>
            <a:r>
              <a:rPr lang="ru-RU" dirty="0" smtClean="0">
                <a:solidFill>
                  <a:srgbClr val="FF0000"/>
                </a:solidFill>
                <a:ea typeface="+mn-ea"/>
                <a:cs typeface="+mn-cs"/>
              </a:rPr>
              <a:t>                   </a:t>
            </a:r>
            <a:r>
              <a:rPr lang="ru-RU" sz="2800" b="1" dirty="0" smtClean="0">
                <a:solidFill>
                  <a:srgbClr val="7030A0"/>
                </a:solidFill>
                <a:ea typeface="+mn-ea"/>
                <a:cs typeface="+mn-cs"/>
              </a:rPr>
              <a:t>1 </a:t>
            </a:r>
            <a:r>
              <a:rPr lang="ru-RU" sz="2800" b="1" dirty="0">
                <a:solidFill>
                  <a:srgbClr val="7030A0"/>
                </a:solidFill>
                <a:ea typeface="+mn-ea"/>
                <a:cs typeface="+mn-cs"/>
              </a:rPr>
              <a:t>-</a:t>
            </a:r>
            <a:r>
              <a:rPr lang="ru-RU" sz="2800" b="1" dirty="0" smtClean="0">
                <a:solidFill>
                  <a:srgbClr val="7030A0"/>
                </a:solidFill>
                <a:ea typeface="+mn-ea"/>
                <a:cs typeface="+mn-cs"/>
              </a:rPr>
              <a:t> </a:t>
            </a:r>
            <a:r>
              <a:rPr lang="ru-RU" sz="2800" b="1" dirty="0">
                <a:solidFill>
                  <a:srgbClr val="7030A0"/>
                </a:solidFill>
                <a:ea typeface="+mn-ea"/>
                <a:cs typeface="+mn-cs"/>
              </a:rPr>
              <a:t>тиски, 2 </a:t>
            </a:r>
            <a:r>
              <a:rPr lang="ru-RU" sz="2800" b="1" dirty="0" smtClean="0">
                <a:solidFill>
                  <a:srgbClr val="7030A0"/>
                </a:solidFill>
                <a:ea typeface="+mn-ea"/>
                <a:cs typeface="+mn-cs"/>
              </a:rPr>
              <a:t>- </a:t>
            </a:r>
            <a:r>
              <a:rPr lang="ru-RU" sz="2800" b="1" dirty="0" err="1">
                <a:solidFill>
                  <a:srgbClr val="7030A0"/>
                </a:solidFill>
                <a:ea typeface="+mn-ea"/>
                <a:cs typeface="+mn-cs"/>
              </a:rPr>
              <a:t>нагубники</a:t>
            </a:r>
            <a:r>
              <a:rPr lang="ru-RU" sz="2800" b="1" dirty="0">
                <a:solidFill>
                  <a:srgbClr val="7030A0"/>
                </a:solidFill>
                <a:ea typeface="+mn-ea"/>
                <a:cs typeface="+mn-cs"/>
              </a:rPr>
              <a:t>, 3 </a:t>
            </a:r>
            <a:r>
              <a:rPr lang="ru-RU" sz="2800" b="1" dirty="0">
                <a:solidFill>
                  <a:srgbClr val="7030A0"/>
                </a:solidFill>
                <a:ea typeface="+mn-ea"/>
                <a:cs typeface="+mn-cs"/>
              </a:rPr>
              <a:t>-</a:t>
            </a:r>
            <a:r>
              <a:rPr lang="ru-RU" sz="2800" b="1" dirty="0" smtClean="0">
                <a:solidFill>
                  <a:srgbClr val="7030A0"/>
                </a:solidFill>
                <a:ea typeface="+mn-ea"/>
                <a:cs typeface="+mn-cs"/>
              </a:rPr>
              <a:t>рубке</a:t>
            </a:r>
            <a:r>
              <a:rPr lang="ru-RU" sz="2800" b="1" dirty="0">
                <a:solidFill>
                  <a:srgbClr val="7030A0"/>
                </a:solidFill>
                <a:ea typeface="+mn-ea"/>
                <a:cs typeface="+mn-cs"/>
              </a:rPr>
              <a:t>: 1 </a:t>
            </a:r>
            <a:r>
              <a:rPr lang="ru-RU" sz="2800" b="1" dirty="0" smtClean="0">
                <a:solidFill>
                  <a:srgbClr val="7030A0"/>
                </a:solidFill>
                <a:ea typeface="+mn-ea"/>
                <a:cs typeface="+mn-cs"/>
              </a:rPr>
              <a:t>- </a:t>
            </a:r>
            <a:r>
              <a:rPr lang="ru-RU" sz="2800" b="1" dirty="0">
                <a:solidFill>
                  <a:srgbClr val="7030A0"/>
                </a:solidFill>
                <a:ea typeface="+mn-ea"/>
                <a:cs typeface="+mn-cs"/>
              </a:rPr>
              <a:t>тиски</a:t>
            </a:r>
            <a:r>
              <a:rPr lang="ru-RU" sz="2800" b="1" dirty="0" smtClean="0">
                <a:solidFill>
                  <a:srgbClr val="7030A0"/>
                </a:solidFill>
                <a:ea typeface="+mn-ea"/>
                <a:cs typeface="+mn-cs"/>
              </a:rPr>
              <a:t>, </a:t>
            </a:r>
            <a:r>
              <a:rPr lang="ru-RU" sz="2800" b="1" dirty="0" smtClean="0">
                <a:solidFill>
                  <a:srgbClr val="7030A0"/>
                </a:solidFill>
                <a:ea typeface="+mn-ea"/>
                <a:cs typeface="+mn-cs"/>
              </a:rPr>
              <a:t>2 </a:t>
            </a:r>
            <a:r>
              <a:rPr lang="ru-RU" sz="2800" b="1" dirty="0">
                <a:solidFill>
                  <a:srgbClr val="7030A0"/>
                </a:solidFill>
                <a:ea typeface="+mn-ea"/>
                <a:cs typeface="+mn-cs"/>
              </a:rPr>
              <a:t>-</a:t>
            </a:r>
            <a:r>
              <a:rPr lang="ru-RU" sz="2800" b="1" dirty="0" smtClean="0">
                <a:solidFill>
                  <a:srgbClr val="7030A0"/>
                </a:solidFill>
                <a:ea typeface="+mn-ea"/>
                <a:cs typeface="+mn-cs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ea typeface="+mn-ea"/>
                <a:cs typeface="+mn-cs"/>
              </a:rPr>
              <a:t>нагубники</a:t>
            </a:r>
            <a:r>
              <a:rPr lang="ru-RU" sz="2800" b="1" dirty="0" smtClean="0">
                <a:solidFill>
                  <a:srgbClr val="7030A0"/>
                </a:solidFill>
                <a:ea typeface="+mn-ea"/>
                <a:cs typeface="+mn-cs"/>
              </a:rPr>
              <a:t> 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duotone>
              <a:prstClr val="black"/>
              <a:srgbClr val="FFFF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323528" y="1628800"/>
            <a:ext cx="8496944" cy="50405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45247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5976664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ru-RU" dirty="0"/>
              <a:t>При </a:t>
            </a:r>
            <a:r>
              <a:rPr lang="ru-RU" b="1" i="1" u="sng" dirty="0">
                <a:solidFill>
                  <a:srgbClr val="FF0000"/>
                </a:solidFill>
              </a:rPr>
              <a:t>рубке в тисках </a:t>
            </a:r>
            <a:r>
              <a:rPr lang="ru-RU" b="1" u="sng" dirty="0">
                <a:solidFill>
                  <a:srgbClr val="FF0000"/>
                </a:solidFill>
              </a:rPr>
              <a:t>заготовку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закрепляют таким образом, чтобы разметочная риска находилась ниже уровня губок на 1,5...2 мм. В этом случае после обработки на заготовке остается припуск на опиливание кромок. Режущую кромку зубила устанавли­вают на поверхность губок под углом 30...40° к плоскости </a:t>
            </a:r>
            <a:r>
              <a:rPr lang="ru-RU" dirty="0" smtClean="0"/>
              <a:t>резания. </a:t>
            </a:r>
            <a:r>
              <a:rPr lang="ru-RU" dirty="0"/>
              <a:t>Угол наклона зубила к кромкам губок должен соста</a:t>
            </a:r>
            <a:r>
              <a:rPr lang="ru-RU" sz="3600" dirty="0"/>
              <a:t>влять 45...60°. </a:t>
            </a:r>
          </a:p>
        </p:txBody>
      </p:sp>
    </p:spTree>
    <p:extLst>
      <p:ext uri="{BB962C8B-B14F-4D97-AF65-F5344CB8AC3E}">
        <p14:creationId xmlns:p14="http://schemas.microsoft.com/office/powerpoint/2010/main" val="382236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 descr="http://gardenweb.ru/gallery/sanitarno_tehnicheskie_raboty/image_8.gif"/>
          <p:cNvPicPr>
            <a:picLocks noGrp="1"/>
          </p:cNvPicPr>
          <p:nvPr>
            <p:ph idx="1"/>
          </p:nvPr>
        </p:nvPicPr>
        <p:blipFill>
          <a:blip r:embed="rId2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16632"/>
            <a:ext cx="6120680" cy="66247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7982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  <a:solidFill>
            <a:srgbClr val="FFC000"/>
          </a:solidFill>
        </p:spPr>
        <p:txBody>
          <a:bodyPr>
            <a:normAutofit lnSpcReduction="10000"/>
          </a:bodyPr>
          <a:lstStyle/>
          <a:p>
            <a:r>
              <a:rPr lang="ru-RU" dirty="0"/>
              <a:t>При </a:t>
            </a:r>
            <a:r>
              <a:rPr lang="ru-RU" b="1" i="1" u="sng" dirty="0">
                <a:solidFill>
                  <a:srgbClr val="FF0000"/>
                </a:solidFill>
              </a:rPr>
              <a:t>рубке на плите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dirty="0"/>
              <a:t>зубило устанавливают </a:t>
            </a:r>
            <a:r>
              <a:rPr lang="ru-RU" dirty="0" smtClean="0"/>
              <a:t>верти­кально </a:t>
            </a:r>
            <a:r>
              <a:rPr lang="ru-RU" dirty="0"/>
              <a:t>на разметочную риску и наносят удары. После нанесения первого удара зубило устанав­ливают так, чтобы половина его режущей кромки находилась в уже прорубленной лунке, а половина — на разметочной риске, и наносят второй удар. При таком перемещении зубила по разметочной риске облегчается его установка в правильное положение и обеспечивается получение непрерывного надреза. </a:t>
            </a:r>
          </a:p>
        </p:txBody>
      </p:sp>
    </p:spTree>
    <p:extLst>
      <p:ext uri="{BB962C8B-B14F-4D97-AF65-F5344CB8AC3E}">
        <p14:creationId xmlns:p14="http://schemas.microsoft.com/office/powerpoint/2010/main" val="284954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Способы выполнения рубки"/>
          <p:cNvPicPr/>
          <p:nvPr/>
        </p:nvPicPr>
        <p:blipFill>
          <a:blip r:embed="rId2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208912" cy="61206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30311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324</Words>
  <Application>Microsoft Office PowerPoint</Application>
  <PresentationFormat>Экран (4:3)</PresentationFormat>
  <Paragraphs>25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Тема:  Рубка металла</vt:lpstr>
      <vt:lpstr>Цели урока.   </vt:lpstr>
      <vt:lpstr>Презентация PowerPoint</vt:lpstr>
      <vt:lpstr>Презентация PowerPoint</vt:lpstr>
      <vt:lpstr>по­ложение зубила  при рубке:                    1 - тиски, 2 - нагубники, 3 -рубке: 1 - тиски, 2 - нагубники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32</cp:revision>
  <dcterms:created xsi:type="dcterms:W3CDTF">2016-05-18T15:22:57Z</dcterms:created>
  <dcterms:modified xsi:type="dcterms:W3CDTF">2016-05-19T16:04:24Z</dcterms:modified>
</cp:coreProperties>
</file>