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3" r:id="rId2"/>
    <p:sldId id="257" r:id="rId3"/>
    <p:sldId id="291" r:id="rId4"/>
    <p:sldId id="286" r:id="rId5"/>
    <p:sldId id="275" r:id="rId6"/>
    <p:sldId id="287" r:id="rId7"/>
    <p:sldId id="288" r:id="rId8"/>
    <p:sldId id="289" r:id="rId9"/>
    <p:sldId id="290" r:id="rId10"/>
    <p:sldId id="292" r:id="rId11"/>
    <p:sldId id="282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1914" y="-4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1C21764-0908-4062-B5B1-E35DF933856E}" type="datetimeFigureOut">
              <a:rPr lang="ru-RU" smtClean="0"/>
              <a:pPr/>
              <a:t>19.05.2016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9F9130C-7248-4593-BA44-96DEEDEC92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1C21764-0908-4062-B5B1-E35DF933856E}" type="datetimeFigureOut">
              <a:rPr lang="ru-RU" smtClean="0"/>
              <a:pPr/>
              <a:t>19.05.2016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F9130C-7248-4593-BA44-96DEEDEC92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1C21764-0908-4062-B5B1-E35DF933856E}" type="datetimeFigureOut">
              <a:rPr lang="ru-RU" smtClean="0"/>
              <a:pPr/>
              <a:t>19.05.2016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F9130C-7248-4593-BA44-96DEEDEC92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1C21764-0908-4062-B5B1-E35DF933856E}" type="datetimeFigureOut">
              <a:rPr lang="ru-RU" smtClean="0"/>
              <a:pPr/>
              <a:t>19.05.2016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F9130C-7248-4593-BA44-96DEEDEC92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1C21764-0908-4062-B5B1-E35DF933856E}" type="datetimeFigureOut">
              <a:rPr lang="ru-RU" smtClean="0"/>
              <a:pPr/>
              <a:t>19.05.2016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F9130C-7248-4593-BA44-96DEEDEC92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1C21764-0908-4062-B5B1-E35DF933856E}" type="datetimeFigureOut">
              <a:rPr lang="ru-RU" smtClean="0"/>
              <a:pPr/>
              <a:t>19.05.2016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F9130C-7248-4593-BA44-96DEEDEC92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1C21764-0908-4062-B5B1-E35DF933856E}" type="datetimeFigureOut">
              <a:rPr lang="ru-RU" smtClean="0"/>
              <a:pPr/>
              <a:t>19.05.2016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F9130C-7248-4593-BA44-96DEEDEC92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1C21764-0908-4062-B5B1-E35DF933856E}" type="datetimeFigureOut">
              <a:rPr lang="ru-RU" smtClean="0"/>
              <a:pPr/>
              <a:t>19.05.2016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F9130C-7248-4593-BA44-96DEEDEC92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1C21764-0908-4062-B5B1-E35DF933856E}" type="datetimeFigureOut">
              <a:rPr lang="ru-RU" smtClean="0"/>
              <a:pPr/>
              <a:t>19.05.2016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F9130C-7248-4593-BA44-96DEEDEC92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E1C21764-0908-4062-B5B1-E35DF933856E}" type="datetimeFigureOut">
              <a:rPr lang="ru-RU" smtClean="0"/>
              <a:pPr/>
              <a:t>19.05.2016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F9130C-7248-4593-BA44-96DEEDEC92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1C21764-0908-4062-B5B1-E35DF933856E}" type="datetimeFigureOut">
              <a:rPr lang="ru-RU" smtClean="0"/>
              <a:pPr/>
              <a:t>19.05.2016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9F9130C-7248-4593-BA44-96DEEDEC92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E1C21764-0908-4062-B5B1-E35DF933856E}" type="datetimeFigureOut">
              <a:rPr lang="ru-RU" smtClean="0"/>
              <a:pPr/>
              <a:t>19.05.2016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29F9130C-7248-4593-BA44-96DEEDEC92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Горнеева\Pictures\Рисунок14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27" y="-793"/>
            <a:ext cx="9144000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980727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2000" dirty="0" smtClean="0">
                <a:solidFill>
                  <a:schemeClr val="tx1"/>
                </a:solidFill>
              </a:rPr>
              <a:t>Учебно– исследовательский проект на </a:t>
            </a:r>
            <a:r>
              <a:rPr lang="ru-RU" sz="2000" dirty="0">
                <a:solidFill>
                  <a:schemeClr val="tx1"/>
                </a:solidFill>
              </a:rPr>
              <a:t>тему:</a:t>
            </a:r>
            <a:r>
              <a:rPr lang="ru-RU" sz="2000" b="1" dirty="0">
                <a:solidFill>
                  <a:schemeClr val="tx1"/>
                </a:solidFill>
              </a:rPr>
              <a:t>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-108520" y="-243408"/>
            <a:ext cx="9144000" cy="1512168"/>
          </a:xfrm>
        </p:spPr>
        <p:txBody>
          <a:bodyPr>
            <a:normAutofit fontScale="25000" lnSpcReduction="20000"/>
          </a:bodyPr>
          <a:lstStyle/>
          <a:p>
            <a:endParaRPr lang="ru-RU" sz="5100" dirty="0" smtClean="0">
              <a:solidFill>
                <a:srgbClr val="FF0000"/>
              </a:solidFill>
            </a:endParaRPr>
          </a:p>
          <a:p>
            <a:endParaRPr lang="ru-RU" sz="5100" dirty="0">
              <a:solidFill>
                <a:srgbClr val="FF0000"/>
              </a:solidFill>
            </a:endParaRPr>
          </a:p>
          <a:p>
            <a:endParaRPr lang="ru-RU" sz="5100" dirty="0" smtClean="0">
              <a:solidFill>
                <a:srgbClr val="FF0000"/>
              </a:solidFill>
            </a:endParaRPr>
          </a:p>
          <a:p>
            <a:endParaRPr lang="ru-RU" sz="6700" dirty="0">
              <a:solidFill>
                <a:srgbClr val="C00000"/>
              </a:solidFill>
            </a:endParaRPr>
          </a:p>
          <a:p>
            <a:pPr algn="ctr"/>
            <a:r>
              <a:rPr lang="ru-RU" sz="11100" b="1" dirty="0" smtClean="0">
                <a:solidFill>
                  <a:schemeClr val="accent3">
                    <a:lumMod val="75000"/>
                  </a:schemeClr>
                </a:solidFill>
              </a:rPr>
              <a:t>«</a:t>
            </a:r>
            <a:r>
              <a:rPr lang="ru-RU" sz="11100" b="1" dirty="0">
                <a:solidFill>
                  <a:schemeClr val="accent3">
                    <a:lumMod val="75000"/>
                  </a:schemeClr>
                </a:solidFill>
              </a:rPr>
              <a:t>Современные инновации в области </a:t>
            </a:r>
            <a:r>
              <a:rPr lang="ru-RU" sz="11100" b="1" dirty="0" smtClean="0">
                <a:solidFill>
                  <a:schemeClr val="accent3">
                    <a:lumMod val="75000"/>
                  </a:schemeClr>
                </a:solidFill>
              </a:rPr>
              <a:t>проектной деятельности школьников </a:t>
            </a:r>
          </a:p>
          <a:p>
            <a:pPr algn="ctr"/>
            <a:r>
              <a:rPr lang="ru-RU" sz="11100" b="1" dirty="0" smtClean="0">
                <a:solidFill>
                  <a:schemeClr val="accent3">
                    <a:lumMod val="75000"/>
                  </a:schemeClr>
                </a:solidFill>
              </a:rPr>
              <a:t>в системе Исполнителя «Чертежник»».</a:t>
            </a:r>
            <a:endParaRPr lang="ru-RU" sz="11100" b="1" dirty="0">
              <a:solidFill>
                <a:schemeClr val="accent3">
                  <a:lumMod val="75000"/>
                </a:schemeClr>
              </a:solidFill>
            </a:endParaRPr>
          </a:p>
          <a:p>
            <a:r>
              <a:rPr lang="ru-RU" sz="6700" dirty="0">
                <a:solidFill>
                  <a:srgbClr val="C00000"/>
                </a:solidFill>
              </a:rPr>
              <a:t> </a:t>
            </a:r>
          </a:p>
          <a:p>
            <a:endParaRPr lang="ru-RU" sz="6700" dirty="0">
              <a:solidFill>
                <a:srgbClr val="C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95536" y="5727159"/>
            <a:ext cx="668324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Проект подготовила учитель информатики: </a:t>
            </a:r>
            <a:r>
              <a:rPr lang="ru-RU" dirty="0" err="1" smtClean="0"/>
              <a:t>Радаева</a:t>
            </a:r>
            <a:r>
              <a:rPr lang="ru-RU" dirty="0" smtClean="0"/>
              <a:t> Е.Н</a:t>
            </a:r>
          </a:p>
          <a:p>
            <a:r>
              <a:rPr lang="ru-RU" dirty="0" smtClean="0"/>
              <a:t>Город Нижневартовск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06301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736" y="116632"/>
            <a:ext cx="8712968" cy="61566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43990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0"/>
            <a:ext cx="8712968" cy="6858000"/>
          </a:xfrm>
        </p:spPr>
        <p:txBody>
          <a:bodyPr>
            <a:normAutofit lnSpcReduction="10000"/>
          </a:bodyPr>
          <a:lstStyle/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ru-RU" sz="2600" dirty="0" smtClean="0"/>
          </a:p>
          <a:p>
            <a:pPr marL="723900" indent="0" eaLnBrk="1" fontAlgn="auto" hangingPunct="1">
              <a:spcAft>
                <a:spcPts val="0"/>
              </a:spcAft>
              <a:buNone/>
              <a:tabLst>
                <a:tab pos="627063" algn="l"/>
                <a:tab pos="723900" algn="l"/>
              </a:tabLst>
              <a:defRPr/>
            </a:pP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23900" indent="0" eaLnBrk="1" fontAlgn="auto" hangingPunct="1">
              <a:spcAft>
                <a:spcPts val="0"/>
              </a:spcAft>
              <a:buNone/>
              <a:tabLst>
                <a:tab pos="627063" algn="l"/>
                <a:tab pos="723900" algn="l"/>
              </a:tabLst>
              <a:defRPr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процессе составления алгоритмов я узнала:</a:t>
            </a:r>
          </a:p>
          <a:p>
            <a:pPr marL="723900" indent="0" eaLnBrk="1" fontAlgn="auto" hangingPunct="1">
              <a:spcAft>
                <a:spcPts val="0"/>
              </a:spcAft>
              <a:buNone/>
              <a:tabLst>
                <a:tab pos="627063" algn="l"/>
                <a:tab pos="723900" algn="l"/>
              </a:tabLst>
              <a:defRPr/>
            </a:pP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23900" indent="436563" eaLnBrk="1" fontAlgn="auto" hangingPunct="1">
              <a:lnSpc>
                <a:spcPct val="150000"/>
              </a:lnSpc>
              <a:spcAft>
                <a:spcPts val="0"/>
              </a:spcAft>
              <a:buFont typeface="Wingdings 3"/>
              <a:buChar char=""/>
              <a:tabLst>
                <a:tab pos="627063" algn="l"/>
                <a:tab pos="723900" algn="l"/>
              </a:tabLst>
              <a:defRPr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 с помощью команд исполнителя можно создать анимированный рисунок на координатной плоскости;</a:t>
            </a:r>
          </a:p>
          <a:p>
            <a:pPr marL="723900" indent="436563" eaLnBrk="1" fontAlgn="auto" hangingPunct="1">
              <a:lnSpc>
                <a:spcPct val="150000"/>
              </a:lnSpc>
              <a:spcAft>
                <a:spcPts val="0"/>
              </a:spcAft>
              <a:buFont typeface="Wingdings 3"/>
              <a:buChar char=""/>
              <a:tabLst>
                <a:tab pos="627063" algn="l"/>
                <a:tab pos="723900" algn="l"/>
              </a:tabLst>
              <a:defRPr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ознакомилась с Системой Команд исполнителя Чертежник;</a:t>
            </a:r>
          </a:p>
          <a:p>
            <a:pPr marL="723900" indent="436563" eaLnBrk="1" fontAlgn="auto" hangingPunct="1">
              <a:lnSpc>
                <a:spcPct val="150000"/>
              </a:lnSpc>
              <a:spcAft>
                <a:spcPts val="0"/>
              </a:spcAft>
              <a:buFont typeface="Wingdings 3"/>
              <a:buChar char=""/>
              <a:tabLst>
                <a:tab pos="627063" algn="l"/>
                <a:tab pos="723900" algn="l"/>
              </a:tabLst>
              <a:defRPr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знала что такое Пифагорово дерево;</a:t>
            </a:r>
          </a:p>
          <a:p>
            <a:pPr marL="723900" indent="0" eaLnBrk="1" fontAlgn="auto" hangingPunct="1">
              <a:spcAft>
                <a:spcPts val="0"/>
              </a:spcAft>
              <a:buNone/>
              <a:tabLst>
                <a:tab pos="627063" algn="l"/>
                <a:tab pos="723900" algn="l"/>
              </a:tabLst>
              <a:defRPr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23900" indent="0" algn="just" eaLnBrk="1" fontAlgn="auto" hangingPunct="1">
              <a:lnSpc>
                <a:spcPct val="150000"/>
              </a:lnSpc>
              <a:spcAft>
                <a:spcPts val="0"/>
              </a:spcAft>
              <a:buNone/>
              <a:tabLst>
                <a:tab pos="627063" algn="l"/>
                <a:tab pos="723900" algn="l"/>
              </a:tabLst>
              <a:defRPr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Сама идеология систем Исполнителя позволяет использовать при обучении программированию проблемный подход и метод проектов. Любая проектная работа основана на законах естественных наук: черчении, геометрии, математики, что подчеркивает их практическую значимость.</a:t>
            </a:r>
          </a:p>
          <a:p>
            <a:pPr marL="365760" indent="-256032" algn="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ru-RU" sz="2900" b="1" dirty="0" smtClean="0"/>
              <a:t>    </a:t>
            </a:r>
          </a:p>
          <a:p>
            <a:pPr marL="365760" indent="-256032" algn="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ru-RU" sz="2900" b="1" dirty="0" smtClean="0"/>
              <a:t> 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17803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692696"/>
            <a:ext cx="8352928" cy="6165304"/>
          </a:xfrm>
        </p:spPr>
        <p:txBody>
          <a:bodyPr>
            <a:normAutofit/>
          </a:bodyPr>
          <a:lstStyle/>
          <a:p>
            <a:pPr lvl="0" algn="just"/>
            <a:r>
              <a:rPr lang="ru-RU" sz="2000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 исследования: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Освоить применение современных инноваций в области проектной деятельности с помощью интегрированной оболочки с использованием системы «Исполнители» среды Кумир.  </a:t>
            </a:r>
          </a:p>
          <a:p>
            <a:pPr lvl="0" algn="just"/>
            <a:r>
              <a:rPr lang="ru-RU" sz="2000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Объект исследования:</a:t>
            </a:r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Возможности Исполнителя Чертежник, построение рисунков на координатной плоскости.</a:t>
            </a:r>
          </a:p>
          <a:p>
            <a:pPr lvl="0" algn="just"/>
            <a:r>
              <a:rPr lang="ru-RU" sz="2000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 исследования:</a:t>
            </a:r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Анимированное представление рисунков на координатной плоскости.</a:t>
            </a:r>
            <a:endParaRPr lang="ru-RU" sz="2000" u="sng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ru-RU" sz="2000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Задачи:</a:t>
            </a:r>
            <a:endParaRPr lang="ru-RU" sz="20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55713" lvl="0" indent="-525463" algn="just">
              <a:tabLst>
                <a:tab pos="984250" algn="l"/>
              </a:tabLst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изучить  среду системы «Исполнители»,  ее возможности и характеристики;</a:t>
            </a:r>
          </a:p>
          <a:p>
            <a:pPr marL="1255713" lvl="0" indent="-525463" algn="just">
              <a:tabLst>
                <a:tab pos="984250" algn="l"/>
              </a:tabLst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разработать свой проект и создать готовый  программный продукт в системе Исполнителя - Чертежник;</a:t>
            </a:r>
          </a:p>
          <a:p>
            <a:pPr marL="1255713" lvl="0" indent="-525463" algn="just">
              <a:tabLst>
                <a:tab pos="984250" algn="l"/>
              </a:tabLst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развивать  интеллектуальные, познавательные, творческие способности.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76672"/>
            <a:ext cx="7980356" cy="21602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11560" y="2924944"/>
            <a:ext cx="777686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Практическая значимость: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Возможность наглядного представления рисунков в системе координат на уроках алгебры, геометрии, черчения, информатики.</a:t>
            </a:r>
          </a:p>
          <a:p>
            <a:pPr algn="just">
              <a:lnSpc>
                <a:spcPct val="150000"/>
              </a:lnSpc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Использовать данную программу на уроках по  информационным технологиям, как демонстрацию анимационных возможностей программы.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74477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99592" y="1340768"/>
            <a:ext cx="7560840" cy="4248472"/>
          </a:xfrm>
        </p:spPr>
        <p:txBody>
          <a:bodyPr>
            <a:normAutofit fontScale="25000" lnSpcReduction="20000"/>
          </a:bodyPr>
          <a:lstStyle/>
          <a:p>
            <a:pPr marL="109728" indent="0">
              <a:buNone/>
            </a:pPr>
            <a:endParaRPr lang="ru-RU" sz="8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8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познавательная </a:t>
            </a:r>
            <a:r>
              <a:rPr lang="ru-RU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(изучение нового);</a:t>
            </a:r>
          </a:p>
          <a:p>
            <a:pPr marL="109728" indent="0">
              <a:buNone/>
            </a:pPr>
            <a:endParaRPr lang="ru-RU" sz="8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интеллектуальная </a:t>
            </a:r>
            <a:r>
              <a:rPr lang="ru-RU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(создание собственного проекта);</a:t>
            </a:r>
          </a:p>
          <a:p>
            <a:pPr marL="109728" indent="0">
              <a:buNone/>
            </a:pPr>
            <a:r>
              <a:rPr lang="ru-RU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ru-RU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информационная (закрепление знаний по предметам естественно-математического цикла);</a:t>
            </a:r>
          </a:p>
          <a:p>
            <a:pPr marL="109728" indent="0">
              <a:buNone/>
            </a:pPr>
            <a:endParaRPr lang="ru-RU" sz="8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технологическая </a:t>
            </a:r>
            <a:r>
              <a:rPr lang="ru-RU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(освоение нового программного средства);</a:t>
            </a:r>
          </a:p>
          <a:p>
            <a:pPr marL="109728" indent="0">
              <a:buNone/>
            </a:pPr>
            <a:endParaRPr lang="ru-RU" sz="8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психологическая (стремление к успеху);</a:t>
            </a:r>
            <a:endParaRPr lang="ru-RU" sz="8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8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профессиональная </a:t>
            </a:r>
            <a:r>
              <a:rPr lang="ru-RU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(получение навыков программирования и творческого самовыражения);</a:t>
            </a:r>
            <a:endParaRPr lang="ru-RU" sz="8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72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Компетентности, которые формирует наш проект:</a:t>
            </a:r>
          </a:p>
        </p:txBody>
      </p:sp>
    </p:spTree>
    <p:extLst>
      <p:ext uri="{BB962C8B-B14F-4D97-AF65-F5344CB8AC3E}">
        <p14:creationId xmlns:p14="http://schemas.microsoft.com/office/powerpoint/2010/main" val="1599957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8" y="260648"/>
            <a:ext cx="8229600" cy="5544616"/>
          </a:xfrm>
        </p:spPr>
        <p:txBody>
          <a:bodyPr>
            <a:normAutofit fontScale="25000" lnSpcReduction="20000"/>
          </a:bodyPr>
          <a:lstStyle/>
          <a:p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 algn="just">
              <a:lnSpc>
                <a:spcPct val="170000"/>
              </a:lnSpc>
              <a:buNone/>
            </a:pPr>
            <a:r>
              <a:rPr lang="ru-RU" sz="4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 </a:t>
            </a:r>
            <a:r>
              <a:rPr lang="ru-RU" sz="6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возможность составления и решения разных типов задач по </a:t>
            </a:r>
            <a:r>
              <a:rPr lang="ru-RU" sz="6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темам   </a:t>
            </a:r>
            <a:r>
              <a:rPr lang="ru-RU" sz="6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"Исполнитель и его команды", "Процедуры", "Функции", "Циклы</a:t>
            </a:r>
            <a:r>
              <a:rPr lang="ru-RU" sz="6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", </a:t>
            </a:r>
            <a:r>
              <a:rPr lang="ru-RU" sz="6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"Условные операторы</a:t>
            </a:r>
            <a:r>
              <a:rPr lang="ru-RU" sz="6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", и </a:t>
            </a:r>
            <a:r>
              <a:rPr lang="ru-RU" sz="6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др</a:t>
            </a:r>
            <a:r>
              <a:rPr lang="ru-RU" sz="6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.;</a:t>
            </a:r>
          </a:p>
          <a:p>
            <a:pPr marL="109728" indent="0" algn="just">
              <a:lnSpc>
                <a:spcPct val="170000"/>
              </a:lnSpc>
              <a:buNone/>
            </a:pPr>
            <a:r>
              <a:rPr lang="ru-RU" sz="6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 </a:t>
            </a:r>
            <a:r>
              <a:rPr lang="ru-RU" sz="6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язык программирования полностью русифицирован;</a:t>
            </a:r>
          </a:p>
          <a:p>
            <a:pPr marL="109728" indent="0" algn="just">
              <a:lnSpc>
                <a:spcPct val="170000"/>
              </a:lnSpc>
              <a:buNone/>
            </a:pPr>
            <a:r>
              <a:rPr lang="ru-RU" sz="6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программы </a:t>
            </a:r>
            <a:r>
              <a:rPr lang="ru-RU" sz="6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набираются и редактируются с помощью </a:t>
            </a:r>
            <a:r>
              <a:rPr lang="ru-RU" sz="6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встроенного   </a:t>
            </a:r>
            <a:r>
              <a:rPr lang="ru-RU" sz="6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редактора с подсветкой синтаксиса;</a:t>
            </a:r>
          </a:p>
          <a:p>
            <a:pPr marL="109728" indent="0" algn="just">
              <a:lnSpc>
                <a:spcPct val="170000"/>
              </a:lnSpc>
              <a:buNone/>
            </a:pPr>
            <a:r>
              <a:rPr lang="ru-RU" sz="6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 поддержка базовых конструкций языка </a:t>
            </a:r>
            <a:r>
              <a:rPr lang="ru-RU" sz="6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программирования Си</a:t>
            </a:r>
            <a:r>
              <a:rPr lang="ru-RU" sz="6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109728" indent="0" algn="just">
              <a:lnSpc>
                <a:spcPct val="170000"/>
              </a:lnSpc>
              <a:buNone/>
            </a:pPr>
            <a:r>
              <a:rPr lang="ru-RU" sz="6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 диагностика различных видов ошибок при трансляции </a:t>
            </a:r>
            <a:r>
              <a:rPr lang="ru-RU" sz="6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  </a:t>
            </a:r>
            <a:r>
              <a:rPr lang="ru-RU" sz="6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выполнении;</a:t>
            </a:r>
          </a:p>
          <a:p>
            <a:pPr algn="just">
              <a:lnSpc>
                <a:spcPct val="170000"/>
              </a:lnSpc>
              <a:buFontTx/>
              <a:buChar char="-"/>
            </a:pPr>
            <a:r>
              <a:rPr lang="ru-RU" sz="6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возможность </a:t>
            </a:r>
            <a:r>
              <a:rPr lang="ru-RU" sz="6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контроля значений переменных во </a:t>
            </a:r>
            <a:r>
              <a:rPr lang="ru-RU" sz="6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время   </a:t>
            </a:r>
            <a:r>
              <a:rPr lang="ru-RU" sz="6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выполнения в пошаговом режиме;</a:t>
            </a:r>
          </a:p>
          <a:p>
            <a:pPr marL="109728" indent="0" algn="just">
              <a:lnSpc>
                <a:spcPct val="170000"/>
              </a:lnSpc>
              <a:buNone/>
            </a:pPr>
            <a:r>
              <a:rPr lang="ru-RU" sz="6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 анимация при выполнении программы</a:t>
            </a:r>
            <a:r>
              <a:rPr lang="ru-RU" sz="6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6200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 algn="just">
              <a:lnSpc>
                <a:spcPct val="170000"/>
              </a:lnSpc>
              <a:buNone/>
            </a:pPr>
            <a:r>
              <a:rPr lang="ru-RU" sz="62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Преимущества создания проектов в системе «Исполнители» </a:t>
            </a:r>
            <a:r>
              <a:rPr lang="ru-RU" sz="6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заключаются </a:t>
            </a:r>
            <a:r>
              <a:rPr lang="ru-RU" sz="6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следующем: </a:t>
            </a:r>
            <a:endParaRPr lang="ru-RU" sz="6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 algn="just">
              <a:lnSpc>
                <a:spcPct val="170000"/>
              </a:lnSpc>
              <a:buNone/>
            </a:pPr>
            <a:r>
              <a:rPr lang="ru-RU" sz="6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она </a:t>
            </a:r>
            <a:r>
              <a:rPr lang="ru-RU" sz="6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предназначена для удовлетворения потребностей тех, кто желает изучать и использовать </a:t>
            </a:r>
            <a:r>
              <a:rPr lang="ru-RU" sz="6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программирование </a:t>
            </a:r>
            <a:r>
              <a:rPr lang="ru-RU" sz="6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творческого выражения, а также тех – кто хочет добиться быстрых результатов. </a:t>
            </a:r>
            <a:endParaRPr lang="ru-RU" sz="6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 algn="just">
              <a:lnSpc>
                <a:spcPct val="170000"/>
              </a:lnSpc>
              <a:buNone/>
            </a:pPr>
            <a:r>
              <a:rPr lang="ru-RU" sz="6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Согласитесь</a:t>
            </a:r>
            <a:r>
              <a:rPr lang="ru-RU" sz="6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для сегодняшних школьников – это немаловажно. </a:t>
            </a:r>
          </a:p>
          <a:p>
            <a:pPr marL="109728" indent="0" algn="just">
              <a:buNone/>
            </a:pPr>
            <a:r>
              <a:rPr lang="ru-RU" sz="4300" dirty="0"/>
              <a:t> 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95536" y="-99392"/>
            <a:ext cx="8229600" cy="936104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Актуальность работы.</a:t>
            </a:r>
            <a:endParaRPr lang="ru-RU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2173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536" y="908720"/>
            <a:ext cx="8229600" cy="6048672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Исполнитель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Чертежник может ходить по полю и рисовать линии пером. Если перо поднято, он просто перемещается в другое место, если перо опущено - рисует за собой линию. </a:t>
            </a:r>
          </a:p>
          <a:p>
            <a:pPr algn="just"/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начале работы с программой Чертежник находится в начале координат. Он скрылся от нас и мы его не видим. Чертежник подчиняется командам, входящим в его Список Команд Исполнителя, и может нарисовать любой рисунок, если им правильно управлять. Размеры поля Чертежника и смещение начала координат можно задать в специальном окне настройки. </a:t>
            </a:r>
          </a:p>
          <a:p>
            <a:pPr algn="just"/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помощью специальных команд мы можем сделать его видимой или одеть на него шапку-невидимку, попросить его нарисовать линию в заданную точку или просто переместиться, не оставляя следа. Помните, что Чертежник не может ходить за пределами своего поля, если он попытается туда выйти, то машина фиксирует ошибку и выполнение программы прекращается. </a:t>
            </a:r>
          </a:p>
          <a:p>
            <a:pPr algn="just"/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Чтобы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вручную очистить рабочее поле Чертежника, надо нажать клавишу F12. </a:t>
            </a:r>
          </a:p>
          <a:p>
            <a:pPr algn="just"/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1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Исполнитель "Чертежник"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85769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98376" y="0"/>
            <a:ext cx="8229600" cy="980728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Команд Исполнителя</a:t>
            </a:r>
            <a:endParaRPr lang="ru-RU" sz="28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tabl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764704"/>
            <a:ext cx="8712968" cy="5256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4256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94096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Пример программы составления алгоритма рисования Чертежником следующего рисунка:</a:t>
            </a: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1" name="Picture 3" descr="C:\Users\elena\Desktop\прог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1874" y="1268760"/>
            <a:ext cx="5250566" cy="5040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elena\Desktop\5пр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520788"/>
            <a:ext cx="3131840" cy="42484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41915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35062" y="116632"/>
            <a:ext cx="8241394" cy="1786210"/>
          </a:xfrm>
        </p:spPr>
        <p:txBody>
          <a:bodyPr>
            <a:noAutofit/>
          </a:bodyPr>
          <a:lstStyle/>
          <a:p>
            <a:pPr algn="just"/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Пример программы составления алгоритма </a:t>
            </a: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рисования</a:t>
            </a:r>
            <a:b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Чертежником Пифагорова дерева.</a:t>
            </a:r>
            <a:b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Называется </a:t>
            </a:r>
            <a:r>
              <a:rPr lang="ru-RU" sz="1800" b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так потому, что каждая тройка попарно соприкасающихся квадратов ограничивает прямоугольный треугольник и получается картинка, которой часто иллюстрируют теорему Пифагора, «пифагоровы штаны во все стороны равны».</a:t>
            </a:r>
            <a:endParaRPr lang="ru-RU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74" name="Picture 2" descr="C:\Users\elena\Desktop\пиф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19" y="1916832"/>
            <a:ext cx="8640961" cy="4359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23477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1134</TotalTime>
  <Words>582</Words>
  <Application>Microsoft Office PowerPoint</Application>
  <PresentationFormat>Экран (4:3)</PresentationFormat>
  <Paragraphs>65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Открытая</vt:lpstr>
      <vt:lpstr>  Учебно– исследовательский проект на тему:  </vt:lpstr>
      <vt:lpstr>Презентация PowerPoint</vt:lpstr>
      <vt:lpstr>Презентация PowerPoint</vt:lpstr>
      <vt:lpstr>Компетентности, которые формирует наш проект:</vt:lpstr>
      <vt:lpstr>Актуальность работы.</vt:lpstr>
      <vt:lpstr>Исполнитель "Чертежник" </vt:lpstr>
      <vt:lpstr>Система Команд Исполнителя</vt:lpstr>
      <vt:lpstr>Пример программы составления алгоритма рисования Чертежником следующего рисунка:</vt:lpstr>
      <vt:lpstr>Пример программы составления алгоритма рисования  Чертежником Пифагорова дерева.  Называется так потому, что каждая тройка попарно соприкасающихся квадратов ограничивает прямоугольный треугольник и получается картинка, которой часто иллюстрируют теорему Пифагора, «пифагоровы штаны во все стороны равны».</vt:lpstr>
      <vt:lpstr>Презентация PowerPoint</vt:lpstr>
      <vt:lpstr>Презентация PowerPoint</vt:lpstr>
    </vt:vector>
  </TitlesOfParts>
  <Company>дом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Научно – исследовательская работа по информатике на тему:</dc:title>
  <dc:creator>дом</dc:creator>
  <cp:lastModifiedBy>Елена</cp:lastModifiedBy>
  <cp:revision>67</cp:revision>
  <dcterms:created xsi:type="dcterms:W3CDTF">2012-02-01T18:20:43Z</dcterms:created>
  <dcterms:modified xsi:type="dcterms:W3CDTF">2016-05-19T08:31:12Z</dcterms:modified>
</cp:coreProperties>
</file>