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65" r:id="rId3"/>
    <p:sldId id="266" r:id="rId4"/>
    <p:sldId id="268" r:id="rId5"/>
    <p:sldId id="269" r:id="rId6"/>
    <p:sldId id="267" r:id="rId7"/>
    <p:sldId id="257" r:id="rId8"/>
    <p:sldId id="258" r:id="rId9"/>
    <p:sldId id="270" r:id="rId10"/>
    <p:sldId id="271" r:id="rId11"/>
    <p:sldId id="259" r:id="rId12"/>
    <p:sldId id="272" r:id="rId13"/>
    <p:sldId id="260" r:id="rId14"/>
    <p:sldId id="273" r:id="rId15"/>
    <p:sldId id="262" r:id="rId16"/>
    <p:sldId id="263" r:id="rId17"/>
    <p:sldId id="26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9F9342-11FE-4BB3-AB6D-304B4D6FE530}" type="datetimeFigureOut">
              <a:rPr lang="ru-RU" smtClean="0"/>
              <a:t>12.04.2016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9FF9E0-46AA-406F-9597-9B83B037145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FF9E0-46AA-406F-9597-9B83B0371451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8367-D00C-434E-8A32-879FF784E3B4}" type="datetimeFigureOut">
              <a:rPr lang="ru-RU" smtClean="0"/>
              <a:pPr/>
              <a:t>12.04.2016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2D94424-C07B-45C6-84D8-12F3FF33313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8367-D00C-434E-8A32-879FF784E3B4}" type="datetimeFigureOut">
              <a:rPr lang="ru-RU" smtClean="0"/>
              <a:pPr/>
              <a:t>12.04.2016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4424-C07B-45C6-84D8-12F3FF33313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8367-D00C-434E-8A32-879FF784E3B4}" type="datetimeFigureOut">
              <a:rPr lang="ru-RU" smtClean="0"/>
              <a:pPr/>
              <a:t>12.04.2016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4424-C07B-45C6-84D8-12F3FF33313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8367-D00C-434E-8A32-879FF784E3B4}" type="datetimeFigureOut">
              <a:rPr lang="ru-RU" smtClean="0"/>
              <a:pPr/>
              <a:t>12.04.2016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2D94424-C07B-45C6-84D8-12F3FF33313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8367-D00C-434E-8A32-879FF784E3B4}" type="datetimeFigureOut">
              <a:rPr lang="ru-RU" smtClean="0"/>
              <a:pPr/>
              <a:t>12.04.2016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4424-C07B-45C6-84D8-12F3FF33313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8367-D00C-434E-8A32-879FF784E3B4}" type="datetimeFigureOut">
              <a:rPr lang="ru-RU" smtClean="0"/>
              <a:pPr/>
              <a:t>12.04.2016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4424-C07B-45C6-84D8-12F3FF33313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8367-D00C-434E-8A32-879FF784E3B4}" type="datetimeFigureOut">
              <a:rPr lang="ru-RU" smtClean="0"/>
              <a:pPr/>
              <a:t>12.04.2016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2D94424-C07B-45C6-84D8-12F3FF33313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8367-D00C-434E-8A32-879FF784E3B4}" type="datetimeFigureOut">
              <a:rPr lang="ru-RU" smtClean="0"/>
              <a:pPr/>
              <a:t>12.04.2016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4424-C07B-45C6-84D8-12F3FF33313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8367-D00C-434E-8A32-879FF784E3B4}" type="datetimeFigureOut">
              <a:rPr lang="ru-RU" smtClean="0"/>
              <a:pPr/>
              <a:t>12.04.2016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4424-C07B-45C6-84D8-12F3FF33313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8367-D00C-434E-8A32-879FF784E3B4}" type="datetimeFigureOut">
              <a:rPr lang="ru-RU" smtClean="0"/>
              <a:pPr/>
              <a:t>12.04.2016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4424-C07B-45C6-84D8-12F3FF33313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8367-D00C-434E-8A32-879FF784E3B4}" type="datetimeFigureOut">
              <a:rPr lang="ru-RU" smtClean="0"/>
              <a:pPr/>
              <a:t>12.04.2016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4424-C07B-45C6-84D8-12F3FF33313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80A8367-D00C-434E-8A32-879FF784E3B4}" type="datetimeFigureOut">
              <a:rPr lang="ru-RU" smtClean="0"/>
              <a:pPr/>
              <a:t>12.04.2016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2D94424-C07B-45C6-84D8-12F3FF33313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700808"/>
            <a:ext cx="8458200" cy="3024336"/>
          </a:xfrm>
          <a:ln>
            <a:noFill/>
          </a:ln>
          <a:effectLst/>
        </p:spPr>
        <p:txBody>
          <a:bodyPr>
            <a:normAutofit fontScale="90000"/>
          </a:bodyPr>
          <a:lstStyle/>
          <a:p>
            <a:pPr algn="ctr"/>
            <a:r>
              <a:rPr lang="ru-RU" sz="4000" cap="none" dirty="0" smtClean="0">
                <a:solidFill>
                  <a:schemeClr val="tx1"/>
                </a:solidFill>
                <a:effectLst/>
              </a:rPr>
              <a:t>Презентация урока</a:t>
            </a:r>
            <a:r>
              <a:rPr lang="ru-RU" cap="none" dirty="0" smtClean="0">
                <a:solidFill>
                  <a:schemeClr val="tx1"/>
                </a:solidFill>
                <a:effectLst/>
              </a:rPr>
              <a:t/>
            </a:r>
            <a:br>
              <a:rPr lang="ru-RU" cap="none" dirty="0" smtClean="0">
                <a:solidFill>
                  <a:schemeClr val="tx1"/>
                </a:solidFill>
                <a:effectLst/>
              </a:rPr>
            </a:br>
            <a:r>
              <a:rPr lang="ru-RU" cap="none" dirty="0" smtClean="0">
                <a:solidFill>
                  <a:schemeClr val="tx1"/>
                </a:solidFill>
                <a:effectLst/>
              </a:rPr>
              <a:t/>
            </a:r>
            <a:br>
              <a:rPr lang="ru-RU" cap="none" dirty="0" smtClean="0">
                <a:solidFill>
                  <a:schemeClr val="tx1"/>
                </a:solidFill>
                <a:effectLst/>
              </a:rPr>
            </a:br>
            <a:r>
              <a:rPr lang="ru-RU" sz="2800" cap="none" dirty="0" smtClean="0">
                <a:solidFill>
                  <a:schemeClr val="tx1"/>
                </a:solidFill>
                <a:effectLst/>
              </a:rPr>
              <a:t>Тема:</a:t>
            </a:r>
            <a:r>
              <a:rPr lang="ru-RU" sz="2800" cap="none" dirty="0" smtClean="0">
                <a:solidFill>
                  <a:schemeClr val="tx1"/>
                </a:solidFill>
                <a:effectLst/>
              </a:rPr>
              <a:t>«Система </a:t>
            </a:r>
            <a:r>
              <a:rPr lang="ru-RU" sz="2800" cap="none" dirty="0" smtClean="0">
                <a:solidFill>
                  <a:schemeClr val="tx1"/>
                </a:solidFill>
                <a:effectLst/>
              </a:rPr>
              <a:t>питания карбюраторного </a:t>
            </a:r>
            <a:r>
              <a:rPr lang="ru-RU" sz="2800" cap="none" dirty="0" smtClean="0">
                <a:solidFill>
                  <a:schemeClr val="tx1"/>
                </a:solidFill>
                <a:effectLst/>
              </a:rPr>
              <a:t>двигателя»</a:t>
            </a:r>
            <a:br>
              <a:rPr lang="ru-RU" sz="2800" cap="none" dirty="0" smtClean="0">
                <a:solidFill>
                  <a:schemeClr val="tx1"/>
                </a:solidFill>
                <a:effectLst/>
              </a:rPr>
            </a:br>
            <a:r>
              <a:rPr lang="ru-RU" sz="2800" cap="none" dirty="0" smtClean="0">
                <a:solidFill>
                  <a:schemeClr val="tx1"/>
                </a:solidFill>
                <a:effectLst/>
              </a:rPr>
              <a:t> </a:t>
            </a:r>
            <a:r>
              <a:rPr lang="ru-RU" sz="2800" cap="none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2800" cap="none" dirty="0" smtClean="0">
                <a:solidFill>
                  <a:schemeClr val="tx1"/>
                </a:solidFill>
                <a:effectLst/>
              </a:rPr>
            </a:br>
            <a:r>
              <a:rPr lang="ru-RU" sz="2800" cap="none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2800" cap="none" dirty="0" smtClean="0">
                <a:solidFill>
                  <a:schemeClr val="tx1"/>
                </a:solidFill>
                <a:effectLst/>
              </a:rPr>
            </a:br>
            <a:r>
              <a:rPr lang="ru-RU" sz="2800" cap="none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2800" cap="none" dirty="0" smtClean="0">
                <a:solidFill>
                  <a:schemeClr val="tx1"/>
                </a:solidFill>
                <a:effectLst/>
              </a:rPr>
            </a:br>
            <a:r>
              <a:rPr lang="ru-RU" sz="2800" cap="none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2800" cap="none" dirty="0" smtClean="0">
                <a:solidFill>
                  <a:schemeClr val="tx1"/>
                </a:solidFill>
                <a:effectLst/>
              </a:rPr>
            </a:br>
            <a:r>
              <a:rPr lang="ru-RU" sz="2800" cap="none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2800" cap="none" dirty="0" smtClean="0">
                <a:solidFill>
                  <a:schemeClr val="tx1"/>
                </a:solidFill>
                <a:effectLst/>
              </a:rPr>
            </a:br>
            <a:r>
              <a:rPr lang="ru-RU" sz="2800" cap="none" dirty="0" smtClean="0">
                <a:solidFill>
                  <a:schemeClr val="tx1"/>
                </a:solidFill>
                <a:effectLst/>
              </a:rPr>
              <a:t>Выполнил:</a:t>
            </a:r>
            <a:br>
              <a:rPr lang="ru-RU" sz="2800" cap="none" dirty="0" smtClean="0">
                <a:solidFill>
                  <a:schemeClr val="tx1"/>
                </a:solidFill>
                <a:effectLst/>
              </a:rPr>
            </a:br>
            <a:r>
              <a:rPr lang="ru-RU" sz="2800" cap="none" dirty="0" err="1" smtClean="0">
                <a:solidFill>
                  <a:schemeClr val="tx1"/>
                </a:solidFill>
                <a:effectLst/>
              </a:rPr>
              <a:t>Шкробко</a:t>
            </a:r>
            <a:r>
              <a:rPr lang="ru-RU" sz="2800" cap="none" dirty="0" smtClean="0">
                <a:solidFill>
                  <a:schemeClr val="tx1"/>
                </a:solidFill>
                <a:effectLst/>
              </a:rPr>
              <a:t> Е.Г.- преподаватель</a:t>
            </a:r>
            <a:endParaRPr lang="ru-RU" sz="2800" cap="none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88640"/>
            <a:ext cx="8458200" cy="648072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Государственное бюджетное образовательное учреждение </a:t>
            </a:r>
          </a:p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Топкинский</a:t>
            </a:r>
            <a:r>
              <a:rPr lang="ru-RU" sz="1600" b="1" dirty="0" smtClean="0">
                <a:solidFill>
                  <a:schemeClr val="tx1"/>
                </a:solidFill>
              </a:rPr>
              <a:t> технический техникум</a:t>
            </a:r>
            <a:endParaRPr lang="ru-RU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79208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Работа в подгруппах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328592"/>
          </a:xfrm>
        </p:spPr>
        <p:txBody>
          <a:bodyPr>
            <a:normAutofit fontScale="92500" lnSpcReduction="10000"/>
          </a:bodyPr>
          <a:lstStyle/>
          <a:p>
            <a:r>
              <a:rPr lang="ru-RU" sz="1800" b="1" dirty="0" smtClean="0">
                <a:solidFill>
                  <a:schemeClr val="tx1"/>
                </a:solidFill>
              </a:rPr>
              <a:t>- Первая подгруппа </a:t>
            </a:r>
            <a:r>
              <a:rPr lang="ru-RU" sz="1800" dirty="0" smtClean="0">
                <a:solidFill>
                  <a:schemeClr val="tx1"/>
                </a:solidFill>
              </a:rPr>
              <a:t>изучая учебный материал найдет ответы на </a:t>
            </a:r>
            <a:r>
              <a:rPr lang="ru-RU" sz="1800" b="1" dirty="0" smtClean="0">
                <a:solidFill>
                  <a:schemeClr val="tx1"/>
                </a:solidFill>
              </a:rPr>
              <a:t>вопросы:</a:t>
            </a:r>
            <a:endParaRPr lang="ru-RU" sz="1800" dirty="0" smtClean="0">
              <a:solidFill>
                <a:schemeClr val="tx1"/>
              </a:solidFill>
            </a:endParaRPr>
          </a:p>
          <a:p>
            <a:pPr lvl="0"/>
            <a:r>
              <a:rPr lang="ru-RU" sz="1800" dirty="0" smtClean="0">
                <a:solidFill>
                  <a:schemeClr val="tx1"/>
                </a:solidFill>
              </a:rPr>
              <a:t>1. Проследите </a:t>
            </a:r>
            <a:r>
              <a:rPr lang="ru-RU" sz="1800" dirty="0" smtClean="0">
                <a:solidFill>
                  <a:schemeClr val="tx1"/>
                </a:solidFill>
              </a:rPr>
              <a:t>на плакате путь топлива из топливного бака к карбюратору.</a:t>
            </a:r>
          </a:p>
          <a:p>
            <a:pPr lvl="0"/>
            <a:r>
              <a:rPr lang="ru-RU" sz="1800" dirty="0" smtClean="0">
                <a:solidFill>
                  <a:schemeClr val="tx1"/>
                </a:solidFill>
              </a:rPr>
              <a:t>2. Покажите </a:t>
            </a:r>
            <a:r>
              <a:rPr lang="ru-RU" sz="1800" dirty="0" smtClean="0">
                <a:solidFill>
                  <a:schemeClr val="tx1"/>
                </a:solidFill>
              </a:rPr>
              <a:t>на плакате следующие детали, отмеченные позициями: а) используемые водителем при изменении количества и качества подаваемой горючей смеси; б) используемые для обеспечения герметичности топливного бака.</a:t>
            </a:r>
          </a:p>
          <a:p>
            <a:pPr lvl="0"/>
            <a:r>
              <a:rPr lang="ru-RU" sz="1800" dirty="0" smtClean="0">
                <a:solidFill>
                  <a:schemeClr val="tx1"/>
                </a:solidFill>
              </a:rPr>
              <a:t>3. Найдите </a:t>
            </a:r>
            <a:r>
              <a:rPr lang="ru-RU" sz="1800" dirty="0" smtClean="0">
                <a:solidFill>
                  <a:schemeClr val="tx1"/>
                </a:solidFill>
              </a:rPr>
              <a:t>на плакате детали и агрегаты, обеспечивающие работу системы питания</a:t>
            </a:r>
            <a:r>
              <a:rPr lang="ru-RU" sz="1800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sz="1800" b="1" dirty="0" smtClean="0">
                <a:solidFill>
                  <a:schemeClr val="tx1"/>
                </a:solidFill>
              </a:rPr>
              <a:t>Вторая подгруппа </a:t>
            </a:r>
            <a:r>
              <a:rPr lang="ru-RU" sz="1800" dirty="0" smtClean="0">
                <a:solidFill>
                  <a:schemeClr val="tx1"/>
                </a:solidFill>
              </a:rPr>
              <a:t>изучая учебный материал найдет ответы на </a:t>
            </a:r>
            <a:r>
              <a:rPr lang="ru-RU" sz="1800" b="1" dirty="0" smtClean="0">
                <a:solidFill>
                  <a:schemeClr val="tx1"/>
                </a:solidFill>
              </a:rPr>
              <a:t>вопросы:</a:t>
            </a:r>
            <a:endParaRPr lang="ru-RU" sz="1800" dirty="0" smtClean="0">
              <a:solidFill>
                <a:schemeClr val="tx1"/>
              </a:solidFill>
            </a:endParaRPr>
          </a:p>
          <a:p>
            <a:pPr lvl="0"/>
            <a:r>
              <a:rPr lang="ru-RU" sz="1800" dirty="0" smtClean="0">
                <a:solidFill>
                  <a:schemeClr val="tx1"/>
                </a:solidFill>
              </a:rPr>
              <a:t>1. Какие </a:t>
            </a:r>
            <a:r>
              <a:rPr lang="ru-RU" sz="1800" dirty="0" smtClean="0">
                <a:solidFill>
                  <a:schemeClr val="tx1"/>
                </a:solidFill>
              </a:rPr>
              <a:t>элементы включает в себя система питания, покажите их на плакате.</a:t>
            </a:r>
          </a:p>
          <a:p>
            <a:pPr lvl="0"/>
            <a:r>
              <a:rPr lang="ru-RU" sz="1800" dirty="0" smtClean="0">
                <a:solidFill>
                  <a:schemeClr val="tx1"/>
                </a:solidFill>
              </a:rPr>
              <a:t>2. Действие</a:t>
            </a:r>
            <a:r>
              <a:rPr lang="ru-RU" sz="1800" dirty="0" smtClean="0">
                <a:solidFill>
                  <a:schemeClr val="tx1"/>
                </a:solidFill>
              </a:rPr>
              <a:t>, какого агрегата системы питания заключается в многократном расширении газов, изменении направления их движения и торможения?  </a:t>
            </a:r>
          </a:p>
          <a:p>
            <a:pPr lvl="0"/>
            <a:r>
              <a:rPr lang="ru-RU" sz="1800" dirty="0" smtClean="0">
                <a:solidFill>
                  <a:schemeClr val="tx1"/>
                </a:solidFill>
              </a:rPr>
              <a:t>3. Расскажите </a:t>
            </a:r>
            <a:r>
              <a:rPr lang="ru-RU" sz="1800" dirty="0" smtClean="0">
                <a:solidFill>
                  <a:schemeClr val="tx1"/>
                </a:solidFill>
              </a:rPr>
              <a:t>принцип работы системы питания и покажите на плакате основные элементы</a:t>
            </a:r>
          </a:p>
          <a:p>
            <a:r>
              <a:rPr lang="ru-RU" sz="1800" b="1" dirty="0" smtClean="0">
                <a:solidFill>
                  <a:schemeClr val="tx1"/>
                </a:solidFill>
              </a:rPr>
              <a:t>Третья подгруппа </a:t>
            </a:r>
            <a:r>
              <a:rPr lang="ru-RU" sz="1800" dirty="0" smtClean="0">
                <a:solidFill>
                  <a:schemeClr val="tx1"/>
                </a:solidFill>
              </a:rPr>
              <a:t>изучая учебный материал найдет ответы на </a:t>
            </a:r>
            <a:r>
              <a:rPr lang="ru-RU" sz="1800" b="1" dirty="0" smtClean="0">
                <a:solidFill>
                  <a:schemeClr val="tx1"/>
                </a:solidFill>
              </a:rPr>
              <a:t>вопросы:</a:t>
            </a:r>
            <a:endParaRPr lang="ru-RU" sz="1800" dirty="0" smtClean="0">
              <a:solidFill>
                <a:schemeClr val="tx1"/>
              </a:solidFill>
            </a:endParaRPr>
          </a:p>
          <a:p>
            <a:pPr lvl="0"/>
            <a:r>
              <a:rPr lang="ru-RU" sz="1800" dirty="0" smtClean="0">
                <a:solidFill>
                  <a:schemeClr val="tx1"/>
                </a:solidFill>
              </a:rPr>
              <a:t>1. К </a:t>
            </a:r>
            <a:r>
              <a:rPr lang="ru-RU" sz="1800" dirty="0" smtClean="0">
                <a:solidFill>
                  <a:schemeClr val="tx1"/>
                </a:solidFill>
              </a:rPr>
              <a:t>каким последствиям может привести потеря крышки 11заливной горловины топливного бака?</a:t>
            </a:r>
          </a:p>
          <a:p>
            <a:pPr lvl="0"/>
            <a:r>
              <a:rPr lang="ru-RU" sz="1800" dirty="0" smtClean="0">
                <a:solidFill>
                  <a:schemeClr val="tx1"/>
                </a:solidFill>
              </a:rPr>
              <a:t>2. Какие </a:t>
            </a:r>
            <a:r>
              <a:rPr lang="ru-RU" sz="1800" dirty="0" smtClean="0">
                <a:solidFill>
                  <a:schemeClr val="tx1"/>
                </a:solidFill>
              </a:rPr>
              <a:t>составные части системы питания закрепляются на двигателе через прокладки?</a:t>
            </a:r>
          </a:p>
          <a:p>
            <a:pPr lvl="0"/>
            <a:r>
              <a:rPr lang="ru-RU" sz="1800" dirty="0" smtClean="0">
                <a:solidFill>
                  <a:schemeClr val="tx1"/>
                </a:solidFill>
              </a:rPr>
              <a:t>3. Покажите </a:t>
            </a:r>
            <a:r>
              <a:rPr lang="ru-RU" sz="1800" dirty="0" smtClean="0">
                <a:solidFill>
                  <a:schemeClr val="tx1"/>
                </a:solidFill>
              </a:rPr>
              <a:t>на схеме детали, которые использует водитель при изменении количества и качества топлива.</a:t>
            </a:r>
          </a:p>
          <a:p>
            <a:pPr lvl="0"/>
            <a:endParaRPr lang="ru-RU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cap="none" dirty="0" smtClean="0">
                <a:solidFill>
                  <a:schemeClr val="tx1"/>
                </a:solidFill>
                <a:effectLst/>
              </a:rPr>
              <a:t>Правила работы в группах:</a:t>
            </a:r>
            <a:endParaRPr lang="ru-RU" sz="4400" cap="none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sz="2800" dirty="0" smtClean="0">
                <a:solidFill>
                  <a:schemeClr val="tx1"/>
                </a:solidFill>
              </a:rPr>
              <a:t>Группа совместно обсуждает и решает, выдвигает идеи или опровергает их.</a:t>
            </a:r>
          </a:p>
          <a:p>
            <a:pPr lvl="0"/>
            <a:r>
              <a:rPr lang="ru-RU" sz="2800" dirty="0" smtClean="0">
                <a:solidFill>
                  <a:schemeClr val="tx1"/>
                </a:solidFill>
              </a:rPr>
              <a:t>Помните, что успех группы зависит от того, насколько каждый проявляет свои достоинства.</a:t>
            </a:r>
          </a:p>
          <a:p>
            <a:pPr lvl="0"/>
            <a:r>
              <a:rPr lang="ru-RU" sz="2800" dirty="0" smtClean="0">
                <a:solidFill>
                  <a:schemeClr val="tx1"/>
                </a:solidFill>
              </a:rPr>
              <a:t>Во время работы с уважением относитесь к товарищам: принимая или отвергая идею, делайте это вежливо. </a:t>
            </a:r>
          </a:p>
          <a:p>
            <a:pPr lvl="0"/>
            <a:r>
              <a:rPr lang="ru-RU" sz="2800" dirty="0" smtClean="0">
                <a:solidFill>
                  <a:schemeClr val="tx1"/>
                </a:solidFill>
              </a:rPr>
              <a:t>Помните, что каждый имеет право на ошибку.</a:t>
            </a:r>
          </a:p>
          <a:p>
            <a:pPr lvl="0"/>
            <a:r>
              <a:rPr lang="ru-RU" sz="2800" dirty="0" smtClean="0">
                <a:solidFill>
                  <a:schemeClr val="tx1"/>
                </a:solidFill>
              </a:rPr>
              <a:t>Каждый член группы должен работать в полную меру своих сил.</a:t>
            </a:r>
          </a:p>
          <a:p>
            <a:pPr lvl="0"/>
            <a:endParaRPr lang="ru-RU" sz="2000" dirty="0" smtClean="0"/>
          </a:p>
          <a:p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Закрепление нового учебного материала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Какие знания у вас появились после изучения учебного материала?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Заполним </a:t>
            </a:r>
            <a:r>
              <a:rPr lang="ru-RU" dirty="0" smtClean="0">
                <a:solidFill>
                  <a:schemeClr val="tx1"/>
                </a:solidFill>
              </a:rPr>
              <a:t>кузов автомобиля понятиями и терминами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Red-Ball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508104" y="2564904"/>
            <a:ext cx="1512168" cy="1505447"/>
          </a:xfrm>
          <a:prstGeom prst="rect">
            <a:avLst/>
          </a:prstGeom>
        </p:spPr>
      </p:pic>
      <p:pic>
        <p:nvPicPr>
          <p:cNvPr id="9" name="Рисунок 8" descr="Red-Ball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427984" y="2060848"/>
            <a:ext cx="1512168" cy="1505447"/>
          </a:xfrm>
          <a:prstGeom prst="rect">
            <a:avLst/>
          </a:prstGeom>
        </p:spPr>
      </p:pic>
      <p:pic>
        <p:nvPicPr>
          <p:cNvPr id="10" name="Рисунок 9" descr="Red-Ball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292080" y="1988840"/>
            <a:ext cx="1512168" cy="1505447"/>
          </a:xfrm>
          <a:prstGeom prst="rect">
            <a:avLst/>
          </a:prstGeom>
        </p:spPr>
      </p:pic>
      <p:pic>
        <p:nvPicPr>
          <p:cNvPr id="11" name="Рисунок 10" descr="Red-Ball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372200" y="2132856"/>
            <a:ext cx="1512168" cy="1505447"/>
          </a:xfrm>
          <a:prstGeom prst="rect">
            <a:avLst/>
          </a:prstGeom>
        </p:spPr>
      </p:pic>
      <p:pic>
        <p:nvPicPr>
          <p:cNvPr id="12" name="Рисунок 11" descr="Red-Ball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940152" y="1844824"/>
            <a:ext cx="1512168" cy="1505447"/>
          </a:xfrm>
          <a:prstGeom prst="rect">
            <a:avLst/>
          </a:prstGeom>
        </p:spPr>
      </p:pic>
      <p:pic>
        <p:nvPicPr>
          <p:cNvPr id="13" name="Рисунок 12" descr="Red-Ball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76056" y="1484784"/>
            <a:ext cx="1512168" cy="1505447"/>
          </a:xfrm>
          <a:prstGeom prst="rect">
            <a:avLst/>
          </a:prstGeom>
        </p:spPr>
      </p:pic>
      <p:pic>
        <p:nvPicPr>
          <p:cNvPr id="6" name="Picture 2" descr="C:\Users\LS\Desktop\21999 — копия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764704"/>
            <a:ext cx="8208912" cy="65887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Подведение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итогов урока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>
                <a:solidFill>
                  <a:schemeClr val="tx1"/>
                </a:solidFill>
              </a:rPr>
              <a:t>Наш урок подходит к концу, </a:t>
            </a:r>
            <a:r>
              <a:rPr lang="ru-RU" sz="3600" dirty="0" smtClean="0">
                <a:solidFill>
                  <a:schemeClr val="tx1"/>
                </a:solidFill>
              </a:rPr>
              <a:t>вспомним</a:t>
            </a:r>
            <a:r>
              <a:rPr lang="ru-RU" sz="3600" dirty="0" smtClean="0">
                <a:solidFill>
                  <a:schemeClr val="tx1"/>
                </a:solidFill>
              </a:rPr>
              <a:t>, какую цель мы ставили на уроке?</a:t>
            </a:r>
          </a:p>
          <a:p>
            <a:r>
              <a:rPr lang="ru-RU" sz="3600" dirty="0" smtClean="0">
                <a:solidFill>
                  <a:schemeClr val="tx1"/>
                </a:solidFill>
              </a:rPr>
              <a:t>- </a:t>
            </a:r>
            <a:r>
              <a:rPr lang="ru-RU" sz="3600" dirty="0" smtClean="0">
                <a:solidFill>
                  <a:schemeClr val="tx1"/>
                </a:solidFill>
              </a:rPr>
              <a:t>Как вы думаете,  достигли мы этой цели?</a:t>
            </a:r>
          </a:p>
          <a:p>
            <a:r>
              <a:rPr lang="ru-RU" b="1" u="sng" dirty="0" smtClean="0">
                <a:solidFill>
                  <a:schemeClr val="tx1"/>
                </a:solidFill>
              </a:rPr>
              <a:t>Цель урока</a:t>
            </a:r>
            <a:r>
              <a:rPr lang="ru-RU" dirty="0" smtClean="0">
                <a:solidFill>
                  <a:schemeClr val="tx1"/>
                </a:solidFill>
              </a:rPr>
              <a:t>: </a:t>
            </a:r>
            <a:r>
              <a:rPr lang="ru-RU" b="1" dirty="0" smtClean="0">
                <a:solidFill>
                  <a:schemeClr val="tx1"/>
                </a:solidFill>
              </a:rPr>
              <a:t>рассмотреть </a:t>
            </a:r>
            <a:r>
              <a:rPr lang="ru-RU" b="1" dirty="0" smtClean="0">
                <a:solidFill>
                  <a:schemeClr val="tx1"/>
                </a:solidFill>
              </a:rPr>
              <a:t>особенности системы питания карбюраторного </a:t>
            </a:r>
            <a:r>
              <a:rPr lang="ru-RU" b="1" dirty="0" smtClean="0">
                <a:solidFill>
                  <a:schemeClr val="tx1"/>
                </a:solidFill>
              </a:rPr>
              <a:t>двигате</a:t>
            </a:r>
            <a:r>
              <a:rPr lang="ru-RU" dirty="0" smtClean="0">
                <a:solidFill>
                  <a:schemeClr val="tx1"/>
                </a:solidFill>
              </a:rPr>
              <a:t>ля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cap="none" dirty="0" smtClean="0">
                <a:solidFill>
                  <a:schemeClr val="tx1"/>
                </a:solidFill>
                <a:effectLst/>
              </a:rPr>
              <a:t>Домашние задание</a:t>
            </a:r>
            <a:endParaRPr lang="ru-RU" sz="4800" cap="none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</a:rPr>
              <a:t>Дать определение системы питания карбюраторного двигателя.</a:t>
            </a:r>
          </a:p>
          <a:p>
            <a:r>
              <a:rPr lang="ru-RU" sz="2400" b="1" dirty="0" smtClean="0">
                <a:solidFill>
                  <a:schemeClr val="tx1"/>
                </a:solidFill>
              </a:rPr>
              <a:t> На каком принципе основана работа карбюратора?</a:t>
            </a:r>
          </a:p>
          <a:p>
            <a:r>
              <a:rPr lang="ru-RU" sz="2400" b="1" dirty="0" smtClean="0">
                <a:solidFill>
                  <a:schemeClr val="tx1"/>
                </a:solidFill>
              </a:rPr>
              <a:t> Чем отличается смесеобразование  дизельного двигателе от карбюраторного двигателя?</a:t>
            </a:r>
          </a:p>
          <a:p>
            <a:pPr lvl="0"/>
            <a:r>
              <a:rPr lang="ru-RU" sz="2400" dirty="0" smtClean="0">
                <a:solidFill>
                  <a:schemeClr val="tx1"/>
                </a:solidFill>
              </a:rPr>
              <a:t>Родичев, В. А. Грузовые автомобили  [Текст]: учебник для учрежд. нач. проф. образ. / В.А. Родичев. – 9-е изд., стер. – М.: ИЦ "Академия", 2012. – 240с. – (Допущено МО РФ). </a:t>
            </a:r>
          </a:p>
          <a:p>
            <a:pPr lvl="0"/>
            <a:r>
              <a:rPr lang="ru-RU" sz="2400" dirty="0" smtClean="0">
                <a:solidFill>
                  <a:schemeClr val="tx1"/>
                </a:solidFill>
              </a:rPr>
              <a:t>Стр. 60-79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cap="none" dirty="0" smtClean="0">
                <a:solidFill>
                  <a:schemeClr val="tx1"/>
                </a:solidFill>
                <a:effectLst/>
              </a:rPr>
              <a:t>Незаконченное предложение:</a:t>
            </a:r>
            <a:endParaRPr lang="ru-RU" sz="4400" cap="none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Самый главный вопрос, который был поставлен сегодня, - это ……………………………….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Самым трудным для меня на уроке было …….</a:t>
            </a:r>
          </a:p>
          <a:p>
            <a:r>
              <a:rPr lang="ru-RU" b="1" dirty="0" smtClean="0">
                <a:solidFill>
                  <a:srgbClr val="00B050"/>
                </a:solidFill>
              </a:rPr>
              <a:t>Сегодня я понял, что </a:t>
            </a:r>
            <a:r>
              <a:rPr lang="ru-RU" b="1" dirty="0" smtClean="0">
                <a:solidFill>
                  <a:srgbClr val="00B050"/>
                </a:solidFill>
              </a:rPr>
              <a:t>…………………………………….</a:t>
            </a:r>
          </a:p>
          <a:p>
            <a:r>
              <a:rPr lang="ru-RU" b="1" dirty="0" smtClean="0">
                <a:solidFill>
                  <a:srgbClr val="FFC000"/>
                </a:solidFill>
              </a:rPr>
              <a:t>Мне захотелось…………………………………………….</a:t>
            </a:r>
            <a:endParaRPr lang="ru-RU" b="1" dirty="0" smtClean="0">
              <a:solidFill>
                <a:srgbClr val="FFC000"/>
              </a:solidFill>
            </a:endParaRPr>
          </a:p>
          <a:p>
            <a:r>
              <a:rPr lang="ru-RU" b="1" dirty="0" smtClean="0">
                <a:solidFill>
                  <a:schemeClr val="accent6"/>
                </a:solidFill>
              </a:rPr>
              <a:t>Урок дал мне для будущей профессии……………</a:t>
            </a:r>
            <a:endParaRPr lang="ru-RU" b="1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dirty="0" smtClean="0"/>
          </a:p>
          <a:p>
            <a:pPr algn="ctr"/>
            <a:r>
              <a:rPr lang="ru-RU" sz="6000" b="1" dirty="0" smtClean="0">
                <a:solidFill>
                  <a:schemeClr val="tx1"/>
                </a:solidFill>
              </a:rPr>
              <a:t>Всем спасибо!</a:t>
            </a:r>
            <a:endParaRPr lang="ru-RU" sz="6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697252"/>
            <a:ext cx="9144000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ПМ 01. Техническое обслуживание и ремонт автотранспорта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МДК 01.02.Устройство, техническое облуживание и ремонт автомобилей.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Тема «Система питания карбюраторного двигателя»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Тип занятия: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комбинированный урок.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урока: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урок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основе работы в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микрогруппах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420888"/>
            <a:ext cx="8424936" cy="3528392"/>
          </a:xfrm>
          <a:ln>
            <a:noFill/>
          </a:ln>
          <a:effectLst/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Образовательная: </a:t>
            </a:r>
            <a:r>
              <a:rPr lang="ru-RU" sz="2400" dirty="0" smtClean="0">
                <a:solidFill>
                  <a:schemeClr val="tx1"/>
                </a:solidFill>
              </a:rPr>
              <a:t>обеспечить усвоение знаний о схеме системы питания карбюраторного двигателя.</a:t>
            </a:r>
            <a:r>
              <a:rPr lang="ru-RU" sz="2400" b="1" dirty="0" smtClean="0">
                <a:solidFill>
                  <a:schemeClr val="tx1"/>
                </a:solidFill>
              </a:rPr>
              <a:t/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Развивающая: </a:t>
            </a:r>
            <a:r>
              <a:rPr lang="ru-RU" sz="2400" dirty="0" smtClean="0">
                <a:solidFill>
                  <a:schemeClr val="tx1"/>
                </a:solidFill>
              </a:rPr>
              <a:t>развитие умений по поиску и представлению информации</a:t>
            </a:r>
            <a:r>
              <a:rPr lang="ru-RU" sz="2400" dirty="0" smtClean="0">
                <a:solidFill>
                  <a:schemeClr val="tx1"/>
                </a:solidFill>
              </a:rPr>
              <a:t>; развитие </a:t>
            </a:r>
            <a:r>
              <a:rPr lang="ru-RU" sz="2400" dirty="0" smtClean="0">
                <a:solidFill>
                  <a:schemeClr val="tx1"/>
                </a:solidFill>
              </a:rPr>
              <a:t>умений по организации собственной деятельности; развитее умения вести диалог в группе.</a:t>
            </a:r>
            <a:r>
              <a:rPr lang="ru-RU" sz="2400" b="1" dirty="0" smtClean="0">
                <a:solidFill>
                  <a:schemeClr val="tx1"/>
                </a:solidFill>
              </a:rPr>
              <a:t/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Воспитательная: </a:t>
            </a:r>
            <a:r>
              <a:rPr lang="ru-RU" sz="2400" dirty="0" smtClean="0">
                <a:solidFill>
                  <a:schemeClr val="tx1"/>
                </a:solidFill>
              </a:rPr>
              <a:t>способствовать формированию интереса к профессиональной деятельности, развитие ответственности за </a:t>
            </a:r>
            <a:r>
              <a:rPr lang="ru-RU" sz="2400" dirty="0" smtClean="0">
                <a:solidFill>
                  <a:schemeClr val="tx1"/>
                </a:solidFill>
              </a:rPr>
              <a:t>результаты своей работы</a:t>
            </a:r>
            <a:r>
              <a:rPr lang="ru-RU" sz="2400" dirty="0" smtClean="0">
                <a:solidFill>
                  <a:schemeClr val="tx1"/>
                </a:solidFill>
              </a:rPr>
              <a:t>. 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2000" b="1" cap="none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052736"/>
            <a:ext cx="8458200" cy="914400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</a:rPr>
              <a:t>Цель: </a:t>
            </a:r>
            <a:r>
              <a:rPr lang="ru-RU" sz="5400" dirty="0" smtClean="0">
                <a:solidFill>
                  <a:schemeClr val="tx1"/>
                </a:solidFill>
              </a:rPr>
              <a:t>рассмотреть </a:t>
            </a:r>
            <a:r>
              <a:rPr lang="ru-RU" sz="5400" dirty="0" smtClean="0">
                <a:solidFill>
                  <a:schemeClr val="tx1"/>
                </a:solidFill>
              </a:rPr>
              <a:t>особенности системы питания карбюраторного двигателя.</a:t>
            </a:r>
            <a:endParaRPr lang="ru-RU" sz="5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Постановка </a:t>
            </a:r>
            <a:r>
              <a:rPr lang="ru-RU" b="1" dirty="0" smtClean="0">
                <a:solidFill>
                  <a:schemeClr val="tx1"/>
                </a:solidFill>
              </a:rPr>
              <a:t>темы </a:t>
            </a:r>
            <a:r>
              <a:rPr lang="ru-RU" b="1" dirty="0" smtClean="0">
                <a:solidFill>
                  <a:schemeClr val="tx1"/>
                </a:solidFill>
              </a:rPr>
              <a:t>урока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- </a:t>
            </a:r>
            <a:r>
              <a:rPr lang="ru-RU" dirty="0" smtClean="0">
                <a:solidFill>
                  <a:schemeClr val="tx1"/>
                </a:solidFill>
              </a:rPr>
              <a:t>Давайте вместе сформулируем тему нашего сегодняшнего урока. Для этого вам необходимо </a:t>
            </a:r>
            <a:r>
              <a:rPr lang="ru-RU" b="1" u="sng" dirty="0" smtClean="0">
                <a:solidFill>
                  <a:schemeClr val="tx1"/>
                </a:solidFill>
              </a:rPr>
              <a:t>ответить на вопросы: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1. Вопрос: Что обеспечивает подачу очищенного воздуха в цилиндрах автомобильных двигателей?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2</a:t>
            </a:r>
            <a:r>
              <a:rPr lang="ru-RU" dirty="0" smtClean="0">
                <a:solidFill>
                  <a:schemeClr val="tx1"/>
                </a:solidFill>
              </a:rPr>
              <a:t>. Вопрос: Что обеспечивает подачу очищенного топлива в цилиндрах автомобильных двигателей?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ru-RU" dirty="0" smtClean="0">
                <a:solidFill>
                  <a:schemeClr val="tx1"/>
                </a:solidFill>
              </a:rPr>
              <a:t>Итак, тема нашего урока </a:t>
            </a:r>
            <a:r>
              <a:rPr lang="ru-RU" b="1" dirty="0" smtClean="0">
                <a:solidFill>
                  <a:schemeClr val="tx1"/>
                </a:solidFill>
              </a:rPr>
              <a:t>«Система питания карбюраторного двигателя».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Целеполнание</a:t>
            </a:r>
            <a:r>
              <a:rPr lang="ru-RU" b="1" dirty="0" smtClean="0">
                <a:solidFill>
                  <a:schemeClr val="tx1"/>
                </a:solidFill>
              </a:rPr>
              <a:t/>
            </a:r>
            <a:br>
              <a:rPr lang="ru-RU" b="1" dirty="0" smtClean="0">
                <a:solidFill>
                  <a:schemeClr val="tx1"/>
                </a:solidFill>
              </a:rPr>
            </a:b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Постановка </a:t>
            </a:r>
            <a:r>
              <a:rPr lang="ru-RU" b="1" dirty="0" smtClean="0">
                <a:solidFill>
                  <a:schemeClr val="tx1"/>
                </a:solidFill>
              </a:rPr>
              <a:t>цели урока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ru-RU" dirty="0" smtClean="0">
                <a:solidFill>
                  <a:schemeClr val="tx1"/>
                </a:solidFill>
              </a:rPr>
              <a:t>Какая перед нами стоит цель на уроке</a:t>
            </a:r>
            <a:r>
              <a:rPr lang="ru-RU" dirty="0" smtClean="0">
                <a:solidFill>
                  <a:schemeClr val="tx1"/>
                </a:solidFill>
              </a:rPr>
              <a:t>?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Для ее формулировки предлагаю вам слова </a:t>
            </a:r>
            <a:r>
              <a:rPr lang="ru-RU" b="1" dirty="0" smtClean="0">
                <a:solidFill>
                  <a:schemeClr val="tx1"/>
                </a:solidFill>
              </a:rPr>
              <a:t>«Помощники»: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- Повторим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- Изучим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- Узнаем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- Рассмотрим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Формируемые компетенции</a:t>
            </a:r>
            <a:r>
              <a:rPr lang="ru-RU" b="1" dirty="0" smtClean="0"/>
              <a:t>: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ПК 1.3 </a:t>
            </a:r>
            <a:r>
              <a:rPr lang="ru-RU" dirty="0" smtClean="0"/>
              <a:t>Разбирать</a:t>
            </a:r>
            <a:r>
              <a:rPr lang="ru-RU" dirty="0" smtClean="0"/>
              <a:t>, собирать узлы и агрегаты автомобиля и устранять неисправности.</a:t>
            </a:r>
          </a:p>
          <a:p>
            <a:r>
              <a:rPr lang="ru-RU" b="1" dirty="0" smtClean="0"/>
              <a:t>ОК </a:t>
            </a:r>
            <a:r>
              <a:rPr lang="ru-RU" b="1" dirty="0" smtClean="0"/>
              <a:t>2</a:t>
            </a:r>
            <a:r>
              <a:rPr lang="ru-RU" dirty="0" smtClean="0"/>
              <a:t>.Организовывать </a:t>
            </a:r>
            <a:r>
              <a:rPr lang="ru-RU" dirty="0" smtClean="0"/>
              <a:t>собственную деятельность, исходя из цели и способов ее достижения, определенных руководителем.</a:t>
            </a:r>
          </a:p>
          <a:p>
            <a:r>
              <a:rPr lang="ru-RU" b="1" dirty="0" smtClean="0"/>
              <a:t>ОК </a:t>
            </a:r>
            <a:r>
              <a:rPr lang="ru-RU" b="1" dirty="0" smtClean="0"/>
              <a:t>4</a:t>
            </a:r>
            <a:r>
              <a:rPr lang="ru-RU" dirty="0" smtClean="0"/>
              <a:t>.Осуществлять </a:t>
            </a:r>
            <a:r>
              <a:rPr lang="ru-RU" dirty="0" smtClean="0"/>
              <a:t>поиск информации, необходимой для эффективного выполнения профессиональных задач.</a:t>
            </a:r>
          </a:p>
          <a:p>
            <a:r>
              <a:rPr lang="ru-RU" b="1" dirty="0" smtClean="0"/>
              <a:t>ОК </a:t>
            </a:r>
            <a:r>
              <a:rPr lang="ru-RU" b="1" dirty="0" smtClean="0"/>
              <a:t>6</a:t>
            </a:r>
            <a:r>
              <a:rPr lang="ru-RU" dirty="0" smtClean="0"/>
              <a:t>.Работать </a:t>
            </a:r>
            <a:r>
              <a:rPr lang="ru-RU" dirty="0" smtClean="0"/>
              <a:t>в коллективе и команде, эффективно общаться с коллегами, руководством, клиентами.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cap="none" dirty="0" smtClean="0">
                <a:solidFill>
                  <a:schemeClr val="tx1"/>
                </a:solidFill>
                <a:effectLst/>
              </a:rPr>
              <a:t> </a:t>
            </a:r>
            <a:endParaRPr lang="ru-RU" sz="4800" cap="none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</a:rPr>
              <a:t> </a:t>
            </a:r>
            <a:r>
              <a:rPr lang="ru-RU" sz="4800" b="1" dirty="0" smtClean="0">
                <a:solidFill>
                  <a:schemeClr val="tx1"/>
                </a:solidFill>
              </a:rPr>
              <a:t>цель </a:t>
            </a:r>
            <a:r>
              <a:rPr lang="ru-RU" sz="4800" b="1" dirty="0" smtClean="0">
                <a:solidFill>
                  <a:schemeClr val="tx1"/>
                </a:solidFill>
              </a:rPr>
              <a:t>урока:</a:t>
            </a:r>
          </a:p>
          <a:p>
            <a:r>
              <a:rPr lang="ru-RU" sz="4800" dirty="0" smtClean="0">
                <a:solidFill>
                  <a:schemeClr val="tx1"/>
                </a:solidFill>
              </a:rPr>
              <a:t> рассмотреть </a:t>
            </a:r>
            <a:r>
              <a:rPr lang="ru-RU" sz="4800" dirty="0" smtClean="0">
                <a:solidFill>
                  <a:schemeClr val="tx1"/>
                </a:solidFill>
              </a:rPr>
              <a:t>особенности  системы питания карбюраторного двигателя.</a:t>
            </a:r>
            <a:r>
              <a:rPr lang="ru-RU" sz="4800" dirty="0" smtClean="0"/>
              <a:t> 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Проверка знаний предыдущей темы: «Разновидность системы питания»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340768"/>
            <a:ext cx="8686800" cy="5184576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</a:rPr>
              <a:t>1 вариант</a:t>
            </a:r>
            <a:endParaRPr lang="ru-RU" sz="1800" dirty="0" smtClean="0">
              <a:solidFill>
                <a:schemeClr val="tx1"/>
              </a:solidFill>
            </a:endParaRPr>
          </a:p>
          <a:p>
            <a:r>
              <a:rPr lang="ru-RU" sz="1800" dirty="0" smtClean="0">
                <a:solidFill>
                  <a:schemeClr val="tx1"/>
                </a:solidFill>
              </a:rPr>
              <a:t>1</a:t>
            </a:r>
            <a:r>
              <a:rPr lang="ru-RU" sz="1800" dirty="0" smtClean="0">
                <a:solidFill>
                  <a:schemeClr val="tx1"/>
                </a:solidFill>
              </a:rPr>
              <a:t>. Особенности смесеобразования система питания дизельных двигателей</a:t>
            </a:r>
            <a:r>
              <a:rPr lang="ru-RU" sz="1800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sz="1800" dirty="0" smtClean="0">
                <a:solidFill>
                  <a:schemeClr val="tx1"/>
                </a:solidFill>
              </a:rPr>
              <a:t>2. Особенности смесеобразования система питания работающим на газовом топливе. </a:t>
            </a:r>
          </a:p>
          <a:p>
            <a:r>
              <a:rPr lang="ru-RU" sz="1800" dirty="0" smtClean="0">
                <a:solidFill>
                  <a:schemeClr val="tx1"/>
                </a:solidFill>
              </a:rPr>
              <a:t>3. Каким требованием должно удовлетворять топливо для карбюраторных двигателей</a:t>
            </a:r>
            <a:r>
              <a:rPr lang="ru-RU" sz="1800" dirty="0" smtClean="0">
                <a:solidFill>
                  <a:schemeClr val="tx1"/>
                </a:solidFill>
              </a:rPr>
              <a:t>?</a:t>
            </a:r>
          </a:p>
          <a:p>
            <a:r>
              <a:rPr lang="ru-RU" sz="1800" dirty="0" smtClean="0">
                <a:solidFill>
                  <a:schemeClr val="tx1"/>
                </a:solidFill>
              </a:rPr>
              <a:t>4. Какая из рассмотренных систем питания двигателя более «</a:t>
            </a:r>
            <a:r>
              <a:rPr lang="ru-RU" sz="1800" dirty="0" err="1" smtClean="0">
                <a:solidFill>
                  <a:schemeClr val="tx1"/>
                </a:solidFill>
              </a:rPr>
              <a:t>экологичная</a:t>
            </a:r>
            <a:r>
              <a:rPr lang="ru-RU" sz="1800" dirty="0" smtClean="0">
                <a:solidFill>
                  <a:schemeClr val="tx1"/>
                </a:solidFill>
              </a:rPr>
              <a:t>»?</a:t>
            </a:r>
          </a:p>
          <a:p>
            <a:r>
              <a:rPr lang="ru-RU" sz="1800" dirty="0" smtClean="0">
                <a:solidFill>
                  <a:schemeClr val="tx1"/>
                </a:solidFill>
              </a:rPr>
              <a:t>5. Какие виды газов применяются для автомобилей, работающие на газовом топливе?</a:t>
            </a:r>
          </a:p>
          <a:p>
            <a:pPr algn="ctr"/>
            <a:r>
              <a:rPr lang="ru-RU" sz="1800" b="1" dirty="0" smtClean="0">
                <a:solidFill>
                  <a:schemeClr val="tx1"/>
                </a:solidFill>
              </a:rPr>
              <a:t>2 </a:t>
            </a:r>
            <a:r>
              <a:rPr lang="ru-RU" sz="1800" b="1" dirty="0" smtClean="0">
                <a:solidFill>
                  <a:schemeClr val="tx1"/>
                </a:solidFill>
              </a:rPr>
              <a:t>вариант</a:t>
            </a:r>
          </a:p>
          <a:p>
            <a:r>
              <a:rPr lang="ru-RU" sz="1800" dirty="0" smtClean="0">
                <a:solidFill>
                  <a:schemeClr val="tx1"/>
                </a:solidFill>
              </a:rPr>
              <a:t>1. Особенности смесеобразования система питания карбюраторных двигателей</a:t>
            </a:r>
            <a:r>
              <a:rPr lang="ru-RU" sz="1800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sz="1800" dirty="0" smtClean="0">
                <a:solidFill>
                  <a:schemeClr val="tx1"/>
                </a:solidFill>
              </a:rPr>
              <a:t>2. Особенности смесеобразования система питания </a:t>
            </a:r>
            <a:r>
              <a:rPr lang="ru-RU" sz="1800" dirty="0" err="1" smtClean="0">
                <a:solidFill>
                  <a:schemeClr val="tx1"/>
                </a:solidFill>
              </a:rPr>
              <a:t>инжекторных</a:t>
            </a:r>
            <a:r>
              <a:rPr lang="ru-RU" sz="1800" dirty="0" smtClean="0">
                <a:solidFill>
                  <a:schemeClr val="tx1"/>
                </a:solidFill>
              </a:rPr>
              <a:t> двигателе. </a:t>
            </a:r>
            <a:endParaRPr lang="ru-RU" sz="1800" dirty="0" smtClean="0">
              <a:solidFill>
                <a:schemeClr val="tx1"/>
              </a:solidFill>
            </a:endParaRPr>
          </a:p>
          <a:p>
            <a:r>
              <a:rPr lang="ru-RU" sz="1800" dirty="0" smtClean="0">
                <a:solidFill>
                  <a:schemeClr val="tx1"/>
                </a:solidFill>
              </a:rPr>
              <a:t>3. Каким требованиям должно отвечать дизельное топливо</a:t>
            </a:r>
            <a:r>
              <a:rPr lang="ru-RU" sz="1800" dirty="0" smtClean="0">
                <a:solidFill>
                  <a:schemeClr val="tx1"/>
                </a:solidFill>
              </a:rPr>
              <a:t>?</a:t>
            </a:r>
          </a:p>
          <a:p>
            <a:r>
              <a:rPr lang="ru-RU" sz="1800" dirty="0" smtClean="0">
                <a:solidFill>
                  <a:schemeClr val="tx1"/>
                </a:solidFill>
              </a:rPr>
              <a:t>4. Перечислите основные преимущества газового топлива по сравнению с жидким топливом</a:t>
            </a:r>
            <a:r>
              <a:rPr lang="ru-RU" sz="1800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sz="1800" dirty="0" smtClean="0">
                <a:solidFill>
                  <a:schemeClr val="tx1"/>
                </a:solidFill>
              </a:rPr>
              <a:t>5. Перечислите название газов, используемых в качестве газового топлива.</a:t>
            </a:r>
            <a:endParaRPr lang="ru-RU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Изучение нового учебного материала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1 Виды горючей смеси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2. Топливо для карбюраторных двигателей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3. Смесеобразование и составы горючих смесей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Общее устройство и схема работы системы питания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188</TotalTime>
  <Words>705</Words>
  <Application>Microsoft Office PowerPoint</Application>
  <PresentationFormat>Экран (4:3)</PresentationFormat>
  <Paragraphs>94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Трек</vt:lpstr>
      <vt:lpstr>Презентация урока  Тема:«Система питания карбюраторного двигателя»       Выполнил: Шкробко Е.Г.- преподаватель</vt:lpstr>
      <vt:lpstr>Слайд 2</vt:lpstr>
      <vt:lpstr>Образовательная: обеспечить усвоение знаний о схеме системы питания карбюраторного двигателя. Развивающая: развитие умений по поиску и представлению информации; развитие умений по организации собственной деятельности; развитее умения вести диалог в группе. Воспитательная: способствовать формированию интереса к профессиональной деятельности, развитие ответственности за результаты своей работы.  </vt:lpstr>
      <vt:lpstr>Целеполнание </vt:lpstr>
      <vt:lpstr>Постановка цели урока</vt:lpstr>
      <vt:lpstr>Формируемые компетенции:</vt:lpstr>
      <vt:lpstr> </vt:lpstr>
      <vt:lpstr>Проверка знаний предыдущей темы: «Разновидность системы питания»</vt:lpstr>
      <vt:lpstr>Изучение нового учебного материала </vt:lpstr>
      <vt:lpstr>Работа в подгруппах</vt:lpstr>
      <vt:lpstr>Правила работы в группах:</vt:lpstr>
      <vt:lpstr>Закрепление нового учебного материала</vt:lpstr>
      <vt:lpstr>Слайд 13</vt:lpstr>
      <vt:lpstr>Подведение итогов урока</vt:lpstr>
      <vt:lpstr>Домашние задание</vt:lpstr>
      <vt:lpstr>Незаконченное предложение: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LS</dc:creator>
  <cp:lastModifiedBy>LS</cp:lastModifiedBy>
  <cp:revision>25</cp:revision>
  <dcterms:created xsi:type="dcterms:W3CDTF">2015-10-29T10:27:05Z</dcterms:created>
  <dcterms:modified xsi:type="dcterms:W3CDTF">2016-04-12T09:52:03Z</dcterms:modified>
</cp:coreProperties>
</file>