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7A39E-0250-45E7-AE40-8DF48229AD45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2FB221A-510B-4BEB-9505-B13638E0C280}">
      <dgm:prSet phldrT="[Текст]"/>
      <dgm:spPr/>
      <dgm:t>
        <a:bodyPr/>
        <a:lstStyle/>
        <a:p>
          <a:r>
            <a:rPr lang="ru-RU" b="1" i="0" dirty="0" smtClean="0"/>
            <a:t>Создать условия, обеспечивающие укрепление здоровья детей, предупреждение заболеваемости </a:t>
          </a:r>
          <a:endParaRPr lang="ru-RU" b="1" dirty="0"/>
        </a:p>
      </dgm:t>
    </dgm:pt>
    <dgm:pt modelId="{8B517BB7-4342-47CD-BF36-E0D328BD6AB7}" type="parTrans" cxnId="{47814F4E-FF0C-4CC6-B342-24DABB559FB7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7531A0E6-BDF6-417F-90FE-D8A49EF9E961}" type="sibTrans" cxnId="{47814F4E-FF0C-4CC6-B342-24DABB559FB7}">
      <dgm:prSet/>
      <dgm:spPr>
        <a:solidFill>
          <a:schemeClr val="accent1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37ED492F-69EB-4FD2-9928-2F0FFF632898}">
      <dgm:prSet phldrT="[Текст]"/>
      <dgm:spPr/>
      <dgm:t>
        <a:bodyPr/>
        <a:lstStyle/>
        <a:p>
          <a:r>
            <a:rPr lang="ru-RU" b="1" i="0" dirty="0" smtClean="0"/>
            <a:t>Активизировать воображение, инициативу, творчество ребенка</a:t>
          </a:r>
          <a:endParaRPr lang="ru-RU" b="1" dirty="0"/>
        </a:p>
      </dgm:t>
    </dgm:pt>
    <dgm:pt modelId="{5C8B878D-F20D-4887-9776-91CF973EBDF8}" type="parTrans" cxnId="{BD01F6D8-2AAE-404D-A9DE-43C527C144C7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1C23DFCF-84D4-4AF4-B3DD-830B561D7B11}" type="sibTrans" cxnId="{BD01F6D8-2AAE-404D-A9DE-43C527C144C7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93C1D4BD-A0A3-466F-8744-EACFE498B3F8}">
      <dgm:prSet phldrT="[Текст]"/>
      <dgm:spPr/>
      <dgm:t>
        <a:bodyPr/>
        <a:lstStyle/>
        <a:p>
          <a:r>
            <a:rPr lang="ru-RU" b="1" dirty="0" smtClean="0"/>
            <a:t>Стимулировать развитие познавательного интереса </a:t>
          </a:r>
          <a:r>
            <a:rPr lang="ru-RU" b="1" i="0" dirty="0" smtClean="0"/>
            <a:t>к узнаванию природы, формировать необходимые для разностороннего развития ребенка представления о ней</a:t>
          </a:r>
          <a:endParaRPr lang="ru-RU" b="1" dirty="0"/>
        </a:p>
      </dgm:t>
    </dgm:pt>
    <dgm:pt modelId="{552DE695-1054-468E-A1D9-42CF343E1992}" type="parTrans" cxnId="{C8459ACB-7370-4008-AE9B-C2692CB7A841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61CFEFD3-1CEF-478B-AC0F-422E062E40DD}" type="sibTrans" cxnId="{C8459ACB-7370-4008-AE9B-C2692CB7A841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B8F6AB71-5275-4FC2-837E-0A10C985E2D3}">
      <dgm:prSet phldrT="[Текст]"/>
      <dgm:spPr/>
      <dgm:t>
        <a:bodyPr/>
        <a:lstStyle/>
        <a:p>
          <a:r>
            <a:rPr lang="ru-RU" b="1" i="0" dirty="0" smtClean="0"/>
            <a:t>Развивать игровую деятельность воспитанников</a:t>
          </a:r>
        </a:p>
      </dgm:t>
    </dgm:pt>
    <dgm:pt modelId="{4825AE9D-7166-4D97-A673-71E0B090EDAE}" type="parTrans" cxnId="{C443111D-6668-4F33-81F4-DC111DFC825D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C41FBF0C-1B8C-45E2-AB87-1D88B76019EA}" type="sibTrans" cxnId="{C443111D-6668-4F33-81F4-DC111DFC825D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21443C68-288A-4119-9128-C8499D8A0FD0}">
      <dgm:prSet phldrT="[Текст]"/>
      <dgm:spPr/>
      <dgm:t>
        <a:bodyPr/>
        <a:lstStyle/>
        <a:p>
          <a:r>
            <a:rPr lang="ru-RU" b="1" dirty="0" smtClean="0"/>
            <a:t>Продолжить  развитие умений слушать, удерживать внимание, анализировать</a:t>
          </a:r>
          <a:endParaRPr lang="ru-RU" b="1" dirty="0"/>
        </a:p>
      </dgm:t>
    </dgm:pt>
    <dgm:pt modelId="{8725BF3E-0264-4173-8111-FD0C03731B7A}" type="parTrans" cxnId="{F4C853ED-A137-4B7E-8380-C0A981DA1B58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525CC215-BDA5-4BFE-9C24-D33829CC726B}" type="sibTrans" cxnId="{F4C853ED-A137-4B7E-8380-C0A981DA1B58}">
      <dgm:prSet/>
      <dgm:spPr/>
      <dgm:t>
        <a:bodyPr/>
        <a:lstStyle/>
        <a:p>
          <a:endParaRPr lang="ru-RU" b="1">
            <a:solidFill>
              <a:srgbClr val="C00000"/>
            </a:solidFill>
          </a:endParaRPr>
        </a:p>
      </dgm:t>
    </dgm:pt>
    <dgm:pt modelId="{AED611AB-EC36-413A-A819-132DBBB27A36}" type="pres">
      <dgm:prSet presAssocID="{F7A7A39E-0250-45E7-AE40-8DF48229AD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B6FC5EA-F873-4ED4-BE8D-973B3B57AFDB}" type="pres">
      <dgm:prSet presAssocID="{F7A7A39E-0250-45E7-AE40-8DF48229AD45}" presName="Name1" presStyleCnt="0"/>
      <dgm:spPr/>
      <dgm:t>
        <a:bodyPr/>
        <a:lstStyle/>
        <a:p>
          <a:endParaRPr lang="ru-RU"/>
        </a:p>
      </dgm:t>
    </dgm:pt>
    <dgm:pt modelId="{377E278B-1BD6-452A-939F-D1CF0F0F5B63}" type="pres">
      <dgm:prSet presAssocID="{F7A7A39E-0250-45E7-AE40-8DF48229AD45}" presName="cycle" presStyleCnt="0"/>
      <dgm:spPr/>
      <dgm:t>
        <a:bodyPr/>
        <a:lstStyle/>
        <a:p>
          <a:endParaRPr lang="ru-RU"/>
        </a:p>
      </dgm:t>
    </dgm:pt>
    <dgm:pt modelId="{AA6A2C25-A59F-4394-967C-9FCDDDB2D9D7}" type="pres">
      <dgm:prSet presAssocID="{F7A7A39E-0250-45E7-AE40-8DF48229AD45}" presName="srcNode" presStyleLbl="node1" presStyleIdx="0" presStyleCnt="5"/>
      <dgm:spPr/>
      <dgm:t>
        <a:bodyPr/>
        <a:lstStyle/>
        <a:p>
          <a:endParaRPr lang="ru-RU"/>
        </a:p>
      </dgm:t>
    </dgm:pt>
    <dgm:pt modelId="{89853F14-A2CA-4074-92C2-EBFD385CB846}" type="pres">
      <dgm:prSet presAssocID="{F7A7A39E-0250-45E7-AE40-8DF48229AD45}" presName="conn" presStyleLbl="parChTrans1D2" presStyleIdx="0" presStyleCnt="1"/>
      <dgm:spPr/>
      <dgm:t>
        <a:bodyPr/>
        <a:lstStyle/>
        <a:p>
          <a:endParaRPr lang="ru-RU"/>
        </a:p>
      </dgm:t>
    </dgm:pt>
    <dgm:pt modelId="{AC16E450-F402-46AD-B7F5-FBFCE7735123}" type="pres">
      <dgm:prSet presAssocID="{F7A7A39E-0250-45E7-AE40-8DF48229AD45}" presName="extraNode" presStyleLbl="node1" presStyleIdx="0" presStyleCnt="5"/>
      <dgm:spPr/>
      <dgm:t>
        <a:bodyPr/>
        <a:lstStyle/>
        <a:p>
          <a:endParaRPr lang="ru-RU"/>
        </a:p>
      </dgm:t>
    </dgm:pt>
    <dgm:pt modelId="{B5109AEC-610A-413E-AEE0-0BE103FD8EE3}" type="pres">
      <dgm:prSet presAssocID="{F7A7A39E-0250-45E7-AE40-8DF48229AD45}" presName="dstNode" presStyleLbl="node1" presStyleIdx="0" presStyleCnt="5"/>
      <dgm:spPr/>
      <dgm:t>
        <a:bodyPr/>
        <a:lstStyle/>
        <a:p>
          <a:endParaRPr lang="ru-RU"/>
        </a:p>
      </dgm:t>
    </dgm:pt>
    <dgm:pt modelId="{FB4FC805-CF6D-4566-859E-FB12D863DE81}" type="pres">
      <dgm:prSet presAssocID="{42FB221A-510B-4BEB-9505-B13638E0C280}" presName="text_1" presStyleLbl="node1" presStyleIdx="0" presStyleCnt="5" custLinFactNeighborX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45DF6-5FE1-46E0-8571-04526F0F9687}" type="pres">
      <dgm:prSet presAssocID="{42FB221A-510B-4BEB-9505-B13638E0C280}" presName="accent_1" presStyleCnt="0"/>
      <dgm:spPr/>
      <dgm:t>
        <a:bodyPr/>
        <a:lstStyle/>
        <a:p>
          <a:endParaRPr lang="ru-RU"/>
        </a:p>
      </dgm:t>
    </dgm:pt>
    <dgm:pt modelId="{FA567E7D-1FEB-4E4F-959C-945C5A1B3CC6}" type="pres">
      <dgm:prSet presAssocID="{42FB221A-510B-4BEB-9505-B13638E0C28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2FBCBD34-870B-4093-8190-049861C87682}" type="pres">
      <dgm:prSet presAssocID="{37ED492F-69EB-4FD2-9928-2F0FFF63289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D786C-FB3B-4EBD-88CF-333B449082CC}" type="pres">
      <dgm:prSet presAssocID="{37ED492F-69EB-4FD2-9928-2F0FFF632898}" presName="accent_2" presStyleCnt="0"/>
      <dgm:spPr/>
      <dgm:t>
        <a:bodyPr/>
        <a:lstStyle/>
        <a:p>
          <a:endParaRPr lang="ru-RU"/>
        </a:p>
      </dgm:t>
    </dgm:pt>
    <dgm:pt modelId="{36ED2B61-D408-4006-9117-89D548A1FB22}" type="pres">
      <dgm:prSet presAssocID="{37ED492F-69EB-4FD2-9928-2F0FFF632898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C2018483-13A3-4A85-ADA4-427E7BEADF7C}" type="pres">
      <dgm:prSet presAssocID="{B8F6AB71-5275-4FC2-837E-0A10C985E2D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A8614-8199-4D39-B9F6-A2D2D8E71A05}" type="pres">
      <dgm:prSet presAssocID="{B8F6AB71-5275-4FC2-837E-0A10C985E2D3}" presName="accent_3" presStyleCnt="0"/>
      <dgm:spPr/>
      <dgm:t>
        <a:bodyPr/>
        <a:lstStyle/>
        <a:p>
          <a:endParaRPr lang="ru-RU"/>
        </a:p>
      </dgm:t>
    </dgm:pt>
    <dgm:pt modelId="{363F024C-B1EC-4740-A6E5-9CB6F622733C}" type="pres">
      <dgm:prSet presAssocID="{B8F6AB71-5275-4FC2-837E-0A10C985E2D3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C272E431-33B5-438C-810C-3D8DE6A91312}" type="pres">
      <dgm:prSet presAssocID="{93C1D4BD-A0A3-466F-8744-EACFE498B3F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099C0-3EFC-497B-89A0-1114D3A26D8A}" type="pres">
      <dgm:prSet presAssocID="{93C1D4BD-A0A3-466F-8744-EACFE498B3F8}" presName="accent_4" presStyleCnt="0"/>
      <dgm:spPr/>
      <dgm:t>
        <a:bodyPr/>
        <a:lstStyle/>
        <a:p>
          <a:endParaRPr lang="ru-RU"/>
        </a:p>
      </dgm:t>
    </dgm:pt>
    <dgm:pt modelId="{B97855F8-BD97-4033-A793-E3199D70F77B}" type="pres">
      <dgm:prSet presAssocID="{93C1D4BD-A0A3-466F-8744-EACFE498B3F8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38FDE316-B3FF-4615-BBF3-23A94A76CE34}" type="pres">
      <dgm:prSet presAssocID="{21443C68-288A-4119-9128-C8499D8A0FD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5EDA1-650F-48A8-9823-A61CCE939C76}" type="pres">
      <dgm:prSet presAssocID="{21443C68-288A-4119-9128-C8499D8A0FD0}" presName="accent_5" presStyleCnt="0"/>
      <dgm:spPr/>
      <dgm:t>
        <a:bodyPr/>
        <a:lstStyle/>
        <a:p>
          <a:endParaRPr lang="ru-RU"/>
        </a:p>
      </dgm:t>
    </dgm:pt>
    <dgm:pt modelId="{184DA1DB-D3E9-41FE-8D05-C8E3F1AA93DF}" type="pres">
      <dgm:prSet presAssocID="{21443C68-288A-4119-9128-C8499D8A0FD0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344037EC-F47A-4362-B614-EE10F8E2FF5C}" type="presOf" srcId="{7531A0E6-BDF6-417F-90FE-D8A49EF9E961}" destId="{89853F14-A2CA-4074-92C2-EBFD385CB846}" srcOrd="0" destOrd="0" presId="urn:microsoft.com/office/officeart/2008/layout/VerticalCurvedList"/>
    <dgm:cxn modelId="{BD01F6D8-2AAE-404D-A9DE-43C527C144C7}" srcId="{F7A7A39E-0250-45E7-AE40-8DF48229AD45}" destId="{37ED492F-69EB-4FD2-9928-2F0FFF632898}" srcOrd="1" destOrd="0" parTransId="{5C8B878D-F20D-4887-9776-91CF973EBDF8}" sibTransId="{1C23DFCF-84D4-4AF4-B3DD-830B561D7B11}"/>
    <dgm:cxn modelId="{A17FD419-A892-4989-AFDC-0E39EF19EAAC}" type="presOf" srcId="{42FB221A-510B-4BEB-9505-B13638E0C280}" destId="{FB4FC805-CF6D-4566-859E-FB12D863DE81}" srcOrd="0" destOrd="0" presId="urn:microsoft.com/office/officeart/2008/layout/VerticalCurvedList"/>
    <dgm:cxn modelId="{C443111D-6668-4F33-81F4-DC111DFC825D}" srcId="{F7A7A39E-0250-45E7-AE40-8DF48229AD45}" destId="{B8F6AB71-5275-4FC2-837E-0A10C985E2D3}" srcOrd="2" destOrd="0" parTransId="{4825AE9D-7166-4D97-A673-71E0B090EDAE}" sibTransId="{C41FBF0C-1B8C-45E2-AB87-1D88B76019EA}"/>
    <dgm:cxn modelId="{C8459ACB-7370-4008-AE9B-C2692CB7A841}" srcId="{F7A7A39E-0250-45E7-AE40-8DF48229AD45}" destId="{93C1D4BD-A0A3-466F-8744-EACFE498B3F8}" srcOrd="3" destOrd="0" parTransId="{552DE695-1054-468E-A1D9-42CF343E1992}" sibTransId="{61CFEFD3-1CEF-478B-AC0F-422E062E40DD}"/>
    <dgm:cxn modelId="{73FA9ADB-8E2C-4D68-94DE-46C0ACCB4302}" type="presOf" srcId="{93C1D4BD-A0A3-466F-8744-EACFE498B3F8}" destId="{C272E431-33B5-438C-810C-3D8DE6A91312}" srcOrd="0" destOrd="0" presId="urn:microsoft.com/office/officeart/2008/layout/VerticalCurvedList"/>
    <dgm:cxn modelId="{0AFE152C-AB98-4038-B95B-B35BA4EFBD17}" type="presOf" srcId="{B8F6AB71-5275-4FC2-837E-0A10C985E2D3}" destId="{C2018483-13A3-4A85-ADA4-427E7BEADF7C}" srcOrd="0" destOrd="0" presId="urn:microsoft.com/office/officeart/2008/layout/VerticalCurvedList"/>
    <dgm:cxn modelId="{F4C853ED-A137-4B7E-8380-C0A981DA1B58}" srcId="{F7A7A39E-0250-45E7-AE40-8DF48229AD45}" destId="{21443C68-288A-4119-9128-C8499D8A0FD0}" srcOrd="4" destOrd="0" parTransId="{8725BF3E-0264-4173-8111-FD0C03731B7A}" sibTransId="{525CC215-BDA5-4BFE-9C24-D33829CC726B}"/>
    <dgm:cxn modelId="{C8615454-83A7-45BD-885A-8BDBB1C0DBB7}" type="presOf" srcId="{37ED492F-69EB-4FD2-9928-2F0FFF632898}" destId="{2FBCBD34-870B-4093-8190-049861C87682}" srcOrd="0" destOrd="0" presId="urn:microsoft.com/office/officeart/2008/layout/VerticalCurvedList"/>
    <dgm:cxn modelId="{47814F4E-FF0C-4CC6-B342-24DABB559FB7}" srcId="{F7A7A39E-0250-45E7-AE40-8DF48229AD45}" destId="{42FB221A-510B-4BEB-9505-B13638E0C280}" srcOrd="0" destOrd="0" parTransId="{8B517BB7-4342-47CD-BF36-E0D328BD6AB7}" sibTransId="{7531A0E6-BDF6-417F-90FE-D8A49EF9E961}"/>
    <dgm:cxn modelId="{D652B7F3-CAEC-4616-9A03-FF395725665C}" type="presOf" srcId="{21443C68-288A-4119-9128-C8499D8A0FD0}" destId="{38FDE316-B3FF-4615-BBF3-23A94A76CE34}" srcOrd="0" destOrd="0" presId="urn:microsoft.com/office/officeart/2008/layout/VerticalCurvedList"/>
    <dgm:cxn modelId="{B248B1F1-7259-456D-A92B-098ABB08BE65}" type="presOf" srcId="{F7A7A39E-0250-45E7-AE40-8DF48229AD45}" destId="{AED611AB-EC36-413A-A819-132DBBB27A36}" srcOrd="0" destOrd="0" presId="urn:microsoft.com/office/officeart/2008/layout/VerticalCurvedList"/>
    <dgm:cxn modelId="{05ACE92F-8408-4D80-BA31-52D21C0A7D95}" type="presParOf" srcId="{AED611AB-EC36-413A-A819-132DBBB27A36}" destId="{CB6FC5EA-F873-4ED4-BE8D-973B3B57AFDB}" srcOrd="0" destOrd="0" presId="urn:microsoft.com/office/officeart/2008/layout/VerticalCurvedList"/>
    <dgm:cxn modelId="{AAA88B35-3626-4007-943F-025DF2BA61AD}" type="presParOf" srcId="{CB6FC5EA-F873-4ED4-BE8D-973B3B57AFDB}" destId="{377E278B-1BD6-452A-939F-D1CF0F0F5B63}" srcOrd="0" destOrd="0" presId="urn:microsoft.com/office/officeart/2008/layout/VerticalCurvedList"/>
    <dgm:cxn modelId="{C1158861-7652-445C-966A-EEB60257DD50}" type="presParOf" srcId="{377E278B-1BD6-452A-939F-D1CF0F0F5B63}" destId="{AA6A2C25-A59F-4394-967C-9FCDDDB2D9D7}" srcOrd="0" destOrd="0" presId="urn:microsoft.com/office/officeart/2008/layout/VerticalCurvedList"/>
    <dgm:cxn modelId="{9CD9E169-04F5-4C79-8D61-EA2E17C1E65F}" type="presParOf" srcId="{377E278B-1BD6-452A-939F-D1CF0F0F5B63}" destId="{89853F14-A2CA-4074-92C2-EBFD385CB846}" srcOrd="1" destOrd="0" presId="urn:microsoft.com/office/officeart/2008/layout/VerticalCurvedList"/>
    <dgm:cxn modelId="{ABCAF646-BFC2-4263-8996-B3F6AC907848}" type="presParOf" srcId="{377E278B-1BD6-452A-939F-D1CF0F0F5B63}" destId="{AC16E450-F402-46AD-B7F5-FBFCE7735123}" srcOrd="2" destOrd="0" presId="urn:microsoft.com/office/officeart/2008/layout/VerticalCurvedList"/>
    <dgm:cxn modelId="{48FF0BF0-665A-431F-8B63-146175DCE651}" type="presParOf" srcId="{377E278B-1BD6-452A-939F-D1CF0F0F5B63}" destId="{B5109AEC-610A-413E-AEE0-0BE103FD8EE3}" srcOrd="3" destOrd="0" presId="urn:microsoft.com/office/officeart/2008/layout/VerticalCurvedList"/>
    <dgm:cxn modelId="{502A4C5F-4304-49A9-9E3A-1CDB84BB5691}" type="presParOf" srcId="{CB6FC5EA-F873-4ED4-BE8D-973B3B57AFDB}" destId="{FB4FC805-CF6D-4566-859E-FB12D863DE81}" srcOrd="1" destOrd="0" presId="urn:microsoft.com/office/officeart/2008/layout/VerticalCurvedList"/>
    <dgm:cxn modelId="{D42665D2-1B8F-4B3C-B6DF-1CF3B5982C4B}" type="presParOf" srcId="{CB6FC5EA-F873-4ED4-BE8D-973B3B57AFDB}" destId="{DE645DF6-5FE1-46E0-8571-04526F0F9687}" srcOrd="2" destOrd="0" presId="urn:microsoft.com/office/officeart/2008/layout/VerticalCurvedList"/>
    <dgm:cxn modelId="{C26B246F-3DB1-4539-9168-D5248C36C34D}" type="presParOf" srcId="{DE645DF6-5FE1-46E0-8571-04526F0F9687}" destId="{FA567E7D-1FEB-4E4F-959C-945C5A1B3CC6}" srcOrd="0" destOrd="0" presId="urn:microsoft.com/office/officeart/2008/layout/VerticalCurvedList"/>
    <dgm:cxn modelId="{C06B20E1-9B94-49B9-BA64-3A49AC844010}" type="presParOf" srcId="{CB6FC5EA-F873-4ED4-BE8D-973B3B57AFDB}" destId="{2FBCBD34-870B-4093-8190-049861C87682}" srcOrd="3" destOrd="0" presId="urn:microsoft.com/office/officeart/2008/layout/VerticalCurvedList"/>
    <dgm:cxn modelId="{B52F6B5C-50C5-4949-8810-27406FD6F081}" type="presParOf" srcId="{CB6FC5EA-F873-4ED4-BE8D-973B3B57AFDB}" destId="{B31D786C-FB3B-4EBD-88CF-333B449082CC}" srcOrd="4" destOrd="0" presId="urn:microsoft.com/office/officeart/2008/layout/VerticalCurvedList"/>
    <dgm:cxn modelId="{61CBE934-DD8E-4E22-8F13-A01292A40E06}" type="presParOf" srcId="{B31D786C-FB3B-4EBD-88CF-333B449082CC}" destId="{36ED2B61-D408-4006-9117-89D548A1FB22}" srcOrd="0" destOrd="0" presId="urn:microsoft.com/office/officeart/2008/layout/VerticalCurvedList"/>
    <dgm:cxn modelId="{30339AA1-2C86-44C4-8072-E2FA837456A7}" type="presParOf" srcId="{CB6FC5EA-F873-4ED4-BE8D-973B3B57AFDB}" destId="{C2018483-13A3-4A85-ADA4-427E7BEADF7C}" srcOrd="5" destOrd="0" presId="urn:microsoft.com/office/officeart/2008/layout/VerticalCurvedList"/>
    <dgm:cxn modelId="{219ACDA3-3E9A-49B7-A611-544E12DE4FF7}" type="presParOf" srcId="{CB6FC5EA-F873-4ED4-BE8D-973B3B57AFDB}" destId="{9AFA8614-8199-4D39-B9F6-A2D2D8E71A05}" srcOrd="6" destOrd="0" presId="urn:microsoft.com/office/officeart/2008/layout/VerticalCurvedList"/>
    <dgm:cxn modelId="{5F171929-3593-46BB-A2BC-FB844D6E8E4D}" type="presParOf" srcId="{9AFA8614-8199-4D39-B9F6-A2D2D8E71A05}" destId="{363F024C-B1EC-4740-A6E5-9CB6F622733C}" srcOrd="0" destOrd="0" presId="urn:microsoft.com/office/officeart/2008/layout/VerticalCurvedList"/>
    <dgm:cxn modelId="{0B820222-A085-4968-A7C4-1D55A2B3C623}" type="presParOf" srcId="{CB6FC5EA-F873-4ED4-BE8D-973B3B57AFDB}" destId="{C272E431-33B5-438C-810C-3D8DE6A91312}" srcOrd="7" destOrd="0" presId="urn:microsoft.com/office/officeart/2008/layout/VerticalCurvedList"/>
    <dgm:cxn modelId="{811EA437-FE30-40D4-A191-C0E37A92C1E1}" type="presParOf" srcId="{CB6FC5EA-F873-4ED4-BE8D-973B3B57AFDB}" destId="{444099C0-3EFC-497B-89A0-1114D3A26D8A}" srcOrd="8" destOrd="0" presId="urn:microsoft.com/office/officeart/2008/layout/VerticalCurvedList"/>
    <dgm:cxn modelId="{7A628AD8-0FF2-4EA3-9AC7-A72FE0BDB2EE}" type="presParOf" srcId="{444099C0-3EFC-497B-89A0-1114D3A26D8A}" destId="{B97855F8-BD97-4033-A793-E3199D70F77B}" srcOrd="0" destOrd="0" presId="urn:microsoft.com/office/officeart/2008/layout/VerticalCurvedList"/>
    <dgm:cxn modelId="{B0404D6F-87C9-40CC-B20B-CC5C2E3A82E4}" type="presParOf" srcId="{CB6FC5EA-F873-4ED4-BE8D-973B3B57AFDB}" destId="{38FDE316-B3FF-4615-BBF3-23A94A76CE34}" srcOrd="9" destOrd="0" presId="urn:microsoft.com/office/officeart/2008/layout/VerticalCurvedList"/>
    <dgm:cxn modelId="{9C939530-5691-430A-BE30-674073579FB4}" type="presParOf" srcId="{CB6FC5EA-F873-4ED4-BE8D-973B3B57AFDB}" destId="{E715EDA1-650F-48A8-9823-A61CCE939C76}" srcOrd="10" destOrd="0" presId="urn:microsoft.com/office/officeart/2008/layout/VerticalCurvedList"/>
    <dgm:cxn modelId="{BC9AD949-406A-47A9-9590-C7C2B95C26BC}" type="presParOf" srcId="{E715EDA1-650F-48A8-9823-A61CCE939C76}" destId="{184DA1DB-D3E9-41FE-8D05-C8E3F1AA93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53F14-A2CA-4074-92C2-EBFD385CB846}">
      <dsp:nvSpPr>
        <dsp:cNvPr id="0" name=""/>
        <dsp:cNvSpPr/>
      </dsp:nvSpPr>
      <dsp:spPr>
        <a:xfrm>
          <a:off x="-5813023" y="-889680"/>
          <a:ext cx="6920529" cy="6920529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solidFill>
          <a:schemeClr val="accent1"/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C805-CF6D-4566-859E-FB12D863DE81}">
      <dsp:nvSpPr>
        <dsp:cNvPr id="0" name=""/>
        <dsp:cNvSpPr/>
      </dsp:nvSpPr>
      <dsp:spPr>
        <a:xfrm>
          <a:off x="484233" y="321220"/>
          <a:ext cx="7940669" cy="6428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6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Создать условия, обеспечивающие укрепление здоровья детей, предупреждение заболеваемости </a:t>
          </a:r>
          <a:endParaRPr lang="ru-RU" sz="1400" b="1" kern="1200" dirty="0"/>
        </a:p>
      </dsp:txBody>
      <dsp:txXfrm>
        <a:off x="484233" y="321220"/>
        <a:ext cx="7940669" cy="642851"/>
      </dsp:txXfrm>
    </dsp:sp>
    <dsp:sp modelId="{FA567E7D-1FEB-4E4F-959C-945C5A1B3CC6}">
      <dsp:nvSpPr>
        <dsp:cNvPr id="0" name=""/>
        <dsp:cNvSpPr/>
      </dsp:nvSpPr>
      <dsp:spPr>
        <a:xfrm>
          <a:off x="82292" y="240863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BCBD34-870B-4093-8190-049861C87682}">
      <dsp:nvSpPr>
        <dsp:cNvPr id="0" name=""/>
        <dsp:cNvSpPr/>
      </dsp:nvSpPr>
      <dsp:spPr>
        <a:xfrm>
          <a:off x="944723" y="1285189"/>
          <a:ext cx="7480020" cy="6428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6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Активизировать воображение, инициативу, творчество ребенка</a:t>
          </a:r>
          <a:endParaRPr lang="ru-RU" sz="1400" b="1" kern="1200" dirty="0"/>
        </a:p>
      </dsp:txBody>
      <dsp:txXfrm>
        <a:off x="944723" y="1285189"/>
        <a:ext cx="7480020" cy="642851"/>
      </dsp:txXfrm>
    </dsp:sp>
    <dsp:sp modelId="{36ED2B61-D408-4006-9117-89D548A1FB22}">
      <dsp:nvSpPr>
        <dsp:cNvPr id="0" name=""/>
        <dsp:cNvSpPr/>
      </dsp:nvSpPr>
      <dsp:spPr>
        <a:xfrm>
          <a:off x="542941" y="1204832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018483-13A3-4A85-ADA4-427E7BEADF7C}">
      <dsp:nvSpPr>
        <dsp:cNvPr id="0" name=""/>
        <dsp:cNvSpPr/>
      </dsp:nvSpPr>
      <dsp:spPr>
        <a:xfrm>
          <a:off x="1086105" y="2249158"/>
          <a:ext cx="7338638" cy="6428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6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Развивать игровую деятельность воспитанников</a:t>
          </a:r>
        </a:p>
      </dsp:txBody>
      <dsp:txXfrm>
        <a:off x="1086105" y="2249158"/>
        <a:ext cx="7338638" cy="642851"/>
      </dsp:txXfrm>
    </dsp:sp>
    <dsp:sp modelId="{363F024C-B1EC-4740-A6E5-9CB6F622733C}">
      <dsp:nvSpPr>
        <dsp:cNvPr id="0" name=""/>
        <dsp:cNvSpPr/>
      </dsp:nvSpPr>
      <dsp:spPr>
        <a:xfrm>
          <a:off x="684323" y="2168801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72E431-33B5-438C-810C-3D8DE6A91312}">
      <dsp:nvSpPr>
        <dsp:cNvPr id="0" name=""/>
        <dsp:cNvSpPr/>
      </dsp:nvSpPr>
      <dsp:spPr>
        <a:xfrm>
          <a:off x="944723" y="3213127"/>
          <a:ext cx="7480020" cy="6428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6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Стимулировать развитие познавательного интереса </a:t>
          </a:r>
          <a:r>
            <a:rPr lang="ru-RU" sz="1400" b="1" i="0" kern="1200" dirty="0" smtClean="0"/>
            <a:t>к узнаванию природы, формировать необходимые для разностороннего развития ребенка представления о ней</a:t>
          </a:r>
          <a:endParaRPr lang="ru-RU" sz="1400" b="1" kern="1200" dirty="0"/>
        </a:p>
      </dsp:txBody>
      <dsp:txXfrm>
        <a:off x="944723" y="3213127"/>
        <a:ext cx="7480020" cy="642851"/>
      </dsp:txXfrm>
    </dsp:sp>
    <dsp:sp modelId="{B97855F8-BD97-4033-A793-E3199D70F77B}">
      <dsp:nvSpPr>
        <dsp:cNvPr id="0" name=""/>
        <dsp:cNvSpPr/>
      </dsp:nvSpPr>
      <dsp:spPr>
        <a:xfrm>
          <a:off x="542941" y="3132770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FDE316-B3FF-4615-BBF3-23A94A76CE34}">
      <dsp:nvSpPr>
        <dsp:cNvPr id="0" name=""/>
        <dsp:cNvSpPr/>
      </dsp:nvSpPr>
      <dsp:spPr>
        <a:xfrm>
          <a:off x="484075" y="4177096"/>
          <a:ext cx="7940669" cy="6428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6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Продолжить  развитие умений слушать, удерживать внимание, анализировать</a:t>
          </a:r>
          <a:endParaRPr lang="ru-RU" sz="1400" b="1" kern="1200" dirty="0"/>
        </a:p>
      </dsp:txBody>
      <dsp:txXfrm>
        <a:off x="484075" y="4177096"/>
        <a:ext cx="7940669" cy="642851"/>
      </dsp:txXfrm>
    </dsp:sp>
    <dsp:sp modelId="{184DA1DB-D3E9-41FE-8D05-C8E3F1AA93DF}">
      <dsp:nvSpPr>
        <dsp:cNvPr id="0" name=""/>
        <dsp:cNvSpPr/>
      </dsp:nvSpPr>
      <dsp:spPr>
        <a:xfrm>
          <a:off x="82292" y="4096739"/>
          <a:ext cx="803564" cy="803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1C788D-1E42-44CF-82F4-7931A1607650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F3F6DC-970A-4E3A-8864-F8018553A1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78800" y="1628800"/>
            <a:ext cx="5786600" cy="4018711"/>
            <a:chOff x="2555776" y="2276871"/>
            <a:chExt cx="5786600" cy="401871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52"/>
            <a:stretch/>
          </p:blipFill>
          <p:spPr>
            <a:xfrm>
              <a:off x="2555776" y="2276871"/>
              <a:ext cx="5786600" cy="401871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419872" y="4509120"/>
              <a:ext cx="4104456" cy="1584176"/>
            </a:xfrm>
            <a:prstGeom prst="rect">
              <a:avLst/>
            </a:prstGeom>
          </p:spPr>
          <p:txBody>
            <a:bodyPr spcFirstLastPara="1" vert="horz" numCol="1">
              <a:prstTxWarp prst="textArchDown">
                <a:avLst/>
              </a:prstTxWarp>
              <a:noAutofit/>
            </a:bodyPr>
            <a:lstStyle>
              <a:lvl1pPr marL="0" indent="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None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None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None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None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None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dirty="0" smtClean="0">
                  <a:solidFill>
                    <a:schemeClr val="accent1"/>
                  </a:solidFill>
                  <a:latin typeface="Comic Sans MS" pitchFamily="66" charset="0"/>
                  <a:cs typeface="Calibri" pitchFamily="34" charset="0"/>
                </a:rPr>
                <a:t>Детский сад «Ромашка»</a:t>
              </a:r>
              <a:endParaRPr lang="ru-RU" sz="2400" dirty="0">
                <a:solidFill>
                  <a:schemeClr val="accent1"/>
                </a:solidFill>
                <a:latin typeface="Comic Sans MS" pitchFamily="66" charset="0"/>
                <a:cs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305" y="260648"/>
            <a:ext cx="7610695" cy="1102274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 algn="ctr"/>
            <a:r>
              <a:rPr lang="ru-RU" sz="3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3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тчёт </a:t>
            </a:r>
            <a:r>
              <a:rPr lang="ru-RU" sz="3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проделанной </a:t>
            </a:r>
            <a:r>
              <a:rPr lang="ru-RU" sz="3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летне-оздоровительной работе</a:t>
            </a:r>
            <a:endParaRPr lang="ru-RU" sz="34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132856"/>
            <a:ext cx="4104456" cy="2016224"/>
          </a:xfrm>
        </p:spPr>
        <p:txBody>
          <a:bodyPr>
            <a:prstTxWarp prst="textArchUp">
              <a:avLst>
                <a:gd name="adj" fmla="val 10520145"/>
              </a:avLst>
            </a:prstTxWarp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66" charset="0"/>
                <a:cs typeface="Calibri" pitchFamily="34" charset="0"/>
              </a:rPr>
              <a:t>Первая младшая группа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7705" y="5949279"/>
            <a:ext cx="6984776" cy="5982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0" cap="none" dirty="0" smtClean="0">
                <a:solidFill>
                  <a:schemeClr val="accent3">
                    <a:lumMod val="75000"/>
                  </a:schemeClr>
                </a:solidFill>
              </a:rPr>
              <a:t>Отчет подготовили:</a:t>
            </a:r>
          </a:p>
          <a:p>
            <a:r>
              <a:rPr lang="ru-RU" sz="1600" b="0" cap="none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ru-RU" sz="1600" b="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7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348880"/>
            <a:ext cx="7802252" cy="2404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/>
              <a:t>С</a:t>
            </a:r>
            <a:r>
              <a:rPr lang="ru-RU" sz="2600" dirty="0" smtClean="0"/>
              <a:t>охранение </a:t>
            </a:r>
            <a:r>
              <a:rPr lang="ru-RU" sz="2600" dirty="0"/>
              <a:t>и укрепление  физического и психического здоровья детей с учетом их индивидуальных особенностей, удовлетворение потребностей растущего организма в отдыхе, </a:t>
            </a:r>
            <a:r>
              <a:rPr lang="ru-RU" sz="2600" dirty="0" smtClean="0"/>
              <a:t>творческой </a:t>
            </a:r>
            <a:r>
              <a:rPr lang="ru-RU" sz="2600" dirty="0"/>
              <a:t>деятельности и движении.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99592" y="548680"/>
            <a:ext cx="7272808" cy="1584176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Цель летней оздоровительной работы: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67544" y="4653136"/>
            <a:ext cx="8280920" cy="2025767"/>
            <a:chOff x="611560" y="4748535"/>
            <a:chExt cx="8136903" cy="202576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908" y="5443978"/>
              <a:ext cx="1773766" cy="133032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092" y="4749774"/>
              <a:ext cx="1869821" cy="140236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140" y="5085887"/>
              <a:ext cx="1380323" cy="168841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748535"/>
              <a:ext cx="1854514" cy="139088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5291045"/>
              <a:ext cx="1856440" cy="13923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3844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 летней оздоровительной работы:</a:t>
            </a:r>
            <a:endParaRPr lang="ru-RU" sz="36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0822669"/>
              </p:ext>
            </p:extLst>
          </p:nvPr>
        </p:nvGraphicFramePr>
        <p:xfrm>
          <a:off x="179512" y="1628800"/>
          <a:ext cx="849694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31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36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Создание условий, обеспечивающих укрепление здоровья </a:t>
            </a:r>
            <a:r>
              <a:rPr lang="ru-RU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детей</a:t>
            </a:r>
            <a:endParaRPr lang="ru-RU" sz="36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90582" y="1705191"/>
            <a:ext cx="7560841" cy="4854730"/>
            <a:chOff x="690582" y="1705191"/>
            <a:chExt cx="7560841" cy="48547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705191"/>
              <a:ext cx="2678324" cy="20087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7" y="1705192"/>
              <a:ext cx="2678324" cy="200874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243401"/>
              <a:ext cx="2678324" cy="20087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4243401"/>
              <a:ext cx="2678324" cy="200874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690582" y="3705512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Comic Sans MS" pitchFamily="66" charset="0"/>
                </a:rPr>
                <a:t>Увеличение времени пребывания на площадке</a:t>
              </a:r>
              <a:endParaRPr lang="ru-RU" sz="1400" dirty="0"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9015" y="371393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Comic Sans MS" pitchFamily="66" charset="0"/>
                </a:rPr>
                <a:t>Организация спортивных соревнований</a:t>
              </a:r>
              <a:endParaRPr lang="ru-RU" sz="1400" dirty="0"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582" y="625214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Comic Sans MS" pitchFamily="66" charset="0"/>
                </a:rPr>
                <a:t>Проведение активных игр на воздухе</a:t>
              </a:r>
              <a:endParaRPr lang="ru-RU" sz="1400" dirty="0"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9014" y="625214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Comic Sans MS" pitchFamily="66" charset="0"/>
                </a:rPr>
                <a:t>Занятия физкультурой в группе</a:t>
              </a:r>
              <a:endParaRPr lang="ru-RU" sz="14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68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36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n-ea"/>
                <a:cs typeface="+mn-cs"/>
              </a:rPr>
              <a:t>Активизация воображения, инициативы, творчества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87865"/>
            <a:ext cx="3483228" cy="2612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544416" cy="265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02" y="1787864"/>
            <a:ext cx="3440822" cy="2612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3123" y="4499247"/>
            <a:ext cx="2277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Настольные игры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47462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omic Sans MS" pitchFamily="66" charset="0"/>
              </a:rPr>
              <a:t>Рисование, лепка</a:t>
            </a:r>
            <a:endParaRPr lang="ru-RU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5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724942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n-ea"/>
                <a:cs typeface="+mn-cs"/>
              </a:rPr>
              <a:t>Развитие игровой деятельности</a:t>
            </a:r>
            <a:endParaRPr lang="ru-RU" sz="36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05" y="3430030"/>
            <a:ext cx="2155991" cy="297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6" y="3429994"/>
            <a:ext cx="2234250" cy="297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0" y="1340768"/>
            <a:ext cx="2234250" cy="297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54" y="1325452"/>
            <a:ext cx="2234250" cy="297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25452"/>
            <a:ext cx="2234250" cy="297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114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84176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Стимулирование развития </a:t>
            </a:r>
            <a:r>
              <a:rPr lang="ru-RU" sz="36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познавательного интереса </a:t>
            </a:r>
            <a:r>
              <a:rPr lang="ru-RU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к природным объектам и явлениям</a:t>
            </a:r>
            <a:endParaRPr lang="ru-RU" sz="36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496136" cy="4122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001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728192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Развитие </a:t>
            </a:r>
            <a:r>
              <a:rPr lang="ru-RU" sz="36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умений слушать, удерживать внимание, анализировать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89040"/>
            <a:ext cx="1928166" cy="2570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3" y="2178848"/>
            <a:ext cx="3427851" cy="2570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5" y="2178848"/>
            <a:ext cx="3427851" cy="2570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58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algn="ctr"/>
            <a:r>
              <a:rPr lang="ru-RU" sz="36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Результат летней оздоровительной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348869"/>
            <a:ext cx="187220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Сохранение и укрепление физического здоровья</a:t>
            </a:r>
            <a:endParaRPr lang="ru-RU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351005"/>
            <a:ext cx="187220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+mj-lt"/>
              </a:defRPr>
            </a:lvl1pPr>
          </a:lstStyle>
          <a:p>
            <a:r>
              <a:rPr lang="ru-RU" dirty="0"/>
              <a:t>Удовлетворение потребностей в творческой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2351005"/>
            <a:ext cx="151216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+mj-lt"/>
              </a:defRPr>
            </a:lvl1pPr>
          </a:lstStyle>
          <a:p>
            <a:r>
              <a:rPr lang="ru-RU" dirty="0" err="1" smtClean="0"/>
              <a:t>Удовлетворе-ние</a:t>
            </a:r>
            <a:r>
              <a:rPr lang="ru-RU" dirty="0" smtClean="0"/>
              <a:t> </a:t>
            </a:r>
            <a:r>
              <a:rPr lang="ru-RU" dirty="0"/>
              <a:t>потребностей в движении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1608" y="2351005"/>
            <a:ext cx="211484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+mj-lt"/>
              </a:defRPr>
            </a:lvl1pPr>
          </a:lstStyle>
          <a:p>
            <a:r>
              <a:rPr lang="ru-RU" dirty="0"/>
              <a:t>Активное взаимодействие с окружающими и природной средой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1628800"/>
            <a:ext cx="820891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31640" y="16288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91880" y="16288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41038" y="16288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66077" y="16288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899592" y="4509120"/>
            <a:ext cx="7467600" cy="114300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36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82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159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Отчёт о проделанной  летне-оздоровительной работе</vt:lpstr>
      <vt:lpstr>Презентация PowerPoint</vt:lpstr>
      <vt:lpstr>Задачи летней оздоровительной работы:</vt:lpstr>
      <vt:lpstr>Создание условий, обеспечивающих укрепление здоровья детей</vt:lpstr>
      <vt:lpstr>Активизация воображения, инициативы, творчества</vt:lpstr>
      <vt:lpstr>Развитие игровой деятельности</vt:lpstr>
      <vt:lpstr>Стимулирование развития познавательного интереса к природным объектам и явлениям</vt:lpstr>
      <vt:lpstr>Развитие умений слушать, удерживать внимание, анализировать</vt:lpstr>
      <vt:lpstr>Результат летней оздоровительной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летне-оздоровительной работе</dc:title>
  <dc:creator>1</dc:creator>
  <cp:lastModifiedBy>1</cp:lastModifiedBy>
  <cp:revision>36</cp:revision>
  <dcterms:created xsi:type="dcterms:W3CDTF">2015-08-13T12:18:45Z</dcterms:created>
  <dcterms:modified xsi:type="dcterms:W3CDTF">2015-08-17T06:25:01Z</dcterms:modified>
</cp:coreProperties>
</file>