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343" r:id="rId2"/>
    <p:sldId id="258" r:id="rId3"/>
    <p:sldId id="261" r:id="rId4"/>
    <p:sldId id="259" r:id="rId5"/>
    <p:sldId id="268" r:id="rId6"/>
    <p:sldId id="267" r:id="rId7"/>
    <p:sldId id="275" r:id="rId8"/>
    <p:sldId id="276" r:id="rId9"/>
    <p:sldId id="340" r:id="rId10"/>
    <p:sldId id="271" r:id="rId11"/>
    <p:sldId id="277" r:id="rId12"/>
    <p:sldId id="272" r:id="rId13"/>
    <p:sldId id="281" r:id="rId14"/>
    <p:sldId id="282" r:id="rId15"/>
    <p:sldId id="342" r:id="rId16"/>
    <p:sldId id="338" r:id="rId17"/>
    <p:sldId id="285" r:id="rId18"/>
    <p:sldId id="332" r:id="rId19"/>
    <p:sldId id="322" r:id="rId20"/>
    <p:sldId id="329" r:id="rId21"/>
    <p:sldId id="323" r:id="rId22"/>
    <p:sldId id="333" r:id="rId23"/>
    <p:sldId id="325" r:id="rId24"/>
    <p:sldId id="327" r:id="rId25"/>
    <p:sldId id="286" r:id="rId26"/>
    <p:sldId id="337" r:id="rId27"/>
    <p:sldId id="283" r:id="rId28"/>
    <p:sldId id="335" r:id="rId29"/>
    <p:sldId id="319" r:id="rId30"/>
    <p:sldId id="336" r:id="rId31"/>
    <p:sldId id="296" r:id="rId32"/>
    <p:sldId id="331" r:id="rId33"/>
    <p:sldId id="341" r:id="rId34"/>
    <p:sldId id="288" r:id="rId35"/>
    <p:sldId id="316" r:id="rId36"/>
    <p:sldId id="313" r:id="rId37"/>
    <p:sldId id="309" r:id="rId38"/>
    <p:sldId id="298" r:id="rId39"/>
    <p:sldId id="292" r:id="rId40"/>
    <p:sldId id="299" r:id="rId41"/>
    <p:sldId id="293" r:id="rId42"/>
    <p:sldId id="315" r:id="rId43"/>
    <p:sldId id="312" r:id="rId44"/>
    <p:sldId id="303" r:id="rId45"/>
    <p:sldId id="302" r:id="rId46"/>
    <p:sldId id="308" r:id="rId47"/>
    <p:sldId id="311" r:id="rId48"/>
    <p:sldId id="306" r:id="rId49"/>
    <p:sldId id="310" r:id="rId50"/>
    <p:sldId id="295" r:id="rId51"/>
    <p:sldId id="307" r:id="rId52"/>
    <p:sldId id="320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245D6-468D-4BDA-B5E9-36D50A8701FB}" type="datetimeFigureOut">
              <a:rPr lang="ru-RU" smtClean="0"/>
              <a:t>16.05.2016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52331-0E67-4F96-B3C8-7C11781A90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71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331-0E67-4F96-B3C8-7C11781A90A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331-0E67-4F96-B3C8-7C11781A90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0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331-0E67-4F96-B3C8-7C11781A90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477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331-0E67-4F96-B3C8-7C11781A90A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19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E52331-0E67-4F96-B3C8-7C11781A90A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8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5EDA97-F67E-4114-8FB1-762487E640B5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10903"/>
      </p:ext>
    </p:extLst>
  </p:cSld>
  <p:clrMapOvr>
    <a:masterClrMapping/>
  </p:clrMapOvr>
  <p:transition spd="med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2CE4D-37E4-4992-AFC0-98F0BB23173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04387"/>
      </p:ext>
    </p:extLst>
  </p:cSld>
  <p:clrMapOvr>
    <a:masterClrMapping/>
  </p:clrMapOvr>
  <p:transition spd="med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6F9BD-58DB-435A-8A96-2FBF5A07B60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915920"/>
      </p:ext>
    </p:extLst>
  </p:cSld>
  <p:clrMapOvr>
    <a:masterClrMapping/>
  </p:clrMapOvr>
  <p:transition spd="med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DDBAD1-BFAD-4AC1-ADC4-DAD62FD0955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57744"/>
      </p:ext>
    </p:extLst>
  </p:cSld>
  <p:clrMapOvr>
    <a:masterClrMapping/>
  </p:clrMapOvr>
  <p:transition spd="med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95629-C7B8-4B68-9A2E-7E466998C26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25840"/>
      </p:ext>
    </p:extLst>
  </p:cSld>
  <p:clrMapOvr>
    <a:masterClrMapping/>
  </p:clrMapOvr>
  <p:transition spd="med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E4D9B-B8D9-4E1A-AE11-96452A4C523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4507"/>
      </p:ext>
    </p:extLst>
  </p:cSld>
  <p:clrMapOvr>
    <a:masterClrMapping/>
  </p:clrMapOvr>
  <p:transition spd="med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257FB-0134-4A5A-A6EC-7CD0E020DE3E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61329"/>
      </p:ext>
    </p:extLst>
  </p:cSld>
  <p:clrMapOvr>
    <a:masterClrMapping/>
  </p:clrMapOvr>
  <p:transition spd="med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30838-DD5C-4AB1-9A4E-001964F7328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517940"/>
      </p:ext>
    </p:extLst>
  </p:cSld>
  <p:clrMapOvr>
    <a:masterClrMapping/>
  </p:clrMapOvr>
  <p:transition spd="med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1F5BA-FA82-4510-ABF2-0723B3BCAB1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192"/>
      </p:ext>
    </p:extLst>
  </p:cSld>
  <p:clrMapOvr>
    <a:masterClrMapping/>
  </p:clrMapOvr>
  <p:transition spd="med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317BA-5A57-4701-82DC-A1B4136A70B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244473"/>
      </p:ext>
    </p:extLst>
  </p:cSld>
  <p:clrMapOvr>
    <a:masterClrMapping/>
  </p:clrMapOvr>
  <p:transition spd="med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FA89F-1865-4B8E-96E3-EC6CF33C16A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85700"/>
      </p:ext>
    </p:extLst>
  </p:cSld>
  <p:clrMapOvr>
    <a:masterClrMapping/>
  </p:clrMapOvr>
  <p:transition spd="med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941320-7DAF-4469-B1A1-312961BF46D3}" type="slidenum">
              <a:rPr lang="ru-RU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strips dir="ld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7030A0"/>
                </a:solidFill>
                <a:latin typeface="Times New Roman"/>
                <a:cs typeface="Times New Roman" pitchFamily="18" charset="0"/>
              </a:rPr>
              <a:t>Муниципальное дошкольное образовательное учреждение  детский сад </a:t>
            </a:r>
            <a:r>
              <a:rPr lang="en-US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ru-RU" sz="1400" b="1" dirty="0">
                <a:solidFill>
                  <a:srgbClr val="7030A0"/>
                </a:solidFill>
                <a:latin typeface="Times New Roman"/>
                <a:cs typeface="Times New Roman" pitchFamily="18" charset="0"/>
              </a:rPr>
              <a:t>4  комбинированного вида г. Кола </a:t>
            </a:r>
            <a:r>
              <a:rPr lang="en-US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/>
                <a:cs typeface="Times New Roman" pitchFamily="18" charset="0"/>
              </a:rPr>
              <a:t>муниципального образования Кольский район  Мурманской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5301208"/>
            <a:ext cx="31683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Авторы: Кузнецова Е.В.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        Матвеева Г.Г.</a:t>
            </a:r>
          </a:p>
          <a:p>
            <a:pPr lvl="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               Черкасова Т.Г.</a:t>
            </a:r>
            <a:endParaRPr lang="ru-RU" sz="2000" dirty="0">
              <a:solidFill>
                <a:srgbClr val="7030A0"/>
              </a:solidFill>
              <a:latin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16771"/>
            <a:ext cx="3165921" cy="31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95736" y="1846660"/>
            <a:ext cx="69482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kern="0" dirty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Развитие связной речи детей с </a:t>
            </a:r>
            <a:r>
              <a:rPr lang="ru-RU" sz="5400" b="1" kern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ОНР </a:t>
            </a:r>
          </a:p>
          <a:p>
            <a:pPr algn="ctr"/>
            <a:r>
              <a:rPr lang="ru-RU" sz="5400" b="1" kern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в </a:t>
            </a:r>
            <a:r>
              <a:rPr lang="ru-RU" sz="5400" b="1" kern="0" dirty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театральной деятельности </a:t>
            </a:r>
            <a:endParaRPr 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6061853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wixstatic.com/media/986af4_d663289f6e614a849892d6f716c5c06a.png_srz_900_900_85_22_0.50_1.20_0.00_png_sr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80931"/>
            <a:ext cx="263691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углая лента лицом вниз 2"/>
          <p:cNvSpPr/>
          <p:nvPr/>
        </p:nvSpPr>
        <p:spPr>
          <a:xfrm>
            <a:off x="1222715" y="0"/>
            <a:ext cx="7453742" cy="908720"/>
          </a:xfrm>
          <a:prstGeom prst="ellipseRibbon">
            <a:avLst>
              <a:gd name="adj1" fmla="val 39766"/>
              <a:gd name="adj2" fmla="val 50000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Предполагаемый результат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227171" y="2982471"/>
            <a:ext cx="2690621" cy="1598084"/>
            <a:chOff x="3277286" y="1858307"/>
            <a:chExt cx="1679946" cy="156465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Овал 4"/>
            <p:cNvSpPr/>
            <p:nvPr/>
          </p:nvSpPr>
          <p:spPr>
            <a:xfrm>
              <a:off x="3277286" y="1858307"/>
              <a:ext cx="1679946" cy="1564657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5ECCF3">
                  <a:shade val="60000"/>
                  <a:hueOff val="0"/>
                  <a:satOff val="0"/>
                  <a:lumOff val="0"/>
                  <a:alphaOff val="0"/>
                  <a:shade val="80000"/>
                </a:srgbClr>
              </a:contourClr>
            </a:sp3d>
          </p:spPr>
        </p:sp>
        <p:sp>
          <p:nvSpPr>
            <p:cNvPr id="6" name="Овал 4"/>
            <p:cNvSpPr/>
            <p:nvPr/>
          </p:nvSpPr>
          <p:spPr>
            <a:xfrm>
              <a:off x="3516065" y="2136579"/>
              <a:ext cx="1204456" cy="1008111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marR="0" lvl="0" indent="0" algn="ctr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6600" b="1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</a:t>
              </a:r>
              <a:endParaRPr kumimoji="0" lang="ru-RU" sz="6600" b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Арка 21"/>
          <p:cNvSpPr/>
          <p:nvPr/>
        </p:nvSpPr>
        <p:spPr>
          <a:xfrm>
            <a:off x="1114087" y="1825345"/>
            <a:ext cx="4477848" cy="4477848"/>
          </a:xfrm>
          <a:prstGeom prst="blockArc">
            <a:avLst>
              <a:gd name="adj1" fmla="val 11399096"/>
              <a:gd name="adj2" fmla="val 16942054"/>
              <a:gd name="adj3" fmla="val 463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rgbClr val="5ECCF3">
                <a:shade val="90000"/>
                <a:hueOff val="137382"/>
                <a:satOff val="3027"/>
                <a:lumOff val="12196"/>
                <a:alphaOff val="0"/>
                <a:shade val="80000"/>
              </a:srgbClr>
            </a:contourClr>
          </a:sp3d>
        </p:spPr>
      </p:sp>
      <p:sp>
        <p:nvSpPr>
          <p:cNvPr id="23" name="Арка 22"/>
          <p:cNvSpPr/>
          <p:nvPr/>
        </p:nvSpPr>
        <p:spPr>
          <a:xfrm>
            <a:off x="1222715" y="1798885"/>
            <a:ext cx="4477848" cy="4477848"/>
          </a:xfrm>
          <a:prstGeom prst="blockArc">
            <a:avLst>
              <a:gd name="adj1" fmla="val 5586552"/>
              <a:gd name="adj2" fmla="val 10874509"/>
              <a:gd name="adj3" fmla="val 463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rgbClr val="5ECCF3">
                <a:shade val="90000"/>
                <a:hueOff val="274763"/>
                <a:satOff val="6053"/>
                <a:lumOff val="24393"/>
                <a:alphaOff val="0"/>
                <a:shade val="80000"/>
              </a:srgbClr>
            </a:contourClr>
          </a:sp3d>
        </p:spPr>
      </p:sp>
      <p:sp>
        <p:nvSpPr>
          <p:cNvPr id="24" name="Арка 23"/>
          <p:cNvSpPr/>
          <p:nvPr/>
        </p:nvSpPr>
        <p:spPr>
          <a:xfrm>
            <a:off x="3501889" y="1737267"/>
            <a:ext cx="4477848" cy="4477848"/>
          </a:xfrm>
          <a:prstGeom prst="blockArc">
            <a:avLst>
              <a:gd name="adj1" fmla="val 15882118"/>
              <a:gd name="adj2" fmla="val 21579037"/>
              <a:gd name="adj3" fmla="val 463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rgbClr val="5ECCF3">
                <a:shade val="90000"/>
                <a:hueOff val="0"/>
                <a:satOff val="0"/>
                <a:lumOff val="0"/>
                <a:alphaOff val="0"/>
                <a:shade val="80000"/>
              </a:srgbClr>
            </a:contourClr>
          </a:sp3d>
        </p:spPr>
      </p:sp>
      <p:sp>
        <p:nvSpPr>
          <p:cNvPr id="25" name="Арка 24"/>
          <p:cNvSpPr/>
          <p:nvPr/>
        </p:nvSpPr>
        <p:spPr>
          <a:xfrm>
            <a:off x="3501864" y="1717051"/>
            <a:ext cx="4477848" cy="4477848"/>
          </a:xfrm>
          <a:prstGeom prst="blockArc">
            <a:avLst>
              <a:gd name="adj1" fmla="val 352542"/>
              <a:gd name="adj2" fmla="val 6633208"/>
              <a:gd name="adj3" fmla="val 463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rgbClr val="5ECCF3">
                <a:shade val="90000"/>
                <a:hueOff val="137382"/>
                <a:satOff val="3027"/>
                <a:lumOff val="12196"/>
                <a:alphaOff val="0"/>
                <a:shade val="80000"/>
              </a:srgbClr>
            </a:contourClr>
          </a:sp3d>
        </p:spPr>
      </p:sp>
      <p:grpSp>
        <p:nvGrpSpPr>
          <p:cNvPr id="31" name="Группа 30"/>
          <p:cNvGrpSpPr/>
          <p:nvPr/>
        </p:nvGrpSpPr>
        <p:grpSpPr>
          <a:xfrm>
            <a:off x="3029422" y="908720"/>
            <a:ext cx="3226208" cy="1809123"/>
            <a:chOff x="2592292" y="-38355"/>
            <a:chExt cx="3226208" cy="1791432"/>
          </a:xfrm>
        </p:grpSpPr>
        <p:sp>
          <p:nvSpPr>
            <p:cNvPr id="32" name="Овал 31"/>
            <p:cNvSpPr/>
            <p:nvPr/>
          </p:nvSpPr>
          <p:spPr>
            <a:xfrm>
              <a:off x="2592292" y="-38355"/>
              <a:ext cx="3226208" cy="17914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5ECCF3">
                  <a:shade val="50000"/>
                  <a:hueOff val="0"/>
                  <a:satOff val="0"/>
                  <a:lumOff val="0"/>
                  <a:alphaOff val="0"/>
                  <a:shade val="80000"/>
                </a:srgbClr>
              </a:contourClr>
            </a:sp3d>
          </p:spPr>
        </p:sp>
        <p:sp>
          <p:nvSpPr>
            <p:cNvPr id="33" name="Овал 4"/>
            <p:cNvSpPr/>
            <p:nvPr/>
          </p:nvSpPr>
          <p:spPr>
            <a:xfrm>
              <a:off x="3064759" y="223994"/>
              <a:ext cx="2281274" cy="12667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/>
                  <a:ea typeface="+mn-ea"/>
                  <a:cs typeface="Times New Roman" pitchFamily="18" charset="0"/>
                </a:rPr>
                <a:t>Раскроется творческий потенциал  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5917792" y="2767065"/>
            <a:ext cx="3226208" cy="1959146"/>
            <a:chOff x="2592292" y="-38355"/>
            <a:chExt cx="3226208" cy="1791432"/>
          </a:xfrm>
        </p:grpSpPr>
        <p:sp>
          <p:nvSpPr>
            <p:cNvPr id="21" name="Овал 20"/>
            <p:cNvSpPr/>
            <p:nvPr/>
          </p:nvSpPr>
          <p:spPr>
            <a:xfrm>
              <a:off x="2592292" y="-38355"/>
              <a:ext cx="3226208" cy="17914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5ECCF3">
                  <a:shade val="50000"/>
                  <a:hueOff val="0"/>
                  <a:satOff val="0"/>
                  <a:lumOff val="0"/>
                  <a:alphaOff val="0"/>
                  <a:shade val="80000"/>
                </a:srgbClr>
              </a:contourClr>
            </a:sp3d>
          </p:spPr>
        </p:sp>
        <p:sp>
          <p:nvSpPr>
            <p:cNvPr id="26" name="Овал 4"/>
            <p:cNvSpPr/>
            <p:nvPr/>
          </p:nvSpPr>
          <p:spPr>
            <a:xfrm>
              <a:off x="3064759" y="223994"/>
              <a:ext cx="2281274" cy="12667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/>
                  <a:ea typeface="+mn-ea"/>
                  <a:cs typeface="Times New Roman" pitchFamily="18" charset="0"/>
                </a:rPr>
                <a:t>Повысится темп коррекции речи 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0" y="2870243"/>
            <a:ext cx="3226208" cy="1696583"/>
            <a:chOff x="2592292" y="-38355"/>
            <a:chExt cx="3226208" cy="1791432"/>
          </a:xfrm>
        </p:grpSpPr>
        <p:sp>
          <p:nvSpPr>
            <p:cNvPr id="28" name="Овал 27"/>
            <p:cNvSpPr/>
            <p:nvPr/>
          </p:nvSpPr>
          <p:spPr>
            <a:xfrm>
              <a:off x="2592292" y="-38355"/>
              <a:ext cx="3226208" cy="17914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5ECCF3">
                  <a:shade val="50000"/>
                  <a:hueOff val="0"/>
                  <a:satOff val="0"/>
                  <a:lumOff val="0"/>
                  <a:alphaOff val="0"/>
                  <a:shade val="80000"/>
                </a:srgbClr>
              </a:contourClr>
            </a:sp3d>
          </p:spPr>
        </p:sp>
        <p:sp>
          <p:nvSpPr>
            <p:cNvPr id="29" name="Овал 4"/>
            <p:cNvSpPr/>
            <p:nvPr/>
          </p:nvSpPr>
          <p:spPr>
            <a:xfrm>
              <a:off x="3064759" y="223994"/>
              <a:ext cx="2281274" cy="12667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/>
                  <a:ea typeface="+mn-ea"/>
                  <a:cs typeface="Times New Roman" pitchFamily="18" charset="0"/>
                </a:rPr>
                <a:t>Обогатится  коммуникативный, эмоциональный опыт ,</a:t>
              </a:r>
              <a:r>
                <a:rPr kumimoji="0" lang="ru-RU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/>
                  <a:ea typeface="+mn-ea"/>
                  <a:cs typeface="Times New Roman" pitchFamily="18" charset="0"/>
                </a:rPr>
                <a:t> расширится  кругозор 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28998" y="5048877"/>
            <a:ext cx="3226208" cy="1809123"/>
            <a:chOff x="2561913" y="47710"/>
            <a:chExt cx="3226208" cy="1791432"/>
          </a:xfrm>
        </p:grpSpPr>
        <p:sp>
          <p:nvSpPr>
            <p:cNvPr id="34" name="Овал 33"/>
            <p:cNvSpPr/>
            <p:nvPr/>
          </p:nvSpPr>
          <p:spPr>
            <a:xfrm>
              <a:off x="2561913" y="47710"/>
              <a:ext cx="3226208" cy="179143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12700">
              <a:bevelT w="0" h="0"/>
              <a:contourClr>
                <a:srgbClr val="5ECCF3">
                  <a:shade val="50000"/>
                  <a:hueOff val="0"/>
                  <a:satOff val="0"/>
                  <a:lumOff val="0"/>
                  <a:alphaOff val="0"/>
                  <a:shade val="80000"/>
                </a:srgbClr>
              </a:contourClr>
            </a:sp3d>
          </p:spPr>
        </p:sp>
        <p:sp>
          <p:nvSpPr>
            <p:cNvPr id="35" name="Овал 4"/>
            <p:cNvSpPr/>
            <p:nvPr/>
          </p:nvSpPr>
          <p:spPr>
            <a:xfrm>
              <a:off x="3064759" y="223994"/>
              <a:ext cx="2281274" cy="12667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marR="0" lvl="0" indent="0" algn="ctr" defTabSz="8890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rbel"/>
                  <a:ea typeface="+mn-ea"/>
                  <a:cs typeface="Times New Roman" pitchFamily="18" charset="0"/>
                </a:rPr>
                <a:t>Повысится познавательный интерес  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00007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67544" y="1369471"/>
            <a:ext cx="2358024" cy="1368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Игровая деятельность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1369472"/>
            <a:ext cx="2286016" cy="135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Речь и речевое развитие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56176" y="1380163"/>
            <a:ext cx="2232248" cy="13573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Изобрази-тельная деятельность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284984"/>
            <a:ext cx="2286016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Здоровье и физическое развитие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9872" y="3297932"/>
            <a:ext cx="2286016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Музыкальная деятельность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228184" y="3297932"/>
            <a:ext cx="2286016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Трудовая деятельность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5225591"/>
            <a:ext cx="2286016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Взаимо-действие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с родителями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19872" y="5236232"/>
            <a:ext cx="2286016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Социальное развитие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73997" y="5143512"/>
            <a:ext cx="2271035" cy="135732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Работа педагогов</a:t>
            </a:r>
          </a:p>
        </p:txBody>
      </p:sp>
      <p:sp>
        <p:nvSpPr>
          <p:cNvPr id="12" name="Круглая лента лицом вниз 11"/>
          <p:cNvSpPr/>
          <p:nvPr/>
        </p:nvSpPr>
        <p:spPr>
          <a:xfrm>
            <a:off x="251520" y="116632"/>
            <a:ext cx="8712968" cy="1191522"/>
          </a:xfrm>
          <a:prstGeom prst="ellipseRibbon">
            <a:avLst>
              <a:gd name="adj1" fmla="val 39766"/>
              <a:gd name="adj2" fmla="val 69590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Формы и методы реализации проекта:</a:t>
            </a:r>
          </a:p>
        </p:txBody>
      </p:sp>
    </p:spTree>
    <p:extLst>
      <p:ext uri="{BB962C8B-B14F-4D97-AF65-F5344CB8AC3E}">
        <p14:creationId xmlns:p14="http://schemas.microsoft.com/office/powerpoint/2010/main" val="27973125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зображения\ВСЕ ФОТО\Воспитанники\2014-2015 уч.год\ФОТО 2015 ДЕТСКИЙ САД\Показ  сказки Муха-цокотуха - целительница Апрель\Dkz1EQiEd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5358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руглая лента лицом вниз 7"/>
          <p:cNvSpPr/>
          <p:nvPr/>
        </p:nvSpPr>
        <p:spPr>
          <a:xfrm>
            <a:off x="1907704" y="692696"/>
            <a:ext cx="5328592" cy="1152128"/>
          </a:xfrm>
          <a:prstGeom prst="ellipseRibbon">
            <a:avLst>
              <a:gd name="adj1" fmla="val 25000"/>
              <a:gd name="adj2" fmla="val 46452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</a:p>
        </p:txBody>
      </p:sp>
      <p:sp>
        <p:nvSpPr>
          <p:cNvPr id="9" name="Блок-схема: типовой процесс 8"/>
          <p:cNvSpPr/>
          <p:nvPr/>
        </p:nvSpPr>
        <p:spPr>
          <a:xfrm>
            <a:off x="251520" y="5635301"/>
            <a:ext cx="2988332" cy="385987"/>
          </a:xfrm>
          <a:prstGeom prst="flowChartPredefinedProcess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Подготовительный</a:t>
            </a:r>
          </a:p>
        </p:txBody>
      </p:sp>
      <p:sp>
        <p:nvSpPr>
          <p:cNvPr id="10" name="Блок-схема: типовой процесс 9"/>
          <p:cNvSpPr/>
          <p:nvPr/>
        </p:nvSpPr>
        <p:spPr>
          <a:xfrm>
            <a:off x="2915816" y="6188958"/>
            <a:ext cx="2648511" cy="589343"/>
          </a:xfrm>
          <a:prstGeom prst="flowChartPredefinedProcess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Основной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Реализация проекта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1" name="Блок-схема: типовой процесс 10"/>
          <p:cNvSpPr/>
          <p:nvPr/>
        </p:nvSpPr>
        <p:spPr>
          <a:xfrm>
            <a:off x="5652120" y="6020321"/>
            <a:ext cx="3212864" cy="417131"/>
          </a:xfrm>
          <a:prstGeom prst="flowChartPredefinedProcess">
            <a:avLst/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Заключительный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33418684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2960"/>
            <a:ext cx="30114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706835"/>
            <a:ext cx="4248472" cy="3313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Подбор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информационных источников для реализации проекта;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Беседы  с детьми об искусстве театра,  его истории и  видах;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Чтение худ. литературы, просмотр мультфильмов, детских спектаклей, беседы по ним;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Подбор игрушек,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литературных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произведений, костюмов, музыкального оформления;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развивающей среды в группе (различные виды театров),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изготовление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атрибутов;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 Создание презентации  «Знакомство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театром»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85" y="167383"/>
            <a:ext cx="26765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32040" y="908720"/>
            <a:ext cx="3744416" cy="14496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Педагоги: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Организация работы, помощь;</a:t>
            </a:r>
            <a:endParaRPr lang="ru-RU" sz="14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</a:rPr>
              <a:t>2. Индивидуальная работа с 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</a:rPr>
              <a:t>героями театрализованной постановки: беседа об образе</a:t>
            </a:r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,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3. Работа </a:t>
            </a:r>
            <a:r>
              <a:rPr lang="ru-RU" sz="1400" b="1" dirty="0">
                <a:solidFill>
                  <a:srgbClr val="002060"/>
                </a:solidFill>
                <a:latin typeface="Times New Roman"/>
                <a:ea typeface="Times New Roman"/>
              </a:rPr>
              <a:t>над сольными номерами.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82244" y="934641"/>
            <a:ext cx="4644008" cy="3808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Дети: </a:t>
            </a:r>
          </a:p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Разыгрывание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разнообразных песен, стихов и сценок ; </a:t>
            </a:r>
          </a:p>
          <a:p>
            <a:pPr lvl="0">
              <a:lnSpc>
                <a:spcPct val="115000"/>
              </a:lnSpc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Игры-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имитации и импровизации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 неуклюжий медведь идет к домику, гуси-лебеди летят, маленькая мышка прячется, веселые матрешки захлопали в ладошки и стали танцевать; зайчик увидел лису, испугался и прыгнул за дерево); </a:t>
            </a:r>
          </a:p>
          <a:p>
            <a:pPr lvl="0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Элементы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сказотерапии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придумывание начала, середины или окончания произведения (сказка, рассказа);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 Разыгрывание разнообразных сказок при помощи различных видов кукольного театра:  «Три медведя»,  «Красная шапочка», «Гуси-лебеди»,  «Колобок»,  «Репка», 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Заюшкина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избушка» и т.д.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82244" y="4900140"/>
            <a:ext cx="4661756" cy="16650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Родители: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Изготовление атрибутов, костюмов 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Конкурс рисунков  «Мой любимый сказочный герой»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Консультации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«Развитие речи детей в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театрализованной деятельности»;   «Виды детского театра», «Поиграйте с детьми в сказку»  и др.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7" y="4900140"/>
            <a:ext cx="32369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52298"/>
            <a:ext cx="3596953" cy="10187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Участие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детей в театрализованных  представлениях;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 Представление  проекта в форме мультимедийной презентации. 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62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3" y="3332580"/>
            <a:ext cx="31702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77453"/>
            <a:ext cx="7488833" cy="1052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6" y="2936532"/>
            <a:ext cx="5184576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организации детской театрализованной деятельности нужны пособия, атрибуты, куклы различных систем, формирующие у детей определенные умения и навыки, стимулирующие детское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творчество, 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побуждающее к импровизации.</a:t>
            </a:r>
            <a:endParaRPr lang="ru-RU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2683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3" y="3332580"/>
            <a:ext cx="31702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77453"/>
            <a:ext cx="7488833" cy="1052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276873"/>
            <a:ext cx="3960439" cy="222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06185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Новая папка\IMG_6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4008"/>
            <a:ext cx="4830526" cy="3220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0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 Бибабо </a:t>
            </a:r>
            <a:endParaRPr lang="ru-RU" dirty="0"/>
          </a:p>
        </p:txBody>
      </p:sp>
      <p:pic>
        <p:nvPicPr>
          <p:cNvPr id="1026" name="Picture 2" descr="http://cdn.e96.ru/assets/images/catalog/kids/igrushki_rukavichki/328348/Russkijj-stil-11253n-Kukol-nyjj-teatr-Kurochka-Rjaba_1002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96" y="3645024"/>
            <a:ext cx="3421648" cy="2954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Новая папка\IMG_62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-1" r="7606" b="43538"/>
          <a:stretch/>
        </p:blipFill>
        <p:spPr bwMode="auto">
          <a:xfrm>
            <a:off x="1331640" y="640468"/>
            <a:ext cx="5905289" cy="2829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4237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Новая папка\IMG_62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836712"/>
            <a:ext cx="8424935" cy="5616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128826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kern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 Марионеток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14068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128826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" name="Picture 2" descr="C:\Users\1\Desktop\Новая папка\IMG_6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640961" cy="5760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54168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1\Desktop\Новая папка\IMG_62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0891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51720" y="128826"/>
            <a:ext cx="5544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театр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8932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196752"/>
            <a:ext cx="8352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/>
              <a:t>В настоящее время в связи с новыми требованиями, выдвинутыми современным обществом к системе образования, особую актуальность приобретает  проблема  коммуникации и развития  речи  детей дошкольного возраста</a:t>
            </a:r>
            <a:r>
              <a:rPr lang="ru-RU" sz="2000" dirty="0" smtClean="0"/>
              <a:t>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/>
              <a:t>Театрализованная деятельность   - это самый распространенный вид детского творчества. Она близка и понятна ребенку, потому что связана с игрой.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000" dirty="0"/>
              <a:t>Проблема владения словом актуальна на сегодняшний день для всех возрастов, и в театральных постановках ребенок начинает ощущать его силу и власть, учится «действовать словом».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2000" dirty="0" smtClean="0"/>
              <a:t>Участие </a:t>
            </a:r>
            <a:r>
              <a:rPr lang="ru-RU" sz="2000" dirty="0"/>
              <a:t>в театрализованных играх, помогает детям, знакомится с окружающим миром,  оказывает выраженное психотерапевтическое воздействие на все сферы ребенка,  повышает речевую активность, обеспечивает коррекцию нарушений </a:t>
            </a:r>
            <a:r>
              <a:rPr lang="ru-RU" sz="2000" dirty="0" smtClean="0"/>
              <a:t>коммуникативной сферы.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0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1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kern="0" dirty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Актуальность  проекта</a:t>
            </a:r>
            <a:endParaRPr 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172134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260648"/>
            <a:ext cx="4248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Театр картинок </a:t>
            </a:r>
            <a:endParaRPr lang="ru-RU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/>
          <a:stretch/>
        </p:blipFill>
        <p:spPr bwMode="auto">
          <a:xfrm>
            <a:off x="611560" y="968533"/>
            <a:ext cx="7848872" cy="561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5953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5796" y="116632"/>
            <a:ext cx="3744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Театр  </a:t>
            </a: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масок 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18" name="Picture 2" descr="C:\Users\1\Desktop\Новая папка\IMG_62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2" t="18793" r="8607"/>
          <a:stretch/>
        </p:blipFill>
        <p:spPr bwMode="auto">
          <a:xfrm>
            <a:off x="899592" y="1016783"/>
            <a:ext cx="7416824" cy="573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3049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60840" cy="575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260648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Костюмерная</a:t>
            </a: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9200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1702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3284984"/>
            <a:ext cx="367240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 этап</a:t>
            </a:r>
            <a:endParaRPr lang="ru-RU" sz="40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8540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4746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Работа с детьми </a:t>
            </a:r>
            <a:endParaRPr lang="ru-RU" altLang="ru-RU" sz="40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87524" y="3429000"/>
            <a:ext cx="8640960" cy="17543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309688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831975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354263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8114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686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7258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83063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Цикл занятий: «Мы пришли в театр».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Задачи</a:t>
            </a: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Times New Roman" panose="02020603050405020304" pitchFamily="18" charset="0"/>
              </a:rPr>
              <a:t>1. </a:t>
            </a: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Знакомство детей с театром – как видом искусства.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2. Развитие навыков поведения в общественных местах.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3. Закрепление умения </a:t>
            </a:r>
            <a:r>
              <a:rPr kumimoji="0" lang="ru-RU" altLang="ru-RU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отвечать на вопросы.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alt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+mn-lt"/>
                <a:cs typeface="Times New Roman" panose="02020603050405020304" pitchFamily="18" charset="0"/>
              </a:rPr>
              <a:t>4. Развитие умение слушать.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896527"/>
            <a:ext cx="88569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Коррекционная работа строилась по принципу усложнения и включала три этапа</a:t>
            </a:r>
            <a:r>
              <a:rPr lang="ru-RU" dirty="0" smtClean="0"/>
              <a:t>:</a:t>
            </a:r>
          </a:p>
          <a:p>
            <a:r>
              <a:rPr lang="ru-RU" dirty="0"/>
              <a:t>1 – этап. </a:t>
            </a:r>
            <a:r>
              <a:rPr lang="ru-RU" dirty="0" smtClean="0"/>
              <a:t> </a:t>
            </a:r>
            <a:r>
              <a:rPr lang="ru-RU" dirty="0"/>
              <a:t>разыгрывались знакомые детям </a:t>
            </a:r>
            <a:r>
              <a:rPr lang="ru-RU" dirty="0" smtClean="0"/>
              <a:t>сценки, короткие сказки, </a:t>
            </a:r>
            <a:r>
              <a:rPr lang="ru-RU" dirty="0"/>
              <a:t>с простым сюжетом. Это русские народные сказки «Колобок», «Рукавичка», «Соломенный бычок» т.д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19777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1702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87824" y="2636912"/>
            <a:ext cx="3744415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 детей </a:t>
            </a:r>
            <a:endParaRPr lang="ru-RU" sz="40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4279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497" r="4121"/>
          <a:stretch/>
        </p:blipFill>
        <p:spPr bwMode="auto">
          <a:xfrm>
            <a:off x="1609323" y="332656"/>
            <a:ext cx="6048672" cy="427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4869160"/>
            <a:ext cx="8640960" cy="1512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ru-RU" sz="2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– драматизации предполагают произвольное воспроизведение какого – либо сюжета в соответствии со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сценарием.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игре – драматизации формируется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диалогическая,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эмоционально – насыщенная речь , активизируется словарь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1521" y="167347"/>
            <a:ext cx="5868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-драматизации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849657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/>
        </p:blipFill>
        <p:spPr bwMode="auto">
          <a:xfrm>
            <a:off x="899592" y="875233"/>
            <a:ext cx="6930919" cy="448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35803"/>
            <a:ext cx="8424936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помощью игр дети лучше усваивают содержание произведения, логику и последовательность событий . Игра – драматизация способствует освоению элементов общения ( мимика , жест, поза, интонация, модуляция голоса </a:t>
            </a:r>
            <a:r>
              <a:rPr lang="ru-RU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1521" y="167347"/>
            <a:ext cx="5868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-драматизации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09735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Новая папка\IMG_62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5019"/>
            <a:ext cx="6515780" cy="43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019" y="31886"/>
            <a:ext cx="6373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 - иллюстрации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108872"/>
            <a:ext cx="8712968" cy="151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kern="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altLang="ru-RU" b="1" i="1" u="sng" kern="0" dirty="0">
                <a:solidFill>
                  <a:srgbClr val="000000"/>
                </a:solidFill>
                <a:cs typeface="Arial" charset="0"/>
              </a:rPr>
              <a:t>Задачи: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000000"/>
                </a:solidFill>
                <a:cs typeface="Arial" charset="0"/>
              </a:rPr>
              <a:t>Развитие диалогической речи.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000000"/>
                </a:solidFill>
                <a:cs typeface="Arial" charset="0"/>
              </a:rPr>
              <a:t>Пробуждение интереса к речевому общению со сверстниками.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ru-RU" altLang="ru-RU" b="1" kern="0" dirty="0">
                <a:solidFill>
                  <a:srgbClr val="000000"/>
                </a:solidFill>
                <a:cs typeface="Arial" charset="0"/>
              </a:rPr>
              <a:t>Упражнение в практическом использовании средств выразительности  (мимики, движений, жестов).</a:t>
            </a:r>
          </a:p>
        </p:txBody>
      </p:sp>
    </p:spTree>
    <p:extLst>
      <p:ext uri="{BB962C8B-B14F-4D97-AF65-F5344CB8AC3E}">
        <p14:creationId xmlns:p14="http://schemas.microsoft.com/office/powerpoint/2010/main" val="358503794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1998" y="153459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Мини-сценки</a:t>
            </a:r>
            <a:endParaRPr lang="ru-RU" dirty="0"/>
          </a:p>
        </p:txBody>
      </p:sp>
      <p:pic>
        <p:nvPicPr>
          <p:cNvPr id="5124" name="Picture 4" descr="C:\Users\1\Desktop\Новая папка\IMG_62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1345"/>
            <a:ext cx="6915040" cy="461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229200"/>
            <a:ext cx="9324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/>
              <a:t>Задачи:</a:t>
            </a:r>
          </a:p>
          <a:p>
            <a:r>
              <a:rPr lang="ru-RU" b="1" dirty="0" smtClean="0"/>
              <a:t>1.развитие </a:t>
            </a:r>
            <a:r>
              <a:rPr lang="ru-RU" b="1" dirty="0"/>
              <a:t>фразовой и диалогической речи;</a:t>
            </a:r>
            <a:br>
              <a:rPr lang="ru-RU" b="1" dirty="0"/>
            </a:br>
            <a:r>
              <a:rPr lang="ru-RU" b="1" dirty="0" smtClean="0"/>
              <a:t>2.привитие </a:t>
            </a:r>
            <a:r>
              <a:rPr lang="ru-RU" b="1" dirty="0"/>
              <a:t>навыков грамматически правильного оформления высказываний;</a:t>
            </a:r>
            <a:br>
              <a:rPr lang="ru-RU" b="1" dirty="0"/>
            </a:br>
            <a:r>
              <a:rPr lang="ru-RU" b="1" dirty="0" smtClean="0"/>
              <a:t>3.развитие </a:t>
            </a:r>
            <a:r>
              <a:rPr lang="ru-RU" b="1" dirty="0"/>
              <a:t>умения с помощью выразительных средств речи, невербальных средств общения передавать характерные особенности героев сказки;</a:t>
            </a:r>
          </a:p>
        </p:txBody>
      </p:sp>
    </p:spTree>
    <p:extLst>
      <p:ext uri="{BB962C8B-B14F-4D97-AF65-F5344CB8AC3E}">
        <p14:creationId xmlns:p14="http://schemas.microsoft.com/office/powerpoint/2010/main" val="118656569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0"/>
            <a:ext cx="8748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0" dirty="0" smtClean="0">
                <a:solidFill>
                  <a:srgbClr val="7030A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Значение  театральной деятельности</a:t>
            </a:r>
            <a:endParaRPr lang="ru-RU" sz="105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556792"/>
            <a:ext cx="864096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помогает усвоению богатства родного языка, его выразительных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средств;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появляется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живой интерес к самостоятельному познанию и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размышлению; 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стимулирует активную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речь; </a:t>
            </a:r>
            <a:endParaRPr lang="ru-RU" altLang="ru-RU" sz="2400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формирует диалогическую,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эмоционально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насыщенную речь;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способствует развитию элементов речевого общения: мимики, жестов, пантомимики, интонации, модуляции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голоса; </a:t>
            </a:r>
            <a:endParaRPr lang="ru-RU" altLang="ru-RU" sz="2400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улучшает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усвоение содержания произведения,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логику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и последовательность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событий;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повышает эмоциональный подъём детей;</a:t>
            </a: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позволяет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формировать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опыт</a:t>
            </a:r>
            <a:r>
              <a:rPr lang="ru-RU" altLang="ru-RU" sz="2400" b="1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2400" kern="0" dirty="0">
                <a:solidFill>
                  <a:srgbClr val="002060"/>
                </a:solidFill>
                <a:cs typeface="Times New Roman" panose="02020603050405020304" pitchFamily="18" charset="0"/>
              </a:rPr>
              <a:t>социального </a:t>
            </a:r>
            <a:r>
              <a:rPr lang="ru-RU" altLang="ru-RU" sz="2400" kern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187526052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1\Desktop\Новая папка\IMG_6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6480720" cy="43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301208"/>
            <a:ext cx="8856984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режиссерской игре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ребенок не является действующим лицом, действует за игрушечный персонаж, сам выступает в роли сценариста  и режиссера, управляет игрушками или их заместителями. «Озвучивая» героев и комментируя сюжет, он использует разные средства вербальной выразительности. 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998" y="153459"/>
            <a:ext cx="4896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Режиссерские игры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86863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Новая папка\IMG_62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t="15033" r="8049" b="4891"/>
          <a:stretch/>
        </p:blipFill>
        <p:spPr bwMode="auto">
          <a:xfrm>
            <a:off x="1259632" y="707886"/>
            <a:ext cx="6768752" cy="421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0"/>
            <a:ext cx="6912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роли ведущих.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881" y="5157192"/>
            <a:ext cx="8748972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Привычку к выразительной публичной речи можно воспитать в человеке только путем привлечения его с малолетства к выступлениям перед аудиторией.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64535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1"/>
          <p:cNvSpPr>
            <a:spLocks noChangeArrowheads="1"/>
          </p:cNvSpPr>
          <p:nvPr/>
        </p:nvSpPr>
        <p:spPr bwMode="auto">
          <a:xfrm rot="10800000">
            <a:off x="0" y="2276872"/>
            <a:ext cx="4105275" cy="1584325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СОВЕТЫ РОДИТЕЛЯМ </a:t>
            </a:r>
            <a:endParaRPr lang="ru-RU" altLang="ru-RU" dirty="0" smtClean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</a:t>
            </a: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амятки по </a:t>
            </a:r>
            <a:r>
              <a:rPr lang="ru-RU" altLang="ru-RU" dirty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организации </a:t>
            </a: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«Условия для развития театральных игр и приобщение детей к театральной деятельности» </a:t>
            </a:r>
            <a:r>
              <a:rPr lang="ru-RU" altLang="ru-RU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" name="AutoShape 12"/>
          <p:cNvSpPr>
            <a:spLocks noChangeArrowheads="1"/>
          </p:cNvSpPr>
          <p:nvPr/>
        </p:nvSpPr>
        <p:spPr bwMode="auto">
          <a:xfrm rot="10800000">
            <a:off x="467544" y="5157192"/>
            <a:ext cx="5328592" cy="1800201"/>
          </a:xfrm>
          <a:prstGeom prst="wedgeRoundRectCallout">
            <a:avLst>
              <a:gd name="adj1" fmla="val -37774"/>
              <a:gd name="adj2" fmla="val 28272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Консультации для родителей: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r>
              <a:rPr lang="ru-RU" altLang="ru-RU" b="1" dirty="0" smtClean="0">
                <a:solidFill>
                  <a:schemeClr val="accent6"/>
                </a:solidFill>
                <a:cs typeface="Arial" charset="0"/>
              </a:rPr>
              <a:t>«ПОИГРАЙТЕ </a:t>
            </a:r>
            <a:r>
              <a:rPr lang="ru-RU" altLang="ru-RU" b="1" dirty="0">
                <a:solidFill>
                  <a:schemeClr val="accent6"/>
                </a:solidFill>
                <a:cs typeface="Arial" charset="0"/>
              </a:rPr>
              <a:t>С РЕБЯТАМИ В СКАЗКУ!» </a:t>
            </a:r>
            <a:endParaRPr lang="ru-RU" altLang="ru-RU" b="1" dirty="0" smtClean="0">
              <a:solidFill>
                <a:schemeClr val="accent6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chemeClr val="accent6"/>
                </a:solidFill>
                <a:ea typeface="Times New Roman"/>
                <a:cs typeface="Times New Roman" panose="02020603050405020304" pitchFamily="18" charset="0"/>
              </a:rPr>
              <a:t>«РАЗВИТИЕ РЕЧИ ДЕТЕЙ В ТЕАТРАЛИЗОВАННОЙ ДЕЯТЕЛЬНОСТИ»;   </a:t>
            </a:r>
            <a:r>
              <a:rPr lang="ru-RU" b="1" dirty="0">
                <a:solidFill>
                  <a:schemeClr val="accent6"/>
                </a:solidFill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chemeClr val="accent6"/>
                </a:solidFill>
                <a:ea typeface="Times New Roman"/>
                <a:cs typeface="Times New Roman" panose="02020603050405020304" pitchFamily="18" charset="0"/>
              </a:rPr>
              <a:t>ВИДЫ ДЕТСКОГО ТЕАТРА »</a:t>
            </a:r>
            <a:endParaRPr lang="ru-RU" altLang="ru-RU" b="1" dirty="0">
              <a:solidFill>
                <a:schemeClr val="accent6"/>
              </a:solidFill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16633"/>
            <a:ext cx="7560840" cy="720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40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 rot="10800000">
            <a:off x="5139298" y="3069034"/>
            <a:ext cx="3996308" cy="2088157"/>
          </a:xfrm>
          <a:prstGeom prst="wedgeRoundRectCallout">
            <a:avLst>
              <a:gd name="adj1" fmla="val 43419"/>
              <a:gd name="adj2" fmla="val 13495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ПОСЕЩЕНИЕ  ТЕАТРА  ВСЕЙ СЕМЬЁЙ. </a:t>
            </a: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altLang="ru-RU" b="1" dirty="0" smtClean="0">
                <a:solidFill>
                  <a:srgbClr val="3333CC"/>
                </a:solidFill>
                <a:cs typeface="Arial" charset="0"/>
              </a:rPr>
              <a:t>ФОТОВЫСТАВКИ «ТЕАТРАЛЬНЫЕ НОВОСТИ».</a:t>
            </a:r>
          </a:p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ru-RU" altLang="ru-RU" b="1" dirty="0" smtClean="0">
                <a:solidFill>
                  <a:srgbClr val="3333CC"/>
                </a:solidFill>
                <a:cs typeface="Arial" charset="0"/>
              </a:rPr>
              <a:t>ВЫСТАВКИ-ПРЕЗЕНТАЦИИ РАЗНЫХ ВИДОВ ТЕАТРА «ПОИГРАЙТЕ С НАМИ».. </a:t>
            </a:r>
            <a:endParaRPr lang="ru-RU" altLang="ru-RU" b="1" dirty="0">
              <a:solidFill>
                <a:srgbClr val="3333CC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2268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/>
          <p:cNvSpPr>
            <a:spLocks noChangeArrowheads="1"/>
          </p:cNvSpPr>
          <p:nvPr/>
        </p:nvSpPr>
        <p:spPr bwMode="auto">
          <a:xfrm rot="10800000">
            <a:off x="11513" y="1052736"/>
            <a:ext cx="4105275" cy="1584325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АНКЕТИРОВАНИЕ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(на начало и  конец проекта) «Играете ли вы с ребёнком в театр?» </a:t>
            </a:r>
            <a:r>
              <a:rPr lang="ru-RU" altLang="ru-RU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 rot="10800000" flipH="1">
            <a:off x="5004048" y="1156556"/>
            <a:ext cx="3842717" cy="1376685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НАГЛЯДНАЯ ИНФОРМАЦИЯ   папка «Театр для всех» с описанием истории театра, его видов и т.д.</a:t>
            </a:r>
            <a:r>
              <a:rPr lang="ru-RU" altLang="ru-RU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 rot="10800000">
            <a:off x="11512" y="3284983"/>
            <a:ext cx="4137413" cy="1496963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ДЕНЬ ОТКРЫТЫХ ДВЕРЕЙ, ДРУЖЕСКИЕ ВСТРЕЧИ. </a:t>
            </a:r>
            <a:r>
              <a:rPr lang="ru-RU" altLang="ru-RU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482" y="2276872"/>
            <a:ext cx="390842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11"/>
          <p:cNvSpPr>
            <a:spLocks noChangeArrowheads="1"/>
          </p:cNvSpPr>
          <p:nvPr/>
        </p:nvSpPr>
        <p:spPr bwMode="auto">
          <a:xfrm rot="10800000">
            <a:off x="196050" y="5242992"/>
            <a:ext cx="4105275" cy="1584325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СОВМЕСТНАЯ ДЕЯТЕЛЬНОСТЬ; Помощь в изготовлении костюмов и декораций. 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 rot="10800000" flipH="1">
            <a:off x="4716016" y="5273675"/>
            <a:ext cx="3456384" cy="1584325"/>
          </a:xfrm>
          <a:prstGeom prst="wedgeRoundRectCallout">
            <a:avLst>
              <a:gd name="adj1" fmla="val -51414"/>
              <a:gd name="adj2" fmla="val 11331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339966"/>
            </a:solidFill>
            <a:miter lim="800000"/>
            <a:headEnd/>
            <a:tailEnd/>
          </a:ln>
          <a:effectLst/>
          <a:extLst/>
        </p:spPr>
        <p:txBody>
          <a:bodyPr rot="10800000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ИНДИВИДУАЛЬНЫЕ БЕСЕДЫ. </a:t>
            </a:r>
            <a:endParaRPr lang="ru-RU" altLang="ru-RU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926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89040"/>
            <a:ext cx="31702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2636912"/>
            <a:ext cx="4526582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детей в театрализованных представлениях </a:t>
            </a:r>
            <a:endParaRPr lang="ru-RU" sz="4000" b="1" kern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08476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3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«Муха-цокотуха – целительница» 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3076" name="Picture 4" descr="F:\Изображения\ВСЕ ФОТО\Воспитанники\2014-2015 уч.год\ФОТО 2015 ДЕТСКИЙ САД\Показ  сказки Муха-цокотуха - целительница Апрель\QnC6dIXMR6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1653375"/>
            <a:ext cx="3812356" cy="5080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89811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8"/>
          <a:stretch/>
        </p:blipFill>
        <p:spPr>
          <a:xfrm>
            <a:off x="0" y="470576"/>
            <a:ext cx="9155068" cy="591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2961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/>
          <a:stretch/>
        </p:blipFill>
        <p:spPr>
          <a:xfrm>
            <a:off x="0" y="476672"/>
            <a:ext cx="913285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94017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8"/>
          <a:stretch/>
        </p:blipFill>
        <p:spPr>
          <a:xfrm>
            <a:off x="-8194" y="260648"/>
            <a:ext cx="910788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32538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родительском собрании «Полезные овощи»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"/>
          <a:stretch/>
        </p:blipFill>
        <p:spPr>
          <a:xfrm>
            <a:off x="446185" y="1628800"/>
            <a:ext cx="8035606" cy="48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414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799288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54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Проект: </a:t>
            </a:r>
            <a:endParaRPr lang="ru-RU" sz="5400" b="1" kern="0" dirty="0" smtClean="0">
              <a:solidFill>
                <a:schemeClr val="accent2">
                  <a:lumMod val="7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+mj-lt"/>
            </a:endParaRPr>
          </a:p>
          <a:p>
            <a:pPr lvl="0"/>
            <a:r>
              <a:rPr lang="ru-RU" sz="48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творческо- </a:t>
            </a:r>
          </a:p>
          <a:p>
            <a:pPr lvl="0"/>
            <a:r>
              <a:rPr lang="ru-RU" sz="48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поисковый</a:t>
            </a:r>
            <a:r>
              <a:rPr lang="ru-RU" sz="48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j-lt"/>
              </a:rPr>
              <a:t>, долгосрочный, групповой. </a:t>
            </a:r>
            <a:endParaRPr lang="ru-RU" sz="11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3" r="11563" b="1493"/>
          <a:stretch/>
        </p:blipFill>
        <p:spPr bwMode="auto">
          <a:xfrm>
            <a:off x="4042282" y="1032711"/>
            <a:ext cx="5094583" cy="573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12146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16401" r="4326"/>
          <a:stretch/>
        </p:blipFill>
        <p:spPr>
          <a:xfrm>
            <a:off x="395536" y="980728"/>
            <a:ext cx="8517586" cy="475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0157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4624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«Медведь – привереда» </a:t>
            </a:r>
            <a:endParaRPr lang="ru-RU" dirty="0"/>
          </a:p>
        </p:txBody>
      </p:sp>
      <p:pic>
        <p:nvPicPr>
          <p:cNvPr id="6147" name="Picture 3" descr="F:\Изображения\ВСЕ ФОТО\Воспитанники\2015-2016 уч.год\Декабрь Сказка Медведь-привереда\IMG_5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1" t="21438" r="47778" b="17091"/>
          <a:stretch/>
        </p:blipFill>
        <p:spPr bwMode="auto">
          <a:xfrm>
            <a:off x="5220072" y="1556792"/>
            <a:ext cx="3528392" cy="50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Изображения\ВСЕ ФОТО\Воспитанники\2015-2016 уч.год\Декабрь Сказка Медведь-привереда\IMG_54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15315" r="19455"/>
          <a:stretch/>
        </p:blipFill>
        <p:spPr bwMode="auto">
          <a:xfrm>
            <a:off x="107503" y="836712"/>
            <a:ext cx="478064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2451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33350"/>
            <a:ext cx="9182100" cy="65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21190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402522" cy="544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r="20863"/>
          <a:stretch/>
        </p:blipFill>
        <p:spPr>
          <a:xfrm>
            <a:off x="107504" y="1492092"/>
            <a:ext cx="4752528" cy="49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5369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Изображения\ВСЕ ФОТО\Воспитанники\2015-2016 уч.год\Декабрь Сказка Медведь-привереда\IMG_54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-239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30183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/>
          <a:stretch/>
        </p:blipFill>
        <p:spPr>
          <a:xfrm>
            <a:off x="-513257" y="-219620"/>
            <a:ext cx="9657257" cy="707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1069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Изображения\ВСЕ ФОТО\Воспитанники\2015-2016 уч.год\Декабрь Сказка Медведь-привереда\IMG_5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16083" r="31216" b="1299"/>
          <a:stretch/>
        </p:blipFill>
        <p:spPr bwMode="auto">
          <a:xfrm>
            <a:off x="107505" y="116633"/>
            <a:ext cx="430680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4159709" cy="61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4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3298644" cy="6331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2656"/>
            <a:ext cx="3528392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7903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F:\Изображения\ВСЕ ФОТО\Воспитанники\2015-2016 уч.год\Декабрь Сказка Медведь-привереда\IMG_54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16480" r="38559" b="10097"/>
          <a:stretch/>
        </p:blipFill>
        <p:spPr bwMode="auto">
          <a:xfrm>
            <a:off x="179512" y="260648"/>
            <a:ext cx="3881368" cy="56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Изображения\ВСЕ ФОТО\Воспитанники\2015-2016 уч.год\Декабрь Сказка Медведь-привереда\IMG_55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3" t="18823" r="44462" b="18382"/>
          <a:stretch/>
        </p:blipFill>
        <p:spPr bwMode="auto">
          <a:xfrm>
            <a:off x="4355976" y="1484784"/>
            <a:ext cx="4582575" cy="510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7148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r="9051"/>
          <a:stretch/>
        </p:blipFill>
        <p:spPr>
          <a:xfrm>
            <a:off x="105929" y="332656"/>
            <a:ext cx="901375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664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руглая лента лицом вниз 2"/>
          <p:cNvSpPr/>
          <p:nvPr/>
        </p:nvSpPr>
        <p:spPr>
          <a:xfrm>
            <a:off x="2697610" y="332656"/>
            <a:ext cx="5618806" cy="1331657"/>
          </a:xfrm>
          <a:prstGeom prst="ellipseRibbon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ru-RU" sz="3600" b="1" kern="0" dirty="0" smtClean="0"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Цель проекта</a:t>
            </a:r>
            <a:endParaRPr lang="ru-RU" b="1" kern="0" dirty="0" smtClean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763688" y="1916832"/>
            <a:ext cx="7380312" cy="4824536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ru-RU" sz="5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anose="02020603050405020304" pitchFamily="18" charset="0"/>
              </a:rPr>
              <a:t>развитие связной речи и </a:t>
            </a:r>
            <a:r>
              <a:rPr lang="ru-RU" sz="5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anose="02020603050405020304" pitchFamily="18" charset="0"/>
              </a:rPr>
              <a:t>формирование личности  </a:t>
            </a:r>
            <a:r>
              <a:rPr lang="ru-RU" sz="5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anose="02020603050405020304" pitchFamily="18" charset="0"/>
              </a:rPr>
              <a:t>у </a:t>
            </a:r>
            <a:r>
              <a:rPr lang="ru-RU" sz="51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anose="02020603050405020304" pitchFamily="18" charset="0"/>
              </a:rPr>
              <a:t>детей с тяжёлыми нарушениями речи средствами </a:t>
            </a:r>
            <a:r>
              <a:rPr lang="ru-RU" sz="51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anose="02020603050405020304" pitchFamily="18" charset="0"/>
              </a:rPr>
              <a:t>театрализованной деятельности</a:t>
            </a:r>
            <a:r>
              <a:rPr lang="ru-RU" sz="5100" dirty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.</a:t>
            </a:r>
            <a:endParaRPr lang="ru-RU" sz="5100" dirty="0">
              <a:ea typeface="Calibri"/>
              <a:cs typeface="Times New Roman" panose="02020603050405020304" pitchFamily="18" charset="0"/>
            </a:endParaRPr>
          </a:p>
          <a:p>
            <a:pPr>
              <a:buClr>
                <a:srgbClr val="4E67C8"/>
              </a:buClr>
              <a:buFont typeface="Wingdings 2"/>
              <a:buNone/>
            </a:pPr>
            <a:endParaRPr lang="ru-RU" sz="5100" b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4E67C8"/>
              </a:buClr>
              <a:buFont typeface="Wingdings 2"/>
              <a:buNone/>
            </a:pPr>
            <a:r>
              <a:rPr lang="ru-RU" sz="44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Срок осуществления проекта:</a:t>
            </a:r>
          </a:p>
          <a:p>
            <a:pPr>
              <a:buClr>
                <a:srgbClr val="4E67C8"/>
              </a:buClr>
              <a:buFont typeface="Wingdings 2"/>
              <a:buNone/>
            </a:pPr>
            <a:r>
              <a:rPr lang="ru-RU" sz="440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           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2014 - 2015 учебный год</a:t>
            </a:r>
          </a:p>
          <a:p>
            <a:pPr>
              <a:buClr>
                <a:srgbClr val="4E67C8"/>
              </a:buClr>
              <a:buFont typeface="Wingdings 2"/>
              <a:buNone/>
            </a:pP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  2015 – 2016 учебный год</a:t>
            </a:r>
          </a:p>
          <a:p>
            <a:pPr marL="82296" indent="0">
              <a:buClr>
                <a:srgbClr val="4E67C8"/>
              </a:buClr>
              <a:buNone/>
            </a:pPr>
            <a:r>
              <a:rPr lang="ru-RU" sz="44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Участники проекта:</a:t>
            </a:r>
            <a:r>
              <a:rPr lang="ru-RU" sz="4400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 </a:t>
            </a:r>
          </a:p>
          <a:p>
            <a:pPr marL="82296" indent="0">
              <a:buClr>
                <a:srgbClr val="4E67C8"/>
              </a:buClr>
              <a:buNone/>
            </a:pPr>
            <a:r>
              <a:rPr lang="ru-RU" sz="4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         дети, родители воспитанников, педагоги группы.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0899"/>
            <a:ext cx="2878137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4885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Изображения\ВСЕ ФОТО\Воспитанники\2015-2016 уч.год\Декабрь Сказка Медведь-привереда\IMG_54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0" t="20135" r="15654"/>
          <a:stretch/>
        </p:blipFill>
        <p:spPr bwMode="auto">
          <a:xfrm>
            <a:off x="-25127" y="0"/>
            <a:ext cx="9177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76552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922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15719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5400" b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внимание.</a:t>
            </a:r>
            <a:r>
              <a:rPr lang="ru-RU" sz="5400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i="1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kern="0" dirty="0">
              <a:solidFill>
                <a:srgbClr val="7030A0"/>
              </a:solidFill>
            </a:endParaRPr>
          </a:p>
        </p:txBody>
      </p:sp>
      <p:pic>
        <p:nvPicPr>
          <p:cNvPr id="5" name="Picture 2" descr="C:\Documents and Settings\Администратор\Мои документы\Мои рисунки\Спасибо\_spasibo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5309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018424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руглая лента лицом вниз 4"/>
          <p:cNvSpPr/>
          <p:nvPr/>
        </p:nvSpPr>
        <p:spPr>
          <a:xfrm>
            <a:off x="1187624" y="116632"/>
            <a:ext cx="6624736" cy="1008112"/>
          </a:xfrm>
          <a:prstGeom prst="ellipseRibbon">
            <a:avLst>
              <a:gd name="adj1" fmla="val 25000"/>
              <a:gd name="adj2" fmla="val 46452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124744"/>
            <a:ext cx="8424936" cy="6219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25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Образовательные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/>
              <a:t>развивать речь детей старшего дошкольного возраста через театрально-игровую деятельность;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активизировать </a:t>
            </a:r>
            <a:r>
              <a:rPr lang="ru-RU" sz="2400" dirty="0"/>
              <a:t>словарь, совершенствовать звуковую культуру речи, ее интонационный строй</a:t>
            </a:r>
            <a:r>
              <a:rPr lang="ru-RU" sz="24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улучшить </a:t>
            </a:r>
            <a:r>
              <a:rPr lang="ru-RU" sz="2400" dirty="0"/>
              <a:t>диалогическую речь, ее грамматический </a:t>
            </a:r>
            <a:r>
              <a:rPr lang="ru-RU" sz="2400" dirty="0" smtClean="0"/>
              <a:t>строй;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развивать </a:t>
            </a:r>
            <a:r>
              <a:rPr lang="ru-RU" sz="2400" dirty="0"/>
              <a:t>силу голоса, интонацию, выразительность речи;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углублять </a:t>
            </a:r>
            <a:r>
              <a:rPr lang="ru-RU" sz="2400" dirty="0"/>
              <a:t>и формировать базовые навыки устной речи, как ведущего средства общения и познания;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 smtClean="0"/>
              <a:t>создавать </a:t>
            </a:r>
            <a:r>
              <a:rPr lang="ru-RU" sz="2400" dirty="0"/>
              <a:t>специальную среду, побуждающую ребенка к активному образовательному процессу и стремлению на исправление своих речевых дефектов через театрализованную деятельность</a:t>
            </a:r>
            <a:r>
              <a:rPr lang="ru-RU" sz="2400" dirty="0" smtClean="0"/>
              <a:t>;</a:t>
            </a:r>
          </a:p>
          <a:p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01257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568952" cy="4591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725"/>
              </a:lnSpc>
              <a:spcAft>
                <a:spcPts val="0"/>
              </a:spcAft>
            </a:pPr>
            <a:r>
              <a:rPr lang="ru-RU" sz="4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 panose="02020603050405020304" pitchFamily="18" charset="0"/>
              </a:rPr>
              <a:t>Воспитательные:</a:t>
            </a:r>
          </a:p>
          <a:p>
            <a:pPr algn="just">
              <a:lnSpc>
                <a:spcPts val="1725"/>
              </a:lnSpc>
              <a:spcAft>
                <a:spcPts val="0"/>
              </a:spcAft>
            </a:pP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воспитывать артистические качества, раскрыть творческий потенциал детей, вовлекая их в различные театрализованные представления;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 smtClean="0"/>
              <a:t>воспитывать дружеские взаимоотношения  между детьми, развивать умение согласовывать тему театрализованной игры, распределять роли, подготавливать необходимые условия, договариваться о последовательности совместных действий, налаживать и регулировать контакты в совместной игре.</a:t>
            </a:r>
            <a:endParaRPr lang="ru-RU" sz="2400" dirty="0"/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14199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wixstatic.com/media/986af4_d663289f6e614a849892d6f716c5c06a.png_srz_900_900_85_22_0.50_1.20_0.00_png_sr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9392"/>
            <a:ext cx="3514650" cy="35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руглая лента лицом вниз 2"/>
          <p:cNvSpPr/>
          <p:nvPr/>
        </p:nvSpPr>
        <p:spPr>
          <a:xfrm>
            <a:off x="3027376" y="287304"/>
            <a:ext cx="5145024" cy="1197479"/>
          </a:xfrm>
          <a:prstGeom prst="ellipseRibbon">
            <a:avLst>
              <a:gd name="adj1" fmla="val 39766"/>
              <a:gd name="adj2" fmla="val 50000"/>
              <a:gd name="adj3" fmla="val 12500"/>
            </a:avLst>
          </a:prstGeom>
          <a:solidFill>
            <a:schemeClr val="accent2">
              <a:lumMod val="20000"/>
              <a:lumOff val="80000"/>
            </a:schemeClr>
          </a:solidFill>
          <a:ln w="25400" cap="flat" cmpd="sng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rbel"/>
                <a:ea typeface="+mn-ea"/>
                <a:cs typeface="+mn-cs"/>
              </a:rPr>
              <a:t>Гипотеза</a:t>
            </a:r>
            <a:endParaRPr kumimoji="0" lang="ru-RU" sz="36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3415258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ea typeface="Times New Roman"/>
                <a:cs typeface="Times New Roman" panose="02020603050405020304" pitchFamily="18" charset="0"/>
              </a:rPr>
              <a:t>Процесс коррекции </a:t>
            </a:r>
            <a:r>
              <a:rPr lang="ru-RU" sz="2800" dirty="0">
                <a:ea typeface="Times New Roman"/>
                <a:cs typeface="Times New Roman" panose="02020603050405020304" pitchFamily="18" charset="0"/>
              </a:rPr>
              <a:t>связной речи детей </a:t>
            </a:r>
            <a:r>
              <a:rPr lang="ru-RU" sz="2800" dirty="0" smtClean="0">
                <a:ea typeface="Times New Roman"/>
                <a:cs typeface="Times New Roman" panose="02020603050405020304" pitchFamily="18" charset="0"/>
              </a:rPr>
              <a:t>с тяжёлыми нарушениями речи  </a:t>
            </a:r>
            <a:r>
              <a:rPr lang="ru-RU" sz="2800" dirty="0">
                <a:ea typeface="Times New Roman"/>
                <a:cs typeface="Times New Roman" panose="02020603050405020304" pitchFamily="18" charset="0"/>
              </a:rPr>
              <a:t>будет протекать наиболее </a:t>
            </a:r>
            <a:r>
              <a:rPr lang="ru-RU" sz="2800" dirty="0" smtClean="0">
                <a:ea typeface="Times New Roman"/>
                <a:cs typeface="Times New Roman" panose="02020603050405020304" pitchFamily="18" charset="0"/>
              </a:rPr>
              <a:t>успешно, если </a:t>
            </a:r>
            <a:r>
              <a:rPr lang="ru-RU" sz="2800" dirty="0">
                <a:ea typeface="Times New Roman"/>
                <a:cs typeface="Times New Roman" panose="02020603050405020304" pitchFamily="18" charset="0"/>
              </a:rPr>
              <a:t>в определенной системе использовать различные виды театрализованной деятельности.</a:t>
            </a:r>
            <a:endParaRPr lang="ru-RU" sz="2800" dirty="0"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938193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23528" y="2661404"/>
            <a:ext cx="3744416" cy="922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Режиссерские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8024" y="2661404"/>
            <a:ext cx="4176464" cy="876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Игры -драматизации</a:t>
            </a:r>
          </a:p>
        </p:txBody>
      </p:sp>
      <p:sp>
        <p:nvSpPr>
          <p:cNvPr id="5" name="Стрелка вниз 4"/>
          <p:cNvSpPr/>
          <p:nvPr/>
        </p:nvSpPr>
        <p:spPr>
          <a:xfrm rot="1430192">
            <a:off x="3013900" y="1559201"/>
            <a:ext cx="720080" cy="993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 rot="19594439">
            <a:off x="5146200" y="1543741"/>
            <a:ext cx="720080" cy="9937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64398" y="188640"/>
            <a:ext cx="3744416" cy="12674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Театрализованные игры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95536" y="4473394"/>
            <a:ext cx="3672408" cy="15217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Настольный театр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Театр на </a:t>
            </a:r>
            <a:r>
              <a:rPr lang="ru-RU" sz="20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фланелеграфе</a:t>
            </a:r>
            <a:endParaRPr lang="ru-RU" sz="2000" kern="0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Теневой театр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03223" y="4327701"/>
            <a:ext cx="4176464" cy="17281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5ECCF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Игры –драматизации с пальчиками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Игры –драматизации с куклами бибабо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Times New Roman" panose="02020603050405020304" pitchFamily="18" charset="0"/>
              </a:rPr>
              <a:t>Импровизация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1976740" y="3566698"/>
            <a:ext cx="687658" cy="798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519" y="3535976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87910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1086</Words>
  <Application>Microsoft Office PowerPoint</Application>
  <PresentationFormat>Экран (4:3)</PresentationFormat>
  <Paragraphs>160</Paragraphs>
  <Slides>52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Windows User</cp:lastModifiedBy>
  <cp:revision>116</cp:revision>
  <dcterms:created xsi:type="dcterms:W3CDTF">2016-03-10T16:01:15Z</dcterms:created>
  <dcterms:modified xsi:type="dcterms:W3CDTF">2016-05-16T17:50:27Z</dcterms:modified>
</cp:coreProperties>
</file>