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83" r:id="rId3"/>
    <p:sldId id="265" r:id="rId4"/>
    <p:sldId id="266" r:id="rId5"/>
    <p:sldId id="276" r:id="rId6"/>
    <p:sldId id="268" r:id="rId7"/>
    <p:sldId id="264" r:id="rId8"/>
    <p:sldId id="277" r:id="rId9"/>
    <p:sldId id="278" r:id="rId10"/>
    <p:sldId id="279" r:id="rId11"/>
    <p:sldId id="281" r:id="rId12"/>
    <p:sldId id="272" r:id="rId13"/>
    <p:sldId id="280" r:id="rId14"/>
    <p:sldId id="282"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82174" autoAdjust="0"/>
  </p:normalViewPr>
  <p:slideViewPr>
    <p:cSldViewPr>
      <p:cViewPr varScale="1">
        <p:scale>
          <a:sx n="75" d="100"/>
          <a:sy n="75" d="100"/>
        </p:scale>
        <p:origin x="-142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ADA334-8E42-4E4A-B707-CA70E0C0586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FF87E3FF-31C2-435D-9C71-8FF6CB59B08D}">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800" b="1" dirty="0" smtClean="0"/>
            <a:t>Alongside this system, the UK is also</a:t>
          </a:r>
        </a:p>
        <a:p>
          <a:pPr rtl="0"/>
          <a:r>
            <a:rPr lang="en-US" sz="2800" b="1" dirty="0" smtClean="0"/>
            <a:t> a constitutional      monarchy . </a:t>
          </a:r>
          <a:endParaRPr lang="ru-RU" sz="2800" b="1" dirty="0"/>
        </a:p>
      </dgm:t>
    </dgm:pt>
    <dgm:pt modelId="{8CC6AEF9-10F3-4BC0-ACD9-1EA3BF73FEFE}" type="parTrans" cxnId="{E58445EA-4174-48DB-BFF2-B835CED03AC9}">
      <dgm:prSet/>
      <dgm:spPr/>
      <dgm:t>
        <a:bodyPr/>
        <a:lstStyle/>
        <a:p>
          <a:endParaRPr lang="ru-RU"/>
        </a:p>
      </dgm:t>
    </dgm:pt>
    <dgm:pt modelId="{AF6F80E3-5C39-4F3B-A4EF-10424223C147}" type="sibTrans" cxnId="{E58445EA-4174-48DB-BFF2-B835CED03AC9}">
      <dgm:prSet/>
      <dgm:spPr/>
      <dgm:t>
        <a:bodyPr/>
        <a:lstStyle/>
        <a:p>
          <a:endParaRPr lang="ru-RU"/>
        </a:p>
      </dgm:t>
    </dgm:pt>
    <dgm:pt modelId="{0C3D94D2-A3AE-44DB-A98A-3383EEC1D4DC}" type="pres">
      <dgm:prSet presAssocID="{ADADA334-8E42-4E4A-B707-CA70E0C05865}" presName="linear" presStyleCnt="0">
        <dgm:presLayoutVars>
          <dgm:animLvl val="lvl"/>
          <dgm:resizeHandles val="exact"/>
        </dgm:presLayoutVars>
      </dgm:prSet>
      <dgm:spPr/>
      <dgm:t>
        <a:bodyPr/>
        <a:lstStyle/>
        <a:p>
          <a:endParaRPr lang="ru-RU"/>
        </a:p>
      </dgm:t>
    </dgm:pt>
    <dgm:pt modelId="{FDE3C590-B8BA-4768-BA1D-BF509592E3E3}" type="pres">
      <dgm:prSet presAssocID="{FF87E3FF-31C2-435D-9C71-8FF6CB59B08D}" presName="parentText" presStyleLbl="node1" presStyleIdx="0" presStyleCnt="1">
        <dgm:presLayoutVars>
          <dgm:chMax val="0"/>
          <dgm:bulletEnabled val="1"/>
        </dgm:presLayoutVars>
      </dgm:prSet>
      <dgm:spPr/>
      <dgm:t>
        <a:bodyPr/>
        <a:lstStyle/>
        <a:p>
          <a:endParaRPr lang="ru-RU"/>
        </a:p>
      </dgm:t>
    </dgm:pt>
  </dgm:ptLst>
  <dgm:cxnLst>
    <dgm:cxn modelId="{869E0AE0-DCBE-40FA-BBDD-B1E812729D01}" type="presOf" srcId="{FF87E3FF-31C2-435D-9C71-8FF6CB59B08D}" destId="{FDE3C590-B8BA-4768-BA1D-BF509592E3E3}" srcOrd="0" destOrd="0" presId="urn:microsoft.com/office/officeart/2005/8/layout/vList2"/>
    <dgm:cxn modelId="{E58445EA-4174-48DB-BFF2-B835CED03AC9}" srcId="{ADADA334-8E42-4E4A-B707-CA70E0C05865}" destId="{FF87E3FF-31C2-435D-9C71-8FF6CB59B08D}" srcOrd="0" destOrd="0" parTransId="{8CC6AEF9-10F3-4BC0-ACD9-1EA3BF73FEFE}" sibTransId="{AF6F80E3-5C39-4F3B-A4EF-10424223C147}"/>
    <dgm:cxn modelId="{32E88B9D-E8C7-4E7A-B6A1-F97C7C86D9AB}" type="presOf" srcId="{ADADA334-8E42-4E4A-B707-CA70E0C05865}" destId="{0C3D94D2-A3AE-44DB-A98A-3383EEC1D4DC}" srcOrd="0" destOrd="0" presId="urn:microsoft.com/office/officeart/2005/8/layout/vList2"/>
    <dgm:cxn modelId="{821463DB-1572-47AE-B716-1BD17519D64D}" type="presParOf" srcId="{0C3D94D2-A3AE-44DB-A98A-3383EEC1D4DC}" destId="{FDE3C590-B8BA-4768-BA1D-BF509592E3E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3C590-B8BA-4768-BA1D-BF509592E3E3}">
      <dsp:nvSpPr>
        <dsp:cNvPr id="0" name=""/>
        <dsp:cNvSpPr/>
      </dsp:nvSpPr>
      <dsp:spPr>
        <a:xfrm>
          <a:off x="0" y="54"/>
          <a:ext cx="6408712" cy="1077108"/>
        </a:xfrm>
        <a:prstGeom prst="roundRect">
          <a:avLst/>
        </a:prstGeom>
        <a:solidFill>
          <a:schemeClr val="accent1">
            <a:hueOff val="0"/>
            <a:satOff val="0"/>
            <a:lumOff val="0"/>
            <a:alphaOff val="0"/>
          </a:schemeClr>
        </a:solidFill>
        <a:ln w="1905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Alongside this system, the UK is also</a:t>
          </a:r>
        </a:p>
        <a:p>
          <a:pPr lvl="0" algn="l" defTabSz="1244600" rtl="0">
            <a:lnSpc>
              <a:spcPct val="90000"/>
            </a:lnSpc>
            <a:spcBef>
              <a:spcPct val="0"/>
            </a:spcBef>
            <a:spcAft>
              <a:spcPct val="35000"/>
            </a:spcAft>
          </a:pPr>
          <a:r>
            <a:rPr lang="en-US" sz="2800" b="1" kern="1200" dirty="0" smtClean="0"/>
            <a:t> a constitutional      monarchy . </a:t>
          </a:r>
          <a:endParaRPr lang="ru-RU" sz="2800" b="1" kern="1200" dirty="0"/>
        </a:p>
      </dsp:txBody>
      <dsp:txXfrm>
        <a:off x="52580" y="52634"/>
        <a:ext cx="6303552" cy="9719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0EBE05-7C00-44BB-8F8E-7CC0119BF9CD}" type="datetimeFigureOut">
              <a:rPr lang="ru-RU" smtClean="0"/>
              <a:pPr/>
              <a:t>15.05.2016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BB186C-7546-44C9-8870-20304F2A8C46}" type="slidenum">
              <a:rPr lang="ru-RU" smtClean="0"/>
              <a:pPr/>
              <a:t>‹#›</a:t>
            </a:fld>
            <a:endParaRPr lang="ru-RU"/>
          </a:p>
        </p:txBody>
      </p:sp>
    </p:spTree>
    <p:extLst>
      <p:ext uri="{BB962C8B-B14F-4D97-AF65-F5344CB8AC3E}">
        <p14:creationId xmlns:p14="http://schemas.microsoft.com/office/powerpoint/2010/main" val="32464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WHAT</a:t>
            </a:r>
            <a:r>
              <a:rPr lang="en-US" baseline="0" dirty="0" smtClean="0"/>
              <a:t> DO YOU KNOW ABOUT POLITICAL SYSTEM OF THE UK?</a:t>
            </a:r>
            <a:endParaRPr lang="ru-RU" dirty="0"/>
          </a:p>
        </p:txBody>
      </p:sp>
      <p:sp>
        <p:nvSpPr>
          <p:cNvPr id="4" name="Номер слайда 3"/>
          <p:cNvSpPr>
            <a:spLocks noGrp="1"/>
          </p:cNvSpPr>
          <p:nvPr>
            <p:ph type="sldNum" sz="quarter" idx="10"/>
          </p:nvPr>
        </p:nvSpPr>
        <p:spPr/>
        <p:txBody>
          <a:bodyPr/>
          <a:lstStyle/>
          <a:p>
            <a:fld id="{F3BB186C-7546-44C9-8870-20304F2A8C46}" type="slidenum">
              <a:rPr lang="ru-RU" smtClean="0"/>
              <a:pPr/>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solidFill>
                <a:schemeClr val="tx1"/>
              </a:solidFill>
            </a:endParaRPr>
          </a:p>
        </p:txBody>
      </p:sp>
      <p:sp>
        <p:nvSpPr>
          <p:cNvPr id="4" name="Номер слайда 3"/>
          <p:cNvSpPr>
            <a:spLocks noGrp="1"/>
          </p:cNvSpPr>
          <p:nvPr>
            <p:ph type="sldNum" sz="quarter" idx="10"/>
          </p:nvPr>
        </p:nvSpPr>
        <p:spPr/>
        <p:txBody>
          <a:bodyPr/>
          <a:lstStyle/>
          <a:p>
            <a:fld id="{F3BB186C-7546-44C9-8870-20304F2A8C46}"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3BB186C-7546-44C9-8870-20304F2A8C46}" type="slidenum">
              <a:rPr lang="ru-RU" smtClean="0"/>
              <a:pPr/>
              <a:t>12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8" name="Дата 27"/>
          <p:cNvSpPr>
            <a:spLocks noGrp="1"/>
          </p:cNvSpPr>
          <p:nvPr>
            <p:ph type="dt" sz="half" idx="10"/>
          </p:nvPr>
        </p:nvSpPr>
        <p:spPr/>
        <p:txBody>
          <a:bodyPr/>
          <a:lstStyle>
            <a:extLst/>
          </a:lstStyle>
          <a:p>
            <a:fld id="{90B1DECD-4562-4280-BB65-115C31BC9F97}" type="datetimeFigureOut">
              <a:rPr lang="ru-RU" smtClean="0"/>
              <a:pPr/>
              <a:t>15.05.2016</a:t>
            </a:fld>
            <a:endParaRPr lang="ru-RU"/>
          </a:p>
        </p:txBody>
      </p:sp>
      <p:sp>
        <p:nvSpPr>
          <p:cNvPr id="17" name="Нижний колонтитул 16"/>
          <p:cNvSpPr>
            <a:spLocks noGrp="1"/>
          </p:cNvSpPr>
          <p:nvPr>
            <p:ph type="ftr" sz="quarter" idx="11"/>
          </p:nvPr>
        </p:nvSpPr>
        <p:spPr/>
        <p:txBody>
          <a:bodyPr/>
          <a:lstStyle>
            <a:extLst/>
          </a:lstStyle>
          <a:p>
            <a:endParaRPr lang="ru-RU"/>
          </a:p>
        </p:txBody>
      </p:sp>
      <p:sp>
        <p:nvSpPr>
          <p:cNvPr id="29" name="Номер слайда 28"/>
          <p:cNvSpPr>
            <a:spLocks noGrp="1"/>
          </p:cNvSpPr>
          <p:nvPr>
            <p:ph type="sldNum" sz="quarter" idx="12"/>
          </p:nvPr>
        </p:nvSpPr>
        <p:spPr/>
        <p:txBody>
          <a:bodyPr/>
          <a:lstStyle>
            <a:extLst/>
          </a:lstStyle>
          <a:p>
            <a:fld id="{16B0340F-F3DD-4907-A38D-30A09638C008}" type="slidenum">
              <a:rPr lang="ru-RU" smtClean="0"/>
              <a:pPr/>
              <a:t>‹#›</a:t>
            </a:fld>
            <a:endParaRPr lang="ru-RU"/>
          </a:p>
        </p:txBody>
      </p:sp>
      <p:sp>
        <p:nvSpPr>
          <p:cNvPr id="32" name="Прямоугольник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Прямоугольник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Прямоугольник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Прямоугольник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Прямоугольник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Заголовок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56" name="Прямоугольник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Прямоугольник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Прямоугольник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Прямоугольник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90B1DECD-4562-4280-BB65-115C31BC9F97}" type="datetimeFigureOut">
              <a:rPr lang="ru-RU" smtClean="0"/>
              <a:pPr/>
              <a:t>15.05.2016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16B0340F-F3DD-4907-A38D-30A09638C00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981200" cy="5851525"/>
          </a:xfrm>
        </p:spPr>
        <p:txBody>
          <a:bodyPr vert="eaVert" anchor="ct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39"/>
            <a:ext cx="58674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90B1DECD-4562-4280-BB65-115C31BC9F97}" type="datetimeFigureOut">
              <a:rPr lang="ru-RU" smtClean="0"/>
              <a:pPr/>
              <a:t>15.05.2016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16B0340F-F3DD-4907-A38D-30A09638C00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90B1DECD-4562-4280-BB65-115C31BC9F97}" type="datetimeFigureOut">
              <a:rPr lang="ru-RU" smtClean="0"/>
              <a:pPr/>
              <a:t>15.05.2016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16B0340F-F3DD-4907-A38D-30A09638C00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4" name="Полилиния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Полилиния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Полилиния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Полилиния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Полилиния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Полилиния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Полилиния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Полилиния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Полилиния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Полилиния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Полилиния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Полилиния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Полилиния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Полилиния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Полилиния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Текст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90B1DECD-4562-4280-BB65-115C31BC9F97}" type="datetimeFigureOut">
              <a:rPr lang="ru-RU" smtClean="0"/>
              <a:pPr/>
              <a:t>15.05.2016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16B0340F-F3DD-4907-A38D-30A09638C008}" type="slidenum">
              <a:rPr lang="ru-RU" smtClean="0"/>
              <a:pPr/>
              <a:t>‹#›</a:t>
            </a:fld>
            <a:endParaRPr lang="ru-RU"/>
          </a:p>
        </p:txBody>
      </p:sp>
      <p:sp>
        <p:nvSpPr>
          <p:cNvPr id="7" name="Прямоугольник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ru-RU" smtClean="0"/>
              <a:t>Образец заголовка</a:t>
            </a:r>
            <a:endParaRPr kumimoji="0" lang="en-US"/>
          </a:p>
        </p:txBody>
      </p:sp>
      <p:sp>
        <p:nvSpPr>
          <p:cNvPr id="8" name="Прямоугольник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Прямоугольник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Прямоугольник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2064"/>
            <a:ext cx="8229600" cy="9144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90B1DECD-4562-4280-BB65-115C31BC9F97}" type="datetimeFigureOut">
              <a:rPr lang="ru-RU" smtClean="0"/>
              <a:pPr/>
              <a:t>15.05.2016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16B0340F-F3DD-4907-A38D-30A09638C00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5" name="Прямоугольник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504824" y="512064"/>
            <a:ext cx="7772400" cy="914400"/>
          </a:xfrm>
        </p:spPr>
        <p:txBody>
          <a:bodyPr anchor="t"/>
          <a:lstStyle>
            <a:lvl1pPr>
              <a:defRPr sz="400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90B1DECD-4562-4280-BB65-115C31BC9F97}" type="datetimeFigureOut">
              <a:rPr lang="ru-RU" smtClean="0"/>
              <a:pPr/>
              <a:t>15.05.2016</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16B0340F-F3DD-4907-A38D-30A09638C008}" type="slidenum">
              <a:rPr lang="ru-RU" smtClean="0"/>
              <a:pPr/>
              <a:t>‹#›</a:t>
            </a:fld>
            <a:endParaRPr lang="ru-RU"/>
          </a:p>
        </p:txBody>
      </p:sp>
      <p:sp>
        <p:nvSpPr>
          <p:cNvPr id="16" name="Прямоугольник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Прямоугольник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Прямоугольник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Прямоугольник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Прямоугольник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Прямоугольник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Прямоугольник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Прямоугольник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Прямоугольник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512064"/>
            <a:ext cx="7772400" cy="914400"/>
          </a:xfrm>
        </p:spPr>
        <p:txBody>
          <a:bodyPr/>
          <a:lstStyle>
            <a:lvl1pPr>
              <a:defRPr sz="4000" cap="none" baseline="0"/>
            </a:lvl1pPr>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90B1DECD-4562-4280-BB65-115C31BC9F97}" type="datetimeFigureOut">
              <a:rPr lang="ru-RU" smtClean="0"/>
              <a:pPr/>
              <a:t>15.05.2016</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16B0340F-F3DD-4907-A38D-30A09638C00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90B1DECD-4562-4280-BB65-115C31BC9F97}" type="datetimeFigureOut">
              <a:rPr lang="ru-RU" smtClean="0"/>
              <a:pPr/>
              <a:t>15.05.2016</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16B0340F-F3DD-4907-A38D-30A09638C00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3050"/>
            <a:ext cx="8229600" cy="1162050"/>
          </a:xfrm>
        </p:spPr>
        <p:txBody>
          <a:bodyPr anchor="ctr"/>
          <a:lstStyle>
            <a:lvl1pPr algn="l">
              <a:buNone/>
              <a:defRPr sz="3600" b="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90B1DECD-4562-4280-BB65-115C31BC9F97}" type="datetimeFigureOut">
              <a:rPr lang="ru-RU" smtClean="0"/>
              <a:pPr/>
              <a:t>15.05.2016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16B0340F-F3DD-4907-A38D-30A09638C00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Прямая соединительная линия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Группа 9"/>
          <p:cNvGrpSpPr/>
          <p:nvPr/>
        </p:nvGrpSpPr>
        <p:grpSpPr>
          <a:xfrm rot="5400000">
            <a:off x="8514581" y="1219200"/>
            <a:ext cx="132763" cy="128466"/>
            <a:chOff x="6668087" y="1297746"/>
            <a:chExt cx="161840" cy="156602"/>
          </a:xfrm>
        </p:grpSpPr>
        <p:cxnSp>
          <p:nvCxnSpPr>
            <p:cNvPr id="15" name="Прямая соединительная линия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Прямая соединительная линия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Прямая соединительная линия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Заголовок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ru-RU" smtClean="0"/>
              <a:t>Образец заголовка</a:t>
            </a:r>
            <a:endParaRPr kumimoji="0" lang="en-US"/>
          </a:p>
        </p:txBody>
      </p:sp>
      <p:sp>
        <p:nvSpPr>
          <p:cNvPr id="3" name="Рисунок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ru-RU" smtClean="0"/>
              <a:t>Вставка рисунка</a:t>
            </a:r>
            <a:endParaRPr kumimoji="0" lang="en-US"/>
          </a:p>
        </p:txBody>
      </p:sp>
      <p:sp>
        <p:nvSpPr>
          <p:cNvPr id="4" name="Текст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grpSp>
        <p:nvGrpSpPr>
          <p:cNvPr id="14" name="Группа 13"/>
          <p:cNvGrpSpPr/>
          <p:nvPr/>
        </p:nvGrpSpPr>
        <p:grpSpPr>
          <a:xfrm rot="5400000">
            <a:off x="8666981" y="1371600"/>
            <a:ext cx="132763" cy="128466"/>
            <a:chOff x="6668087" y="1297746"/>
            <a:chExt cx="161840" cy="156602"/>
          </a:xfrm>
        </p:grpSpPr>
        <p:cxnSp>
          <p:nvCxnSpPr>
            <p:cNvPr id="11" name="Прямая соединительная линия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Прямая соединительная линия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Группа 17"/>
          <p:cNvGrpSpPr/>
          <p:nvPr/>
        </p:nvGrpSpPr>
        <p:grpSpPr>
          <a:xfrm rot="5400000">
            <a:off x="8320088" y="1474763"/>
            <a:ext cx="132763" cy="128466"/>
            <a:chOff x="6668087" y="1297746"/>
            <a:chExt cx="161840" cy="156602"/>
          </a:xfrm>
        </p:grpSpPr>
        <p:cxnSp>
          <p:nvCxnSpPr>
            <p:cNvPr id="19" name="Прямая соединительная линия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Прямая соединительная линия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Прямая соединительная линия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Дата 4"/>
          <p:cNvSpPr>
            <a:spLocks noGrp="1"/>
          </p:cNvSpPr>
          <p:nvPr>
            <p:ph type="dt" sz="half" idx="10"/>
          </p:nvPr>
        </p:nvSpPr>
        <p:spPr>
          <a:xfrm>
            <a:off x="6477000" y="55499"/>
            <a:ext cx="2133600" cy="365125"/>
          </a:xfrm>
        </p:spPr>
        <p:txBody>
          <a:bodyPr/>
          <a:lstStyle>
            <a:extLst/>
          </a:lstStyle>
          <a:p>
            <a:fld id="{90B1DECD-4562-4280-BB65-115C31BC9F97}" type="datetimeFigureOut">
              <a:rPr lang="ru-RU" smtClean="0"/>
              <a:pPr/>
              <a:t>15.05.2016</a:t>
            </a:fld>
            <a:endParaRPr lang="ru-RU"/>
          </a:p>
        </p:txBody>
      </p:sp>
      <p:sp>
        <p:nvSpPr>
          <p:cNvPr id="6" name="Нижний колонтитул 5"/>
          <p:cNvSpPr>
            <a:spLocks noGrp="1"/>
          </p:cNvSpPr>
          <p:nvPr>
            <p:ph type="ftr" sz="quarter" idx="11"/>
          </p:nvPr>
        </p:nvSpPr>
        <p:spPr>
          <a:xfrm>
            <a:off x="914400" y="55499"/>
            <a:ext cx="5562600" cy="365125"/>
          </a:xfrm>
        </p:spPr>
        <p:txBody>
          <a:bodyPr/>
          <a:lstStyle>
            <a:extLst/>
          </a:lstStyle>
          <a:p>
            <a:endParaRPr lang="ru-RU"/>
          </a:p>
        </p:txBody>
      </p:sp>
      <p:sp>
        <p:nvSpPr>
          <p:cNvPr id="7" name="Номер слайда 6"/>
          <p:cNvSpPr>
            <a:spLocks noGrp="1"/>
          </p:cNvSpPr>
          <p:nvPr>
            <p:ph type="sldNum" sz="quarter" idx="12"/>
          </p:nvPr>
        </p:nvSpPr>
        <p:spPr>
          <a:xfrm>
            <a:off x="8610600" y="55499"/>
            <a:ext cx="457200" cy="365125"/>
          </a:xfrm>
        </p:spPr>
        <p:txBody>
          <a:bodyPr/>
          <a:lstStyle>
            <a:extLst/>
          </a:lstStyle>
          <a:p>
            <a:fld id="{16B0340F-F3DD-4907-A38D-30A09638C00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рямоугольник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Прямоугольник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оугольник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Прямоугольник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Прямоугольник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Прямоугольник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Прямоугольник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Заголовок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90B1DECD-4562-4280-BB65-115C31BC9F97}" type="datetimeFigureOut">
              <a:rPr lang="ru-RU" smtClean="0"/>
              <a:pPr/>
              <a:t>15.05.2016</a:t>
            </a:fld>
            <a:endParaRPr lang="ru-RU"/>
          </a:p>
        </p:txBody>
      </p:sp>
      <p:sp>
        <p:nvSpPr>
          <p:cNvPr id="3" name="Нижний колонтитул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ru-RU"/>
          </a:p>
        </p:txBody>
      </p:sp>
      <p:sp>
        <p:nvSpPr>
          <p:cNvPr id="23" name="Номер слайда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16B0340F-F3DD-4907-A38D-30A09638C00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audio" Target="file:///D:\Desktop\Political%20System%20of%20the%20UK\Ghymn.mp3" TargetMode="Externa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audio" Target="file:///D:\Desktop\Political%20System%20of%20the%20UK\Kel_tskaya-narodnaya-muzyka-Track4(muzofon.com).mp3" TargetMode="Externa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71600" y="548680"/>
            <a:ext cx="7488832" cy="2308324"/>
          </a:xfrm>
          <a:prstGeom prst="rect">
            <a:avLst/>
          </a:prstGeom>
          <a:scene3d>
            <a:camera prst="perspectiveHeroicExtremeRightFacing"/>
            <a:lightRig rig="threePt" dir="t"/>
          </a:scene3d>
          <a:sp3d/>
        </p:spPr>
        <p:txBody>
          <a:bodyPr wrap="square">
            <a:spAutoFit/>
          </a:bodyPr>
          <a:lstStyle/>
          <a:p>
            <a:r>
              <a:rPr lang="en-US" sz="4800" b="1" dirty="0" smtClean="0"/>
              <a:t>WHAT</a:t>
            </a:r>
            <a:r>
              <a:rPr lang="en-US" sz="4800" b="1" baseline="0" dirty="0" smtClean="0"/>
              <a:t> DO YOU KNOW ABOUT POLITICAL SYSTEM</a:t>
            </a:r>
          </a:p>
          <a:p>
            <a:r>
              <a:rPr lang="en-US" sz="4800" b="1" baseline="0" dirty="0" smtClean="0"/>
              <a:t>OF THE UK?</a:t>
            </a:r>
            <a:endParaRPr lang="ru-RU" sz="4800" b="1" dirty="0"/>
          </a:p>
        </p:txBody>
      </p:sp>
      <p:pic>
        <p:nvPicPr>
          <p:cNvPr id="17410" name="Picture 2" descr="http://www.menunsk.ru/img/files1/1340.jpg"/>
          <p:cNvPicPr>
            <a:picLocks noChangeAspect="1" noChangeArrowheads="1"/>
          </p:cNvPicPr>
          <p:nvPr/>
        </p:nvPicPr>
        <p:blipFill>
          <a:blip r:embed="rId5" cstate="print"/>
          <a:srcRect/>
          <a:stretch>
            <a:fillRect/>
          </a:stretch>
        </p:blipFill>
        <p:spPr bwMode="auto">
          <a:xfrm>
            <a:off x="6084168" y="4005064"/>
            <a:ext cx="1819275" cy="1905000"/>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w="101600" prst="riblet"/>
          </a:sp3d>
        </p:spPr>
      </p:pic>
    </p:spTree>
    <p:custDataLst>
      <p:tags r:id="rId1"/>
    </p:custDataLst>
  </p:cSld>
  <p:clrMapOvr>
    <a:masterClrMapping/>
  </p:clrMapOvr>
  <p:transition spd="med" advClick="0" advTm="0">
    <p:wipe dir="d"/>
    <p:sndAc>
      <p:stSnd>
        <p:snd r:embed="rId4" name="drumroll.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 calcmode="lin" valueType="num">
                                      <p:cBhvr>
                                        <p:cTn id="13" dur="2000" fill="hold"/>
                                        <p:tgtEl>
                                          <p:spTgt spid="17410"/>
                                        </p:tgtEl>
                                        <p:attrNameLst>
                                          <p:attrName>ppt_w</p:attrName>
                                        </p:attrNameLst>
                                      </p:cBhvr>
                                      <p:tavLst>
                                        <p:tav tm="0">
                                          <p:val>
                                            <p:fltVal val="0"/>
                                          </p:val>
                                        </p:tav>
                                        <p:tav tm="100000">
                                          <p:val>
                                            <p:strVal val="#ppt_w"/>
                                          </p:val>
                                        </p:tav>
                                      </p:tavLst>
                                    </p:anim>
                                    <p:anim calcmode="lin" valueType="num">
                                      <p:cBhvr>
                                        <p:cTn id="14" dur="2000" fill="hold"/>
                                        <p:tgtEl>
                                          <p:spTgt spid="17410"/>
                                        </p:tgtEl>
                                        <p:attrNameLst>
                                          <p:attrName>ppt_h</p:attrName>
                                        </p:attrNameLst>
                                      </p:cBhvr>
                                      <p:tavLst>
                                        <p:tav tm="0">
                                          <p:val>
                                            <p:fltVal val="0"/>
                                          </p:val>
                                        </p:tav>
                                        <p:tav tm="100000">
                                          <p:val>
                                            <p:strVal val="#ppt_h"/>
                                          </p:val>
                                        </p:tav>
                                      </p:tavLst>
                                    </p:anim>
                                    <p:animEffect transition="in" filter="fade">
                                      <p:cBhvr>
                                        <p:cTn id="15"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withfriendship.com/images/h/38689/peter-at-westminster.jpg"/>
          <p:cNvPicPr/>
          <p:nvPr/>
        </p:nvPicPr>
        <p:blipFill>
          <a:blip r:embed="rId2" cstate="print"/>
          <a:srcRect/>
          <a:stretch>
            <a:fillRect/>
          </a:stretch>
        </p:blipFill>
        <p:spPr bwMode="auto">
          <a:xfrm>
            <a:off x="0" y="0"/>
            <a:ext cx="3942185" cy="2943225"/>
          </a:xfrm>
          <a:prstGeom prst="rect">
            <a:avLst/>
          </a:prstGeom>
          <a:noFill/>
          <a:ln w="9525">
            <a:noFill/>
            <a:miter lim="800000"/>
            <a:headEnd/>
            <a:tailEnd/>
          </a:ln>
        </p:spPr>
      </p:pic>
      <p:sp>
        <p:nvSpPr>
          <p:cNvPr id="3" name="Прямоугольник 2"/>
          <p:cNvSpPr/>
          <p:nvPr/>
        </p:nvSpPr>
        <p:spPr>
          <a:xfrm>
            <a:off x="683568" y="0"/>
            <a:ext cx="6336704" cy="1200329"/>
          </a:xfrm>
          <a:prstGeom prst="rect">
            <a:avLst/>
          </a:prstGeom>
          <a:effectLst>
            <a:outerShdw blurRad="50800" dist="38100" dir="2700000" algn="tl" rotWithShape="0">
              <a:prstClr val="black">
                <a:alpha val="40000"/>
              </a:prstClr>
            </a:outerShdw>
          </a:effectLst>
        </p:spPr>
        <p:txBody>
          <a:bodyPr wrap="square">
            <a:spAutoFit/>
          </a:bodyPr>
          <a:lstStyle/>
          <a:p>
            <a:r>
              <a:rPr lang="en-US" sz="2400" b="1" dirty="0" smtClean="0">
                <a:latin typeface="Algerian" pitchFamily="82" charset="0"/>
              </a:rPr>
              <a:t>The two Houses of Parliament </a:t>
            </a:r>
            <a:r>
              <a:rPr lang="en-US" sz="2400" dirty="0" smtClean="0"/>
              <a:t>share the same building, the Palace of Westminster on the left bank of the Thames</a:t>
            </a:r>
            <a:endParaRPr lang="ru-RU" sz="2400" dirty="0"/>
          </a:p>
        </p:txBody>
      </p:sp>
      <p:pic>
        <p:nvPicPr>
          <p:cNvPr id="4" name="Рисунок 3" descr="http://www.religion.in.ua/uploads/posts/2010-01/1264670049_6a00d8341c60bf53ef0111686031d2970c-800wi.jpg"/>
          <p:cNvPicPr/>
          <p:nvPr/>
        </p:nvPicPr>
        <p:blipFill>
          <a:blip r:embed="rId3" cstate="print"/>
          <a:srcRect/>
          <a:stretch>
            <a:fillRect/>
          </a:stretch>
        </p:blipFill>
        <p:spPr bwMode="auto">
          <a:xfrm>
            <a:off x="899592" y="2708920"/>
            <a:ext cx="4329928" cy="3168352"/>
          </a:xfrm>
          <a:prstGeom prst="rect">
            <a:avLst/>
          </a:prstGeom>
          <a:noFill/>
          <a:ln w="9525">
            <a:noFill/>
            <a:miter lim="800000"/>
            <a:headEnd/>
            <a:tailEnd/>
          </a:ln>
        </p:spPr>
      </p:pic>
      <p:sp>
        <p:nvSpPr>
          <p:cNvPr id="5" name="Прямоугольник 4"/>
          <p:cNvSpPr/>
          <p:nvPr/>
        </p:nvSpPr>
        <p:spPr>
          <a:xfrm>
            <a:off x="2339752" y="1340768"/>
            <a:ext cx="6372200" cy="1938992"/>
          </a:xfrm>
          <a:prstGeom prst="rect">
            <a:avLst/>
          </a:prstGeom>
          <a:effectLst>
            <a:outerShdw blurRad="50800" dist="38100" dir="2700000" algn="tl" rotWithShape="0">
              <a:prstClr val="black">
                <a:alpha val="40000"/>
              </a:prstClr>
            </a:outerShdw>
          </a:effectLst>
        </p:spPr>
        <p:txBody>
          <a:bodyPr wrap="square">
            <a:spAutoFit/>
          </a:bodyPr>
          <a:lstStyle/>
          <a:p>
            <a:r>
              <a:rPr lang="en-US" sz="2400" b="1" dirty="0" smtClean="0">
                <a:latin typeface="Algerian" pitchFamily="82" charset="0"/>
                <a:cs typeface="Aharoni" pitchFamily="2" charset="-79"/>
              </a:rPr>
              <a:t>The House of Lords </a:t>
            </a:r>
            <a:r>
              <a:rPr lang="en-US" sz="2400" dirty="0" smtClean="0">
                <a:latin typeface="Verdana" pitchFamily="34" charset="0"/>
                <a:ea typeface="Verdana" pitchFamily="34" charset="0"/>
                <a:cs typeface="Verdana" pitchFamily="34" charset="0"/>
              </a:rPr>
              <a:t>is made up of hereditary and life peers and peeresses, two archbishops and 24 bishops of the Church of England. Its main function is law-making.</a:t>
            </a:r>
            <a:endParaRPr lang="ru-RU" sz="2400" dirty="0">
              <a:latin typeface="Verdana" pitchFamily="34" charset="0"/>
              <a:ea typeface="Verdana" pitchFamily="34" charset="0"/>
              <a:cs typeface="Verdana" pitchFamily="34" charset="0"/>
            </a:endParaRPr>
          </a:p>
        </p:txBody>
      </p:sp>
      <p:pic>
        <p:nvPicPr>
          <p:cNvPr id="6" name="Рисунок 5" descr="http://i.telegraph.co.uk/multimedia/archive/01645/westminster_1645088c.jpg"/>
          <p:cNvPicPr/>
          <p:nvPr/>
        </p:nvPicPr>
        <p:blipFill>
          <a:blip r:embed="rId4" cstate="print"/>
          <a:srcRect/>
          <a:stretch>
            <a:fillRect/>
          </a:stretch>
        </p:blipFill>
        <p:spPr bwMode="auto">
          <a:xfrm>
            <a:off x="4751512" y="4121696"/>
            <a:ext cx="4392488" cy="2736304"/>
          </a:xfrm>
          <a:prstGeom prst="rect">
            <a:avLst/>
          </a:prstGeom>
          <a:noFill/>
          <a:ln w="9525">
            <a:noFill/>
            <a:miter lim="800000"/>
            <a:headEnd/>
            <a:tailEnd/>
          </a:ln>
        </p:spPr>
      </p:pic>
      <p:sp>
        <p:nvSpPr>
          <p:cNvPr id="7" name="Rectangle 1"/>
          <p:cNvSpPr>
            <a:spLocks noChangeArrowheads="1"/>
          </p:cNvSpPr>
          <p:nvPr/>
        </p:nvSpPr>
        <p:spPr bwMode="auto">
          <a:xfrm>
            <a:off x="4067944" y="3284984"/>
            <a:ext cx="5076056" cy="2677656"/>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Algerian" pitchFamily="82" charset="0"/>
                <a:ea typeface="Calibri" pitchFamily="34" charset="0"/>
                <a:cs typeface="Times New Roman" pitchFamily="18" charset="0"/>
              </a:rPr>
              <a:t>The House of Commons </a:t>
            </a:r>
            <a:r>
              <a:rPr kumimoji="0" lang="en-US" sz="2400" b="0" i="0" u="none" strike="noStrike" cap="none" normalizeH="0" baseline="0" dirty="0" smtClean="0">
                <a:ln>
                  <a:noFill/>
                </a:ln>
                <a:effectLst/>
                <a:latin typeface="Verdana" pitchFamily="34" charset="0"/>
                <a:ea typeface="Verdana" pitchFamily="34" charset="0"/>
                <a:cs typeface="Verdana" pitchFamily="34" charset="0"/>
              </a:rPr>
              <a:t>consists of 650 paid members (MPs) who are elected  at a General Election, which must be held every five years. Voting is not compulsory and is from  the age of 18.</a:t>
            </a:r>
            <a:r>
              <a:rPr kumimoji="0" lang="ru-RU" sz="2400" b="0" i="0" u="none" strike="noStrike" cap="none" normalizeH="0" baseline="0" dirty="0" smtClean="0">
                <a:ln>
                  <a:noFill/>
                </a:ln>
                <a:effectLst/>
                <a:latin typeface="Verdana" pitchFamily="34" charset="0"/>
                <a:ea typeface="Verdana" pitchFamily="34" charset="0"/>
                <a:cs typeface="Verdana" pitchFamily="34" charset="0"/>
              </a:rPr>
              <a:t> </a:t>
            </a:r>
          </a:p>
        </p:txBody>
      </p:sp>
    </p:spTree>
  </p:cSld>
  <p:clrMapOvr>
    <a:masterClrMapping/>
  </p:clrMapOvr>
  <p:transition spd="slow" advTm="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3000"/>
                                        <p:tgtEl>
                                          <p:spTgt spid="2"/>
                                        </p:tgtEl>
                                      </p:cBhvr>
                                    </p:animEffect>
                                  </p:childTnLst>
                                </p:cTn>
                              </p:par>
                            </p:childTnLst>
                          </p:cTn>
                        </p:par>
                        <p:par>
                          <p:cTn id="8" fill="hold">
                            <p:stCondLst>
                              <p:cond delay="3000"/>
                            </p:stCondLst>
                            <p:childTnLst>
                              <p:par>
                                <p:cTn id="9" presetID="1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Right)">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lide(fromBottom)">
                                      <p:cBhvr>
                                        <p:cTn id="16" dur="3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lide(fromTop)">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lide(fromRight)">
                                      <p:cBhvr>
                                        <p:cTn id="26" dur="3000"/>
                                        <p:tgtEl>
                                          <p:spTgt spid="6"/>
                                        </p:tgtEl>
                                      </p:cBhvr>
                                    </p:animEffect>
                                  </p:childTnLst>
                                </p:cTn>
                              </p:par>
                            </p:childTnLst>
                          </p:cTn>
                        </p:par>
                        <p:par>
                          <p:cTn id="27" fill="hold">
                            <p:stCondLst>
                              <p:cond delay="3000"/>
                            </p:stCondLst>
                            <p:childTnLst>
                              <p:par>
                                <p:cTn id="28" presetID="1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slide(fromLeft)">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899592" y="512064"/>
            <a:ext cx="7200800" cy="914400"/>
          </a:xfrm>
          <a:prstGeom prst="rect">
            <a:avLst/>
          </a:prstGeom>
          <a:solidFill>
            <a:srgbClr val="FF0000"/>
          </a:solidFill>
          <a:scene3d>
            <a:camera prst="orthographicFront"/>
            <a:lightRig rig="threePt" dir="t"/>
          </a:scene3d>
          <a:sp3d>
            <a:bevelT prst="angle"/>
          </a:sp3d>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0" normalizeH="0" baseline="0" noProof="0" dirty="0" smtClean="0">
                <a:ln>
                  <a:noFill/>
                </a:ln>
                <a:solidFill>
                  <a:schemeClr val="tx2">
                    <a:satMod val="200000"/>
                  </a:schemeClr>
                </a:solidFill>
                <a:effectLst/>
                <a:uLnTx/>
                <a:uFillTx/>
                <a:latin typeface="+mj-lt"/>
                <a:ea typeface="+mj-ea"/>
                <a:cs typeface="+mj-cs"/>
              </a:rPr>
              <a:t> </a:t>
            </a:r>
            <a:r>
              <a:rPr kumimoji="0" lang="en-US" sz="4000" b="1" i="0" u="none" strike="noStrike" kern="1200" cap="none" spc="-100" normalizeH="0" baseline="0" noProof="0" dirty="0" smtClean="0">
                <a:ln>
                  <a:noFill/>
                </a:ln>
                <a:solidFill>
                  <a:schemeClr val="tx2">
                    <a:satMod val="200000"/>
                  </a:schemeClr>
                </a:solidFill>
                <a:effectLst/>
                <a:uLnTx/>
                <a:uFillTx/>
                <a:latin typeface="Bauhaus 93" pitchFamily="82" charset="0"/>
                <a:ea typeface="+mj-ea"/>
                <a:cs typeface="+mj-cs"/>
              </a:rPr>
              <a:t>UK MAJOR POLITICAL PARTIES</a:t>
            </a:r>
            <a:endParaRPr kumimoji="0" lang="ru-RU" sz="4000" b="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
        <p:nvSpPr>
          <p:cNvPr id="3" name="Rectangle 1"/>
          <p:cNvSpPr>
            <a:spLocks noChangeArrowheads="1"/>
          </p:cNvSpPr>
          <p:nvPr/>
        </p:nvSpPr>
        <p:spPr bwMode="auto">
          <a:xfrm>
            <a:off x="323528" y="1412776"/>
            <a:ext cx="3672408"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effectLst/>
                <a:latin typeface="Times New Roman" pitchFamily="18" charset="0"/>
                <a:ea typeface="Calibri" pitchFamily="34" charset="0"/>
                <a:cs typeface="Times New Roman" pitchFamily="18" charset="0"/>
              </a:rPr>
              <a:t>Britain has a multi-party system </a:t>
            </a:r>
            <a:r>
              <a:rPr kumimoji="0" lang="en-US" sz="2800" b="0" i="0" u="none" strike="noStrike" cap="none" normalizeH="0" baseline="0" dirty="0" smtClean="0">
                <a:ln>
                  <a:noFill/>
                </a:ln>
                <a:effectLst/>
                <a:latin typeface="Calibri"/>
                <a:ea typeface="Calibri" pitchFamily="34" charset="0"/>
                <a:cs typeface="Times New Roman" pitchFamily="18" charset="0"/>
              </a:rPr>
              <a:t>—</a:t>
            </a:r>
            <a:r>
              <a:rPr kumimoji="0" lang="en-US" sz="2800" b="0" i="0" u="none" strike="noStrike" cap="none" normalizeH="0" baseline="0" dirty="0" smtClean="0">
                <a:ln>
                  <a:noFill/>
                </a:ln>
                <a:effectLst/>
                <a:latin typeface="Times New Roman" pitchFamily="18" charset="0"/>
                <a:ea typeface="Calibri" pitchFamily="34" charset="0"/>
                <a:cs typeface="Times New Roman" pitchFamily="18" charset="0"/>
              </a:rPr>
              <a:t> a system in which two or more political parties can gain control of government separately or in coalition. The oldest and most important parties of the UK are the Conservative Party, the </a:t>
            </a:r>
            <a:r>
              <a:rPr kumimoji="0" lang="en-US" sz="2800" b="0" i="0" u="none" strike="noStrike" cap="none" normalizeH="0" baseline="0" dirty="0" err="1" smtClean="0">
                <a:ln>
                  <a:noFill/>
                </a:ln>
                <a:effectLst/>
                <a:latin typeface="Times New Roman" pitchFamily="18" charset="0"/>
                <a:ea typeface="Calibri" pitchFamily="34" charset="0"/>
                <a:cs typeface="Times New Roman" pitchFamily="18" charset="0"/>
              </a:rPr>
              <a:t>Labour</a:t>
            </a:r>
            <a:r>
              <a:rPr kumimoji="0" lang="en-US" sz="2800" b="0" i="0" u="none" strike="noStrike" cap="none" normalizeH="0" baseline="0" dirty="0" smtClean="0">
                <a:ln>
                  <a:noFill/>
                </a:ln>
                <a:effectLst/>
                <a:latin typeface="Times New Roman" pitchFamily="18" charset="0"/>
                <a:ea typeface="Calibri" pitchFamily="34" charset="0"/>
                <a:cs typeface="Times New Roman" pitchFamily="18" charset="0"/>
              </a:rPr>
              <a:t> Party and the Liberal Democrats.</a:t>
            </a:r>
            <a:endParaRPr kumimoji="0" lang="en-US" sz="2800" b="0" i="0" u="none" strike="noStrike" cap="none" normalizeH="0" baseline="0" dirty="0" smtClean="0">
              <a:ln>
                <a:noFill/>
              </a:ln>
              <a:effectLst/>
              <a:latin typeface="Arial" pitchFamily="34" charset="0"/>
              <a:cs typeface="Arial" pitchFamily="34" charset="0"/>
            </a:endParaRPr>
          </a:p>
        </p:txBody>
      </p:sp>
      <p:pic>
        <p:nvPicPr>
          <p:cNvPr id="5" name="Рисунок 4" descr="http://static.guim.co.uk/sys-images/Environment/Pix/columnists/2013/9/12/1379002275774/Britains-political-leader-008.jpg"/>
          <p:cNvPicPr/>
          <p:nvPr/>
        </p:nvPicPr>
        <p:blipFill>
          <a:blip r:embed="rId2" cstate="print"/>
          <a:srcRect/>
          <a:stretch>
            <a:fillRect/>
          </a:stretch>
        </p:blipFill>
        <p:spPr bwMode="auto">
          <a:xfrm>
            <a:off x="4211960" y="2132856"/>
            <a:ext cx="4381500" cy="2628900"/>
          </a:xfrm>
          <a:prstGeom prst="rect">
            <a:avLst/>
          </a:prstGeom>
          <a:noFill/>
          <a:ln w="9525">
            <a:noFill/>
            <a:miter lim="800000"/>
            <a:headEnd/>
            <a:tailEnd/>
          </a:ln>
        </p:spPr>
      </p:pic>
      <p:sp>
        <p:nvSpPr>
          <p:cNvPr id="5121" name="Rectangle 1"/>
          <p:cNvSpPr>
            <a:spLocks noChangeArrowheads="1"/>
          </p:cNvSpPr>
          <p:nvPr/>
        </p:nvSpPr>
        <p:spPr bwMode="auto">
          <a:xfrm>
            <a:off x="4572000" y="5223683"/>
            <a:ext cx="3960440" cy="1200329"/>
          </a:xfrm>
          <a:prstGeom prst="rect">
            <a:avLst/>
          </a:prstGeom>
          <a:solidFill>
            <a:schemeClr val="accent2">
              <a:lumMod val="50000"/>
            </a:schemeClr>
          </a:solidFill>
          <a:ln w="9525">
            <a:noFill/>
            <a:miter lim="800000"/>
            <a:headEnd/>
            <a:tailEnd/>
          </a:ln>
          <a:effectLst>
            <a:outerShdw blurRad="76200" dist="12700" dir="8100000" sy="-23000" kx="800400" algn="br" rotWithShape="0">
              <a:prstClr val="black">
                <a:alpha val="20000"/>
              </a:prst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smtClean="0">
                <a:ln>
                  <a:noFill/>
                </a:ln>
                <a:effectLst/>
                <a:latin typeface="Baskerville Old Face" pitchFamily="18" charset="0"/>
                <a:ea typeface="Calibri" pitchFamily="34" charset="0"/>
                <a:cs typeface="Arial" pitchFamily="34" charset="0"/>
              </a:rPr>
              <a:t>Labour</a:t>
            </a:r>
            <a:r>
              <a:rPr kumimoji="0" lang="en-US" b="0" i="0" u="none" strike="noStrike" cap="none" normalizeH="0" baseline="0" dirty="0" smtClean="0">
                <a:ln>
                  <a:noFill/>
                </a:ln>
                <a:effectLst/>
                <a:latin typeface="Baskerville Old Face" pitchFamily="18" charset="0"/>
                <a:ea typeface="Calibri" pitchFamily="34" charset="0"/>
                <a:cs typeface="Arial" pitchFamily="34" charset="0"/>
              </a:rPr>
              <a:t> leader Ed </a:t>
            </a:r>
            <a:r>
              <a:rPr kumimoji="0" lang="en-US" b="0" i="0" u="none" strike="noStrike" cap="none" normalizeH="0" baseline="0" dirty="0" err="1" smtClean="0">
                <a:ln>
                  <a:noFill/>
                </a:ln>
                <a:effectLst/>
                <a:latin typeface="Baskerville Old Face" pitchFamily="18" charset="0"/>
                <a:ea typeface="Calibri" pitchFamily="34" charset="0"/>
                <a:cs typeface="Arial" pitchFamily="34" charset="0"/>
              </a:rPr>
              <a:t>Miliband</a:t>
            </a:r>
            <a:r>
              <a:rPr kumimoji="0" lang="en-US" b="0" i="0" u="none" strike="noStrike" cap="none" normalizeH="0" baseline="0" dirty="0" smtClean="0">
                <a:ln>
                  <a:noFill/>
                </a:ln>
                <a:effectLst/>
                <a:latin typeface="Baskerville Old Face" pitchFamily="18" charset="0"/>
                <a:ea typeface="Calibri" pitchFamily="34" charset="0"/>
                <a:cs typeface="Arial" pitchFamily="34" charset="0"/>
              </a:rPr>
              <a:t>; deputy prime minister and Lib Dem leader, Nick Clegg, and Conservative prime minister, David Cameron. </a:t>
            </a:r>
            <a:endParaRPr kumimoji="0" lang="ru-RU" b="0" i="0" u="none" strike="noStrike" cap="none" normalizeH="0" baseline="0" dirty="0" smtClean="0">
              <a:ln>
                <a:noFill/>
              </a:ln>
              <a:effectLst/>
              <a:latin typeface="Arial" pitchFamily="34" charset="0"/>
              <a:cs typeface="Arial" pitchFamily="34" charset="0"/>
            </a:endParaRPr>
          </a:p>
        </p:txBody>
      </p:sp>
    </p:spTree>
  </p:cSld>
  <p:clrMapOvr>
    <a:masterClrMapping/>
  </p:clrMapOvr>
  <p:transition spd="slow" advTm="0">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121"/>
                                        </p:tgtEl>
                                        <p:attrNameLst>
                                          <p:attrName>style.visibility</p:attrName>
                                        </p:attrNameLst>
                                      </p:cBhvr>
                                      <p:to>
                                        <p:strVal val="visible"/>
                                      </p:to>
                                    </p:set>
                                    <p:animEffect transition="in" filter="circle(in)">
                                      <p:cBhvr>
                                        <p:cTn id="12" dur="2000"/>
                                        <p:tgtEl>
                                          <p:spTgt spid="512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1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images3.wikia.nocookie.net/__cb20130915041519/halo/images/thumb/d/dc/UK_Conservative_Party.svg/640px-UK_Conservative_Party.svg.png"/>
          <p:cNvPicPr/>
          <p:nvPr/>
        </p:nvPicPr>
        <p:blipFill>
          <a:blip r:embed="rId3" cstate="print"/>
          <a:srcRect/>
          <a:stretch>
            <a:fillRect/>
          </a:stretch>
        </p:blipFill>
        <p:spPr bwMode="auto">
          <a:xfrm>
            <a:off x="755576" y="188640"/>
            <a:ext cx="3672408" cy="2304256"/>
          </a:xfrm>
          <a:prstGeom prst="rect">
            <a:avLst/>
          </a:prstGeom>
          <a:solidFill>
            <a:schemeClr val="tx1"/>
          </a:solidFill>
          <a:ln w="9525">
            <a:noFill/>
            <a:miter lim="800000"/>
            <a:headEnd/>
            <a:tailEnd/>
          </a:ln>
          <a:effectLst>
            <a:softEdge rad="317500"/>
          </a:effectLst>
        </p:spPr>
      </p:pic>
      <p:sp>
        <p:nvSpPr>
          <p:cNvPr id="29697" name="Rectangle 1"/>
          <p:cNvSpPr>
            <a:spLocks noChangeArrowheads="1"/>
          </p:cNvSpPr>
          <p:nvPr/>
        </p:nvSpPr>
        <p:spPr bwMode="auto">
          <a:xfrm>
            <a:off x="5220072" y="191274"/>
            <a:ext cx="3240360" cy="2000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rPr>
              <a:t>The name </a:t>
            </a:r>
            <a:r>
              <a:rPr kumimoji="0" lang="en-US" sz="2400" b="1" i="0" u="none" strike="noStrike" cap="none" normalizeH="0" baseline="0" dirty="0" smtClean="0">
                <a:ln>
                  <a:noFill/>
                </a:ln>
                <a:effectLst/>
                <a:latin typeface="Times New Roman" pitchFamily="18" charset="0"/>
                <a:ea typeface="Calibri" pitchFamily="34" charset="0"/>
                <a:cs typeface="Times New Roman" pitchFamily="18" charset="0"/>
              </a:rPr>
              <a:t>Conservative</a:t>
            </a:r>
            <a:r>
              <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rPr>
              <a:t> was first used in 1830 </a:t>
            </a:r>
            <a:r>
              <a:rPr kumimoji="0" lang="en-US" sz="2000" b="0" i="0" u="none" strike="noStrike" cap="none" normalizeH="0" baseline="0" dirty="0" smtClean="0">
                <a:ln>
                  <a:noFill/>
                </a:ln>
                <a:effectLst/>
                <a:latin typeface="Calibri"/>
                <a:ea typeface="Calibri" pitchFamily="34" charset="0"/>
                <a:cs typeface="Times New Roman" pitchFamily="18" charset="0"/>
              </a:rPr>
              <a:t>—</a:t>
            </a:r>
            <a:r>
              <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rPr>
              <a:t> 'conservative' because the Party aims to conserve traditional values and practices. </a:t>
            </a:r>
            <a:endParaRPr kumimoji="0" lang="en-US" sz="2000" b="0" i="0" u="none" strike="noStrike" cap="none" normalizeH="0" baseline="0" dirty="0" smtClean="0">
              <a:ln>
                <a:noFill/>
              </a:ln>
              <a:effectLst/>
              <a:latin typeface="Arial" pitchFamily="34" charset="0"/>
              <a:cs typeface="Arial" pitchFamily="34" charset="0"/>
            </a:endParaRPr>
          </a:p>
        </p:txBody>
      </p:sp>
      <p:pic>
        <p:nvPicPr>
          <p:cNvPr id="4" name="Рисунок 3" descr="http://rlv.zcache.co.uk/labour_party_uk_mousepads-rac278c49e5d846b8aa78c05a1d27e1bd_x74vi_8byvr_324.jpg"/>
          <p:cNvPicPr/>
          <p:nvPr/>
        </p:nvPicPr>
        <p:blipFill>
          <a:blip r:embed="rId4" cstate="print"/>
          <a:srcRect/>
          <a:stretch>
            <a:fillRect/>
          </a:stretch>
        </p:blipFill>
        <p:spPr bwMode="auto">
          <a:xfrm>
            <a:off x="323528" y="2348880"/>
            <a:ext cx="2952328" cy="2520280"/>
          </a:xfrm>
          <a:prstGeom prst="rect">
            <a:avLst/>
          </a:prstGeom>
          <a:noFill/>
          <a:ln w="9525">
            <a:noFill/>
            <a:miter lim="800000"/>
            <a:headEnd/>
            <a:tailEnd/>
          </a:ln>
          <a:effectLst>
            <a:softEdge rad="317500"/>
          </a:effectLst>
        </p:spPr>
      </p:pic>
      <p:pic>
        <p:nvPicPr>
          <p:cNvPr id="5" name="Рисунок 4" descr="http://previous.presstv.ir/photo/20110506/sara20110506110832797.jpg"/>
          <p:cNvPicPr/>
          <p:nvPr/>
        </p:nvPicPr>
        <p:blipFill>
          <a:blip r:embed="rId5" cstate="print"/>
          <a:srcRect/>
          <a:stretch>
            <a:fillRect/>
          </a:stretch>
        </p:blipFill>
        <p:spPr bwMode="auto">
          <a:xfrm>
            <a:off x="2411760" y="4581128"/>
            <a:ext cx="3096344" cy="2132856"/>
          </a:xfrm>
          <a:prstGeom prst="rect">
            <a:avLst/>
          </a:prstGeom>
          <a:noFill/>
          <a:ln w="9525">
            <a:noFill/>
            <a:miter lim="800000"/>
            <a:headEnd/>
            <a:tailEnd/>
          </a:ln>
          <a:effectLst>
            <a:softEdge rad="317500"/>
          </a:effectLst>
        </p:spPr>
      </p:pic>
      <p:sp>
        <p:nvSpPr>
          <p:cNvPr id="29698" name="Rectangle 2"/>
          <p:cNvSpPr>
            <a:spLocks noChangeArrowheads="1"/>
          </p:cNvSpPr>
          <p:nvPr/>
        </p:nvSpPr>
        <p:spPr bwMode="auto">
          <a:xfrm>
            <a:off x="4283968" y="2348880"/>
            <a:ext cx="324036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rPr>
              <a:t>The original title of the </a:t>
            </a:r>
            <a:r>
              <a:rPr kumimoji="0" lang="en-US" sz="2400" b="1" i="0" u="none" strike="noStrike" cap="none" normalizeH="0" baseline="0" dirty="0" err="1" smtClean="0">
                <a:ln>
                  <a:noFill/>
                </a:ln>
                <a:effectLst/>
                <a:latin typeface="Times New Roman" pitchFamily="18" charset="0"/>
                <a:ea typeface="Calibri" pitchFamily="34" charset="0"/>
                <a:cs typeface="Times New Roman" pitchFamily="18" charset="0"/>
              </a:rPr>
              <a:t>Labour</a:t>
            </a:r>
            <a:r>
              <a:rPr kumimoji="0" lang="en-US" sz="2400" b="1" i="0" u="none" strike="noStrike" cap="none" normalizeH="0" baseline="0" dirty="0" smtClean="0">
                <a:ln>
                  <a:noFill/>
                </a:ln>
                <a:effectLst/>
                <a:latin typeface="Times New Roman" pitchFamily="18" charset="0"/>
                <a:ea typeface="Calibri" pitchFamily="34" charset="0"/>
                <a:cs typeface="Times New Roman" pitchFamily="18" charset="0"/>
              </a:rPr>
              <a:t> Party, </a:t>
            </a:r>
            <a:r>
              <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rPr>
              <a:t>the </a:t>
            </a:r>
            <a:r>
              <a:rPr kumimoji="0" lang="en-US" sz="2000" b="0" i="0" u="none" strike="noStrike" cap="none" normalizeH="0" baseline="0" dirty="0" err="1" smtClean="0">
                <a:ln>
                  <a:noFill/>
                </a:ln>
                <a:effectLst/>
                <a:latin typeface="Times New Roman" pitchFamily="18" charset="0"/>
                <a:ea typeface="Calibri" pitchFamily="34" charset="0"/>
                <a:cs typeface="Times New Roman" pitchFamily="18" charset="0"/>
              </a:rPr>
              <a:t>Labour</a:t>
            </a:r>
            <a:r>
              <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rPr>
              <a:t> Representation Committee, makes the origins of the party clear </a:t>
            </a:r>
            <a:r>
              <a:rPr kumimoji="0" lang="en-US" sz="2000" b="0" i="0" u="none" strike="noStrike" cap="none" normalizeH="0" baseline="0" dirty="0" smtClean="0">
                <a:ln>
                  <a:noFill/>
                </a:ln>
                <a:effectLst/>
                <a:latin typeface="Calibri"/>
                <a:ea typeface="Calibri" pitchFamily="34" charset="0"/>
                <a:cs typeface="Times New Roman" pitchFamily="18" charset="0"/>
              </a:rPr>
              <a:t>—</a:t>
            </a:r>
            <a:r>
              <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rPr>
              <a:t> to promote the interests of the industrial working class.</a:t>
            </a:r>
            <a:endParaRPr kumimoji="0" lang="en-US" sz="2000" b="0" i="0" u="none" strike="noStrike" cap="none" normalizeH="0" baseline="0" dirty="0" smtClean="0">
              <a:ln>
                <a:noFill/>
              </a:ln>
              <a:effectLst/>
              <a:latin typeface="Arial" pitchFamily="34" charset="0"/>
              <a:cs typeface="Arial" pitchFamily="34" charset="0"/>
            </a:endParaRPr>
          </a:p>
        </p:txBody>
      </p:sp>
      <p:sp>
        <p:nvSpPr>
          <p:cNvPr id="29699" name="Rectangle 3"/>
          <p:cNvSpPr>
            <a:spLocks noChangeArrowheads="1"/>
          </p:cNvSpPr>
          <p:nvPr/>
        </p:nvSpPr>
        <p:spPr bwMode="auto">
          <a:xfrm>
            <a:off x="6479704" y="4272677"/>
            <a:ext cx="2664296" cy="26161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Times New Roman" pitchFamily="18" charset="0"/>
                <a:ea typeface="Calibri" pitchFamily="34" charset="0"/>
                <a:cs typeface="Times New Roman" pitchFamily="18" charset="0"/>
              </a:rPr>
              <a:t>The Liberal Party </a:t>
            </a:r>
            <a:r>
              <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rPr>
              <a:t>emerged in the mid-nineteenth century as a suc</a:t>
            </a:r>
            <a:r>
              <a:rPr kumimoji="0" lang="en-US" sz="2000" b="0" i="0" u="none" strike="noStrike" cap="none" normalizeH="0" baseline="0" dirty="0" smtClean="0">
                <a:ln>
                  <a:noFill/>
                </a:ln>
                <a:effectLst/>
                <a:latin typeface="Calibri"/>
                <a:ea typeface="Calibri" pitchFamily="34" charset="0"/>
                <a:cs typeface="Times New Roman" pitchFamily="18" charset="0"/>
              </a:rPr>
              <a:t>­</a:t>
            </a:r>
            <a:r>
              <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rPr>
              <a:t>cessor to the historic Whig party. 'Whig' was originally a Scottish Gaelic term for horse thieves.</a:t>
            </a:r>
            <a:endParaRPr kumimoji="0" lang="en-US" sz="2000" b="0" i="0" u="none" strike="noStrike" cap="none" normalizeH="0" baseline="0" dirty="0" smtClean="0">
              <a:ln>
                <a:noFill/>
              </a:ln>
              <a:effectLst/>
              <a:latin typeface="Arial" pitchFamily="34" charset="0"/>
              <a:cs typeface="Arial" pitchFamily="34" charset="0"/>
            </a:endParaRPr>
          </a:p>
        </p:txBody>
      </p:sp>
    </p:spTree>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29697"/>
                                        </p:tgtEl>
                                        <p:attrNameLst>
                                          <p:attrName>style.visibility</p:attrName>
                                        </p:attrNameLst>
                                      </p:cBhvr>
                                      <p:to>
                                        <p:strVal val="visible"/>
                                      </p:to>
                                    </p:set>
                                    <p:animEffect transition="in" filter="slide(fromRight)">
                                      <p:cBhvr>
                                        <p:cTn id="14" dur="2000"/>
                                        <p:tgtEl>
                                          <p:spTgt spid="2969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3000" fill="hold"/>
                                        <p:tgtEl>
                                          <p:spTgt spid="4"/>
                                        </p:tgtEl>
                                        <p:attrNameLst>
                                          <p:attrName>ppt_w</p:attrName>
                                        </p:attrNameLst>
                                      </p:cBhvr>
                                      <p:tavLst>
                                        <p:tav tm="0">
                                          <p:val>
                                            <p:fltVal val="0"/>
                                          </p:val>
                                        </p:tav>
                                        <p:tav tm="100000">
                                          <p:val>
                                            <p:strVal val="#ppt_w"/>
                                          </p:val>
                                        </p:tav>
                                      </p:tavLst>
                                    </p:anim>
                                    <p:anim calcmode="lin" valueType="num">
                                      <p:cBhvr>
                                        <p:cTn id="20" dur="3000" fill="hold"/>
                                        <p:tgtEl>
                                          <p:spTgt spid="4"/>
                                        </p:tgtEl>
                                        <p:attrNameLst>
                                          <p:attrName>ppt_h</p:attrName>
                                        </p:attrNameLst>
                                      </p:cBhvr>
                                      <p:tavLst>
                                        <p:tav tm="0">
                                          <p:val>
                                            <p:fltVal val="0"/>
                                          </p:val>
                                        </p:tav>
                                        <p:tav tm="100000">
                                          <p:val>
                                            <p:strVal val="#ppt_h"/>
                                          </p:val>
                                        </p:tav>
                                      </p:tavLst>
                                    </p:anim>
                                    <p:animEffect transition="in" filter="fade">
                                      <p:cBhvr>
                                        <p:cTn id="21" dur="3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2" fill="hold" grpId="0" nodeType="clickEffect">
                                  <p:stCondLst>
                                    <p:cond delay="0"/>
                                  </p:stCondLst>
                                  <p:childTnLst>
                                    <p:set>
                                      <p:cBhvr>
                                        <p:cTn id="25" dur="1" fill="hold">
                                          <p:stCondLst>
                                            <p:cond delay="0"/>
                                          </p:stCondLst>
                                        </p:cTn>
                                        <p:tgtEl>
                                          <p:spTgt spid="29698"/>
                                        </p:tgtEl>
                                        <p:attrNameLst>
                                          <p:attrName>style.visibility</p:attrName>
                                        </p:attrNameLst>
                                      </p:cBhvr>
                                      <p:to>
                                        <p:strVal val="visible"/>
                                      </p:to>
                                    </p:set>
                                    <p:animEffect transition="in" filter="slide(fromRight)">
                                      <p:cBhvr>
                                        <p:cTn id="26" dur="2000"/>
                                        <p:tgtEl>
                                          <p:spTgt spid="2969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3000" fill="hold"/>
                                        <p:tgtEl>
                                          <p:spTgt spid="5"/>
                                        </p:tgtEl>
                                        <p:attrNameLst>
                                          <p:attrName>ppt_w</p:attrName>
                                        </p:attrNameLst>
                                      </p:cBhvr>
                                      <p:tavLst>
                                        <p:tav tm="0">
                                          <p:val>
                                            <p:fltVal val="0"/>
                                          </p:val>
                                        </p:tav>
                                        <p:tav tm="100000">
                                          <p:val>
                                            <p:strVal val="#ppt_w"/>
                                          </p:val>
                                        </p:tav>
                                      </p:tavLst>
                                    </p:anim>
                                    <p:anim calcmode="lin" valueType="num">
                                      <p:cBhvr>
                                        <p:cTn id="32" dur="3000" fill="hold"/>
                                        <p:tgtEl>
                                          <p:spTgt spid="5"/>
                                        </p:tgtEl>
                                        <p:attrNameLst>
                                          <p:attrName>ppt_h</p:attrName>
                                        </p:attrNameLst>
                                      </p:cBhvr>
                                      <p:tavLst>
                                        <p:tav tm="0">
                                          <p:val>
                                            <p:fltVal val="0"/>
                                          </p:val>
                                        </p:tav>
                                        <p:tav tm="100000">
                                          <p:val>
                                            <p:strVal val="#ppt_h"/>
                                          </p:val>
                                        </p:tav>
                                      </p:tavLst>
                                    </p:anim>
                                    <p:animEffect transition="in" filter="fade">
                                      <p:cBhvr>
                                        <p:cTn id="33" dur="3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2" fill="hold" grpId="0" nodeType="clickEffect">
                                  <p:stCondLst>
                                    <p:cond delay="0"/>
                                  </p:stCondLst>
                                  <p:childTnLst>
                                    <p:set>
                                      <p:cBhvr>
                                        <p:cTn id="37" dur="1" fill="hold">
                                          <p:stCondLst>
                                            <p:cond delay="0"/>
                                          </p:stCondLst>
                                        </p:cTn>
                                        <p:tgtEl>
                                          <p:spTgt spid="29699"/>
                                        </p:tgtEl>
                                        <p:attrNameLst>
                                          <p:attrName>style.visibility</p:attrName>
                                        </p:attrNameLst>
                                      </p:cBhvr>
                                      <p:to>
                                        <p:strVal val="visible"/>
                                      </p:to>
                                    </p:set>
                                    <p:animEffect transition="in" filter="slide(fromRight)">
                                      <p:cBhvr>
                                        <p:cTn id="38" dur="20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p:bldP spid="29698" grpId="0"/>
      <p:bldP spid="2969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720279"/>
            <a:ext cx="25146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One of the important parliamentary tasks is answering the questions. From Monday to Thursday all ministers must answer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Calibri" pitchFamily="34" charset="0"/>
                <a:cs typeface="Times New Roman" pitchFamily="18" charset="0"/>
              </a:rPr>
              <a:t>MPs´questions</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 for one hour (questioning time). Two days a week the Prime Minister must answer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Calibri" pitchFamily="34" charset="0"/>
                <a:cs typeface="Times New Roman" pitchFamily="18" charset="0"/>
              </a:rPr>
              <a:t>MPs´questions</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a:t>
            </a:r>
            <a:endPar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6" name="Прямоугольник 5"/>
          <p:cNvSpPr/>
          <p:nvPr/>
        </p:nvSpPr>
        <p:spPr>
          <a:xfrm>
            <a:off x="3275856" y="692696"/>
            <a:ext cx="5472608" cy="923330"/>
          </a:xfrm>
          <a:prstGeom prst="rect">
            <a:avLst/>
          </a:prstGeom>
          <a:solidFill>
            <a:srgbClr val="0070C0"/>
          </a:solidFill>
          <a:scene3d>
            <a:camera prst="orthographicFront"/>
            <a:lightRig rig="threePt" dir="t"/>
          </a:scene3d>
          <a:sp3d>
            <a:bevelT w="139700" h="139700" prst="divot"/>
          </a:sp3d>
        </p:spPr>
        <p:txBody>
          <a:bodyPr wrap="square">
            <a:spAutoFit/>
          </a:bodyPr>
          <a:lstStyle/>
          <a:p>
            <a:r>
              <a:rPr lang="en-US" sz="5400" dirty="0" smtClean="0">
                <a:latin typeface="Times New Roman" pitchFamily="18" charset="0"/>
                <a:ea typeface="Calibri" pitchFamily="34" charset="0"/>
                <a:cs typeface="Times New Roman" pitchFamily="18" charset="0"/>
              </a:rPr>
              <a:t>Questioning time</a:t>
            </a:r>
            <a:endParaRPr lang="ru-RU" sz="5400" dirty="0"/>
          </a:p>
        </p:txBody>
      </p:sp>
      <p:pic>
        <p:nvPicPr>
          <p:cNvPr id="5" name="Questoin Ti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347863" y="2556024"/>
            <a:ext cx="5579343" cy="3135930"/>
          </a:xfrm>
          <a:prstGeom prst="rect">
            <a:avLst/>
          </a:prstGeom>
        </p:spPr>
      </p:pic>
    </p:spTree>
  </p:cSld>
  <p:clrMapOvr>
    <a:masterClrMapping/>
  </p:clrMapOvr>
  <p:transition spd="med"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445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0" fill="hold" display="0">
                  <p:stCondLst>
                    <p:cond delay="indefinite"/>
                  </p:stCondLst>
                  <p:endCondLst>
                    <p:cond evt="onNext" delay="0">
                      <p:tgtEl>
                        <p:sldTgt/>
                      </p:tgtEl>
                    </p:cond>
                    <p:cond evt="onPrev" delay="0">
                      <p:tgtEl>
                        <p:sldTgt/>
                      </p:tgtEl>
                    </p:cond>
                  </p:endCondLst>
                </p:cTn>
                <p:tgtEl>
                  <p:spTgt spid="5"/>
                </p:tgtEl>
              </p:cMediaNode>
            </p:vide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79512" y="188640"/>
            <a:ext cx="3873624" cy="54067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00" normalizeH="0" baseline="0" noProof="0" dirty="0" smtClean="0">
                <a:ln>
                  <a:noFill/>
                </a:ln>
                <a:solidFill>
                  <a:schemeClr val="tx2">
                    <a:satMod val="200000"/>
                  </a:schemeClr>
                </a:solidFill>
                <a:effectLst/>
                <a:uLnTx/>
                <a:uFillTx/>
                <a:latin typeface="+mj-lt"/>
                <a:ea typeface="+mj-ea"/>
                <a:cs typeface="+mj-cs"/>
              </a:rPr>
              <a:t>FORMING A GOVERNMENT</a:t>
            </a:r>
            <a:endParaRPr kumimoji="0" lang="ru-RU" sz="2800" b="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
        <p:nvSpPr>
          <p:cNvPr id="3" name="Rectangle 1"/>
          <p:cNvSpPr>
            <a:spLocks noChangeArrowheads="1"/>
          </p:cNvSpPr>
          <p:nvPr/>
        </p:nvSpPr>
        <p:spPr bwMode="auto">
          <a:xfrm>
            <a:off x="179512" y="1267678"/>
            <a:ext cx="3312368"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Old English Text MT" pitchFamily="66" charset="0"/>
                <a:ea typeface="Calibri" pitchFamily="34" charset="0"/>
                <a:cs typeface="Times New Roman" pitchFamily="18" charset="0"/>
              </a:rPr>
              <a:t>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he Government  is formed by the party which has the majority in Parliament and the Queen appoints its leader as the Prime Minister.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Old English Text MT" pitchFamily="66" charset="0"/>
                <a:ea typeface="Calibri" pitchFamily="34" charset="0"/>
                <a:cs typeface="Times New Roman" pitchFamily="18" charset="0"/>
              </a:rPr>
              <a:t>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he Cabinet</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is the executive organ of government. It´s made up by the leading ministers and heads of government departments (about 20 people).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r>
            <a:b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2000" b="0" i="0" u="none" strike="noStrike" cap="none" normalizeH="0" baseline="0" dirty="0" smtClean="0">
                <a:ln>
                  <a:noFill/>
                </a:ln>
                <a:solidFill>
                  <a:schemeClr val="tx1"/>
                </a:solidFill>
                <a:effectLst/>
                <a:latin typeface="Old English Text MT" pitchFamily="66" charset="0"/>
                <a:ea typeface="Calibri" pitchFamily="34" charset="0"/>
                <a:cs typeface="Times New Roman" pitchFamily="18" charset="0"/>
              </a:rPr>
              <a:t>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he second largest party forms the official Opposition with its own leader and </a:t>
            </a:r>
            <a:r>
              <a:rPr kumimoji="0" lang="en-US"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shadow cabinet</a:t>
            </a:r>
            <a:r>
              <a:rPr kumimoji="0" lang="en-US"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049" name="Rectangle 1"/>
          <p:cNvSpPr>
            <a:spLocks noChangeArrowheads="1"/>
          </p:cNvSpPr>
          <p:nvPr/>
        </p:nvSpPr>
        <p:spPr bwMode="auto">
          <a:xfrm>
            <a:off x="5076056" y="4437112"/>
            <a:ext cx="3672408"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effectLst/>
                <a:latin typeface="Arial" pitchFamily="34" charset="0"/>
                <a:ea typeface="Calibri" pitchFamily="34" charset="0"/>
                <a:cs typeface="Arial" pitchFamily="34" charset="0"/>
              </a:rPr>
              <a:t>The usual wording of the oath is:</a:t>
            </a:r>
            <a:br>
              <a:rPr kumimoji="0" lang="en-US" b="0" i="0" u="none" strike="noStrike" cap="none" normalizeH="0" baseline="0" dirty="0" smtClean="0">
                <a:ln>
                  <a:noFill/>
                </a:ln>
                <a:effectLst/>
                <a:latin typeface="Arial" pitchFamily="34" charset="0"/>
                <a:ea typeface="Calibri" pitchFamily="34" charset="0"/>
                <a:cs typeface="Arial" pitchFamily="34" charset="0"/>
              </a:rPr>
            </a:br>
            <a:r>
              <a:rPr kumimoji="0" lang="en-US" b="0" i="0" u="none" strike="noStrike" cap="none" normalizeH="0" baseline="0" dirty="0" smtClean="0">
                <a:ln>
                  <a:noFill/>
                </a:ln>
                <a:effectLst/>
                <a:latin typeface="Arial" pitchFamily="34" charset="0"/>
                <a:ea typeface="Calibri" pitchFamily="34" charset="0"/>
                <a:cs typeface="Arial" pitchFamily="34" charset="0"/>
              </a:rPr>
              <a:t>"I... swear by Almighty God that I will be faithful  and bear true allegiance to Her Majesty Queen Elizabeth,  her heirs and successors, according to law. So help me God."</a:t>
            </a:r>
            <a:endParaRPr kumimoji="0" lang="en-US" b="0" i="0" u="none" strike="noStrike" cap="none" normalizeH="0" baseline="0" dirty="0" smtClean="0">
              <a:ln>
                <a:noFill/>
              </a:ln>
              <a:effectLst/>
              <a:latin typeface="Arial" pitchFamily="34" charset="0"/>
              <a:cs typeface="Arial" pitchFamily="34" charset="0"/>
            </a:endParaRPr>
          </a:p>
        </p:txBody>
      </p:sp>
      <p:pic>
        <p:nvPicPr>
          <p:cNvPr id="7" name="shadow cabin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492649" y="620688"/>
            <a:ext cx="5651351" cy="3176403"/>
          </a:xfrm>
          <a:prstGeom prst="rect">
            <a:avLst/>
          </a:prstGeom>
        </p:spPr>
      </p:pic>
    </p:spTree>
  </p:cSld>
  <p:clrMapOvr>
    <a:masterClrMapping/>
  </p:clrMapOvr>
  <p:transition spd="med" advTm="4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par>
                                <p:cTn id="10" presetID="1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Bottom)">
                                      <p:cBhvr>
                                        <p:cTn id="12" dur="2000"/>
                                        <p:tgtEl>
                                          <p:spTgt spid="3"/>
                                        </p:tgtEl>
                                      </p:cBhvr>
                                    </p:animEffect>
                                  </p:childTnLst>
                                </p:cTn>
                              </p:par>
                            </p:childTnLst>
                          </p:cTn>
                        </p:par>
                        <p:par>
                          <p:cTn id="13" fill="hold">
                            <p:stCondLst>
                              <p:cond delay="2000"/>
                            </p:stCondLst>
                            <p:childTnLst>
                              <p:par>
                                <p:cTn id="14" presetID="12" presetClass="entr" presetSubtype="4" fill="hold" grpId="0" nodeType="afterEffect">
                                  <p:stCondLst>
                                    <p:cond delay="0"/>
                                  </p:stCondLst>
                                  <p:childTnLst>
                                    <p:set>
                                      <p:cBhvr>
                                        <p:cTn id="15" dur="1" fill="hold">
                                          <p:stCondLst>
                                            <p:cond delay="0"/>
                                          </p:stCondLst>
                                        </p:cTn>
                                        <p:tgtEl>
                                          <p:spTgt spid="2049"/>
                                        </p:tgtEl>
                                        <p:attrNameLst>
                                          <p:attrName>style.visibility</p:attrName>
                                        </p:attrNameLst>
                                      </p:cBhvr>
                                      <p:to>
                                        <p:strVal val="visible"/>
                                      </p:to>
                                    </p:set>
                                    <p:animEffect transition="in" filter="slide(fromBottom)">
                                      <p:cBhvr>
                                        <p:cTn id="16" dur="2000"/>
                                        <p:tgtEl>
                                          <p:spTgt spid="2049"/>
                                        </p:tgtEl>
                                      </p:cBhvr>
                                    </p:animEffect>
                                  </p:childTnLst>
                                </p:cTn>
                              </p:par>
                            </p:childTnLst>
                          </p:cTn>
                        </p:par>
                        <p:par>
                          <p:cTn id="17" fill="hold">
                            <p:stCondLst>
                              <p:cond delay="4000"/>
                            </p:stCondLst>
                            <p:childTnLst>
                              <p:par>
                                <p:cTn id="18" presetID="1" presetClass="mediacall" presetSubtype="0" fill="hold" nodeType="afterEffect">
                                  <p:stCondLst>
                                    <p:cond delay="0"/>
                                  </p:stCondLst>
                                  <p:childTnLst>
                                    <p:cmd type="call" cmd="playFrom(0.0)">
                                      <p:cBhvr>
                                        <p:cTn id="19" dur="399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0" fill="hold" display="0">
                  <p:stCondLst>
                    <p:cond delay="indefinite"/>
                  </p:stCondLst>
                  <p:endCondLst>
                    <p:cond evt="onNext" delay="0">
                      <p:tgtEl>
                        <p:sldTgt/>
                      </p:tgtEl>
                    </p:cond>
                    <p:cond evt="onPrev" delay="0">
                      <p:tgtEl>
                        <p:sldTgt/>
                      </p:tgtEl>
                    </p:cond>
                  </p:endCondLst>
                </p:cTn>
                <p:tgtEl>
                  <p:spTgt spid="7"/>
                </p:tgtEl>
              </p:cMediaNode>
            </p:vide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P spid="3" grpId="0"/>
      <p:bldP spid="20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404664"/>
            <a:ext cx="3816424" cy="954107"/>
          </a:xfrm>
          <a:prstGeom prst="rect">
            <a:avLst/>
          </a:prstGeom>
          <a:solidFill>
            <a:schemeClr val="bg1"/>
          </a:solidFill>
          <a:scene3d>
            <a:camera prst="orthographicFront"/>
            <a:lightRig rig="threePt" dir="t"/>
          </a:scene3d>
          <a:sp3d>
            <a:bevelT prst="angle"/>
          </a:sp3d>
        </p:spPr>
        <p:txBody>
          <a:bodyPr wrap="square">
            <a:spAutoFit/>
          </a:bodyPr>
          <a:lstStyle/>
          <a:p>
            <a:r>
              <a:rPr lang="en-US" sz="2800" dirty="0" smtClean="0">
                <a:latin typeface="Baskerville Old Face" pitchFamily="18" charset="0"/>
              </a:rPr>
              <a:t>The National Anthem</a:t>
            </a:r>
          </a:p>
          <a:p>
            <a:r>
              <a:rPr lang="en-US" sz="2800" dirty="0" smtClean="0">
                <a:latin typeface="Baskerville Old Face" pitchFamily="18" charset="0"/>
              </a:rPr>
              <a:t>        of the UK</a:t>
            </a:r>
            <a:endParaRPr lang="ru-RU" sz="2800" dirty="0">
              <a:latin typeface="Arial Black" pitchFamily="34" charset="0"/>
            </a:endParaRPr>
          </a:p>
        </p:txBody>
      </p:sp>
      <p:sp>
        <p:nvSpPr>
          <p:cNvPr id="31747" name="Rectangle 3"/>
          <p:cNvSpPr>
            <a:spLocks noChangeArrowheads="1"/>
          </p:cNvSpPr>
          <p:nvPr/>
        </p:nvSpPr>
        <p:spPr bwMode="auto">
          <a:xfrm>
            <a:off x="251520" y="1885326"/>
            <a:ext cx="385192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8575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Baskerville Old Face" pitchFamily="18" charset="0"/>
                <a:ea typeface="Times New Roman" pitchFamily="18" charset="0"/>
                <a:cs typeface="Arial" pitchFamily="34" charset="0"/>
              </a:rPr>
              <a:t>People all over the world know the first line of the national anthem of Great Britain which is </a:t>
            </a:r>
            <a:r>
              <a:rPr kumimoji="0" lang="en-US" sz="2000" b="0" i="0" u="none" strike="noStrike" cap="none" normalizeH="0" baseline="0" dirty="0" err="1" smtClean="0">
                <a:ln>
                  <a:noFill/>
                </a:ln>
                <a:effectLst/>
                <a:latin typeface="Baskerville Old Face" pitchFamily="18" charset="0"/>
                <a:ea typeface="Times New Roman" pitchFamily="18" charset="0"/>
                <a:cs typeface="Arial" pitchFamily="34" charset="0"/>
              </a:rPr>
              <a:t>called</a:t>
            </a:r>
            <a:r>
              <a:rPr kumimoji="0" lang="en-US" sz="2000" b="1" i="0" u="none" strike="noStrike" cap="none" normalizeH="0" baseline="0" dirty="0" err="1" smtClean="0">
                <a:ln>
                  <a:noFill/>
                </a:ln>
                <a:effectLst/>
                <a:latin typeface="Baskerville Old Face" pitchFamily="18" charset="0"/>
                <a:ea typeface="Times New Roman" pitchFamily="18" charset="0"/>
                <a:cs typeface="Arial" pitchFamily="34" charset="0"/>
              </a:rPr>
              <a:t>"God</a:t>
            </a:r>
            <a:r>
              <a:rPr kumimoji="0" lang="en-US" sz="2000" b="1" i="0" u="none" strike="noStrike" cap="none" normalizeH="0" baseline="0" dirty="0" smtClean="0">
                <a:ln>
                  <a:noFill/>
                </a:ln>
                <a:effectLst/>
                <a:latin typeface="Baskerville Old Face" pitchFamily="18" charset="0"/>
                <a:ea typeface="Times New Roman" pitchFamily="18" charset="0"/>
                <a:cs typeface="Arial" pitchFamily="34" charset="0"/>
              </a:rPr>
              <a:t> Save the Queen"</a:t>
            </a:r>
            <a:r>
              <a:rPr kumimoji="0" lang="en-US" sz="2000" b="0" i="0" u="none" strike="noStrike" cap="none" normalizeH="0" baseline="0" dirty="0" smtClean="0">
                <a:ln>
                  <a:noFill/>
                </a:ln>
                <a:effectLst/>
                <a:latin typeface="Baskerville Old Face" pitchFamily="18" charset="0"/>
                <a:ea typeface="Times New Roman" pitchFamily="18" charset="0"/>
                <a:cs typeface="Arial" pitchFamily="34" charset="0"/>
              </a:rPr>
              <a:t>. It was adopted after the War with Napoleon.</a:t>
            </a:r>
            <a:endParaRPr kumimoji="0" lang="en-US" sz="2000" b="0" i="0" u="none" strike="noStrike" cap="none" normalizeH="0" baseline="0" dirty="0" smtClean="0">
              <a:ln>
                <a:noFill/>
              </a:ln>
              <a:effectLst/>
              <a:latin typeface="Baskerville Old Face" pitchFamily="18" charset="0"/>
              <a:cs typeface="Arial" pitchFamily="34" charset="0"/>
            </a:endParaRPr>
          </a:p>
        </p:txBody>
      </p:sp>
      <p:sp>
        <p:nvSpPr>
          <p:cNvPr id="11" name="Прямоугольник 10"/>
          <p:cNvSpPr/>
          <p:nvPr/>
        </p:nvSpPr>
        <p:spPr>
          <a:xfrm>
            <a:off x="251520" y="2204864"/>
            <a:ext cx="3024336" cy="646331"/>
          </a:xfrm>
          <a:prstGeom prst="rect">
            <a:avLst/>
          </a:prstGeom>
        </p:spPr>
        <p:txBody>
          <a:bodyPr wrap="square">
            <a:spAutoFit/>
          </a:bodyPr>
          <a:lstStyle/>
          <a:p>
            <a:endParaRPr lang="en-US" i="1" dirty="0" smtClean="0"/>
          </a:p>
          <a:p>
            <a:endParaRPr lang="ru-RU" dirty="0"/>
          </a:p>
        </p:txBody>
      </p:sp>
      <p:sp>
        <p:nvSpPr>
          <p:cNvPr id="15" name="Прямоугольник 14"/>
          <p:cNvSpPr/>
          <p:nvPr/>
        </p:nvSpPr>
        <p:spPr>
          <a:xfrm>
            <a:off x="467544" y="4293096"/>
            <a:ext cx="2934072" cy="369332"/>
          </a:xfrm>
          <a:prstGeom prst="rect">
            <a:avLst/>
          </a:prstGeom>
        </p:spPr>
        <p:txBody>
          <a:bodyPr wrap="square">
            <a:spAutoFit/>
          </a:bodyPr>
          <a:lstStyle/>
          <a:p>
            <a:r>
              <a:rPr lang="en-US" i="1" dirty="0" smtClean="0"/>
              <a:t>Long Hue our noble Queen</a:t>
            </a:r>
          </a:p>
        </p:txBody>
      </p:sp>
      <p:sp>
        <p:nvSpPr>
          <p:cNvPr id="16" name="Прямоугольник 15"/>
          <p:cNvSpPr/>
          <p:nvPr/>
        </p:nvSpPr>
        <p:spPr>
          <a:xfrm>
            <a:off x="611560" y="5157192"/>
            <a:ext cx="1938351" cy="369332"/>
          </a:xfrm>
          <a:prstGeom prst="rect">
            <a:avLst/>
          </a:prstGeom>
        </p:spPr>
        <p:txBody>
          <a:bodyPr wrap="none">
            <a:spAutoFit/>
          </a:bodyPr>
          <a:lstStyle/>
          <a:p>
            <a:r>
              <a:rPr lang="en-US" i="1" dirty="0" smtClean="0"/>
              <a:t>Send her victorious</a:t>
            </a:r>
            <a:endParaRPr lang="ru-RU" dirty="0"/>
          </a:p>
        </p:txBody>
      </p:sp>
      <p:sp>
        <p:nvSpPr>
          <p:cNvPr id="17" name="Прямоугольник 16"/>
          <p:cNvSpPr/>
          <p:nvPr/>
        </p:nvSpPr>
        <p:spPr>
          <a:xfrm>
            <a:off x="539552" y="5589240"/>
            <a:ext cx="1970411" cy="369332"/>
          </a:xfrm>
          <a:prstGeom prst="rect">
            <a:avLst/>
          </a:prstGeom>
        </p:spPr>
        <p:txBody>
          <a:bodyPr wrap="none">
            <a:spAutoFit/>
          </a:bodyPr>
          <a:lstStyle/>
          <a:p>
            <a:r>
              <a:rPr lang="en-US" i="1" dirty="0" smtClean="0"/>
              <a:t>Happy and glorious</a:t>
            </a:r>
            <a:endParaRPr lang="ru-RU" dirty="0"/>
          </a:p>
        </p:txBody>
      </p:sp>
      <p:sp>
        <p:nvSpPr>
          <p:cNvPr id="18" name="Прямоугольник 17"/>
          <p:cNvSpPr/>
          <p:nvPr/>
        </p:nvSpPr>
        <p:spPr>
          <a:xfrm>
            <a:off x="539552" y="5949280"/>
            <a:ext cx="2100255" cy="369332"/>
          </a:xfrm>
          <a:prstGeom prst="rect">
            <a:avLst/>
          </a:prstGeom>
        </p:spPr>
        <p:txBody>
          <a:bodyPr wrap="none">
            <a:spAutoFit/>
          </a:bodyPr>
          <a:lstStyle/>
          <a:p>
            <a:r>
              <a:rPr lang="en-US" i="1" dirty="0" smtClean="0"/>
              <a:t>Long to reign over us</a:t>
            </a:r>
            <a:endParaRPr lang="ru-RU" dirty="0"/>
          </a:p>
        </p:txBody>
      </p:sp>
      <p:sp>
        <p:nvSpPr>
          <p:cNvPr id="19" name="Прямоугольник 18"/>
          <p:cNvSpPr/>
          <p:nvPr/>
        </p:nvSpPr>
        <p:spPr>
          <a:xfrm>
            <a:off x="539552" y="6237312"/>
            <a:ext cx="2097113" cy="369332"/>
          </a:xfrm>
          <a:prstGeom prst="rect">
            <a:avLst/>
          </a:prstGeom>
        </p:spPr>
        <p:txBody>
          <a:bodyPr wrap="none">
            <a:spAutoFit/>
          </a:bodyPr>
          <a:lstStyle/>
          <a:p>
            <a:r>
              <a:rPr lang="en-US" i="1" dirty="0" smtClean="0"/>
              <a:t>God save the Queen!</a:t>
            </a:r>
            <a:endParaRPr lang="ru-RU" dirty="0"/>
          </a:p>
        </p:txBody>
      </p:sp>
      <p:sp>
        <p:nvSpPr>
          <p:cNvPr id="20" name="Прямоугольник 19"/>
          <p:cNvSpPr/>
          <p:nvPr/>
        </p:nvSpPr>
        <p:spPr>
          <a:xfrm>
            <a:off x="539552" y="4725144"/>
            <a:ext cx="2097113" cy="369332"/>
          </a:xfrm>
          <a:prstGeom prst="rect">
            <a:avLst/>
          </a:prstGeom>
        </p:spPr>
        <p:txBody>
          <a:bodyPr wrap="none">
            <a:spAutoFit/>
          </a:bodyPr>
          <a:lstStyle/>
          <a:p>
            <a:r>
              <a:rPr lang="en-US" i="1" dirty="0" smtClean="0"/>
              <a:t>God save the Queen!</a:t>
            </a:r>
            <a:endParaRPr lang="ru-RU" dirty="0"/>
          </a:p>
        </p:txBody>
      </p:sp>
      <p:sp>
        <p:nvSpPr>
          <p:cNvPr id="21" name="Прямоугольник 20"/>
          <p:cNvSpPr/>
          <p:nvPr/>
        </p:nvSpPr>
        <p:spPr>
          <a:xfrm>
            <a:off x="251520" y="3789040"/>
            <a:ext cx="2853730" cy="369332"/>
          </a:xfrm>
          <a:prstGeom prst="rect">
            <a:avLst/>
          </a:prstGeom>
        </p:spPr>
        <p:txBody>
          <a:bodyPr wrap="none">
            <a:spAutoFit/>
          </a:bodyPr>
          <a:lstStyle/>
          <a:p>
            <a:r>
              <a:rPr lang="en-US" i="1" dirty="0" smtClean="0"/>
              <a:t>God save our gracious Queen</a:t>
            </a:r>
          </a:p>
        </p:txBody>
      </p:sp>
      <p:pic>
        <p:nvPicPr>
          <p:cNvPr id="22" name="Рисунок 21" descr="http://www.dailybusiness.ro/imgs/uploads/articles/2r/5077f46aed2dd.jpg"/>
          <p:cNvPicPr/>
          <p:nvPr/>
        </p:nvPicPr>
        <p:blipFill>
          <a:blip r:embed="rId4" cstate="print"/>
          <a:srcRect/>
          <a:stretch>
            <a:fillRect/>
          </a:stretch>
        </p:blipFill>
        <p:spPr bwMode="auto">
          <a:xfrm>
            <a:off x="5580112" y="548680"/>
            <a:ext cx="3312368" cy="2304256"/>
          </a:xfrm>
          <a:prstGeom prst="rect">
            <a:avLst/>
          </a:prstGeom>
          <a:solidFill>
            <a:schemeClr val="accent4">
              <a:lumMod val="60000"/>
              <a:lumOff val="40000"/>
            </a:schemeClr>
          </a:solidFill>
          <a:ln w="9525">
            <a:noFill/>
            <a:miter lim="800000"/>
            <a:headEnd/>
            <a:tailEnd/>
          </a:ln>
          <a:scene3d>
            <a:camera prst="perspectiveRelaxed"/>
            <a:lightRig rig="threePt" dir="t"/>
          </a:scene3d>
          <a:sp3d>
            <a:bevelT prst="angle"/>
          </a:sp3d>
        </p:spPr>
      </p:pic>
      <p:sp>
        <p:nvSpPr>
          <p:cNvPr id="23" name="Прямоугольник 22"/>
          <p:cNvSpPr/>
          <p:nvPr/>
        </p:nvSpPr>
        <p:spPr>
          <a:xfrm>
            <a:off x="5724128" y="332656"/>
            <a:ext cx="2952328" cy="584775"/>
          </a:xfrm>
          <a:prstGeom prst="rect">
            <a:avLst/>
          </a:prstGeom>
        </p:spPr>
        <p:txBody>
          <a:bodyPr wrap="square">
            <a:spAutoFit/>
          </a:bodyPr>
          <a:lstStyle/>
          <a:p>
            <a:r>
              <a:rPr lang="en-US" sz="3200" b="1" dirty="0" smtClean="0">
                <a:latin typeface="Baskerville Old Face" pitchFamily="18" charset="0"/>
              </a:rPr>
              <a:t>      The Flag</a:t>
            </a:r>
          </a:p>
        </p:txBody>
      </p:sp>
      <p:sp>
        <p:nvSpPr>
          <p:cNvPr id="26" name="Прямоугольник 25"/>
          <p:cNvSpPr/>
          <p:nvPr/>
        </p:nvSpPr>
        <p:spPr>
          <a:xfrm>
            <a:off x="5508104" y="3284984"/>
            <a:ext cx="3270447" cy="584775"/>
          </a:xfrm>
          <a:prstGeom prst="rect">
            <a:avLst/>
          </a:prstGeom>
        </p:spPr>
        <p:txBody>
          <a:bodyPr wrap="none">
            <a:spAutoFit/>
          </a:bodyPr>
          <a:lstStyle/>
          <a:p>
            <a:r>
              <a:rPr lang="en-US" sz="3200" b="1" dirty="0" smtClean="0">
                <a:latin typeface="Baskerville Old Face" pitchFamily="18" charset="0"/>
              </a:rPr>
              <a:t>The State Emblem</a:t>
            </a:r>
          </a:p>
        </p:txBody>
      </p:sp>
      <p:pic>
        <p:nvPicPr>
          <p:cNvPr id="27" name="Рисунок 26" descr="http://img0.liveinternet.ru/images/attach/c/2/73/599/73599870_RRSR.jpg"/>
          <p:cNvPicPr/>
          <p:nvPr/>
        </p:nvPicPr>
        <p:blipFill>
          <a:blip r:embed="rId5" cstate="print"/>
          <a:srcRect/>
          <a:stretch>
            <a:fillRect/>
          </a:stretch>
        </p:blipFill>
        <p:spPr bwMode="auto">
          <a:xfrm>
            <a:off x="5508104" y="3933056"/>
            <a:ext cx="3312368" cy="2619672"/>
          </a:xfrm>
          <a:prstGeom prst="rect">
            <a:avLst/>
          </a:prstGeom>
          <a:noFill/>
          <a:ln w="76200">
            <a:solidFill>
              <a:schemeClr val="tx1"/>
            </a:solidFill>
            <a:miter lim="800000"/>
            <a:headEnd/>
            <a:tailEnd/>
          </a:ln>
          <a:effectLst>
            <a:outerShdw blurRad="50800" dist="38100" dir="2700000" algn="tl" rotWithShape="0">
              <a:prstClr val="black">
                <a:alpha val="40000"/>
              </a:prstClr>
            </a:outerShdw>
          </a:effectLst>
          <a:scene3d>
            <a:camera prst="perspectiveRelaxed"/>
            <a:lightRig rig="threePt" dir="t"/>
          </a:scene3d>
          <a:sp3d>
            <a:bevelT prst="angle"/>
          </a:sp3d>
        </p:spPr>
      </p:pic>
      <p:pic>
        <p:nvPicPr>
          <p:cNvPr id="25" name="Ghymn.mp3">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cSld>
  <p:clrMapOvr>
    <a:masterClrMapping/>
  </p:clrMapOvr>
  <p:transition spd="med" advClick="0" advTm="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0" fill="hold"/>
                                        <p:tgtEl>
                                          <p:spTgt spid="4"/>
                                        </p:tgtEl>
                                        <p:attrNameLst>
                                          <p:attrName>ppt_x</p:attrName>
                                        </p:attrNameLst>
                                      </p:cBhvr>
                                      <p:tavLst>
                                        <p:tav tm="0">
                                          <p:val>
                                            <p:strVal val="#ppt_x"/>
                                          </p:val>
                                        </p:tav>
                                        <p:tav tm="100000">
                                          <p:val>
                                            <p:strVal val="#ppt_x"/>
                                          </p:val>
                                        </p:tav>
                                      </p:tavLst>
                                    </p:anim>
                                    <p:anim calcmode="lin" valueType="num">
                                      <p:cBhvr additive="base">
                                        <p:cTn id="12" dur="5000" fill="hold"/>
                                        <p:tgtEl>
                                          <p:spTgt spid="4"/>
                                        </p:tgtEl>
                                        <p:attrNameLst>
                                          <p:attrName>ppt_y</p:attrName>
                                        </p:attrNameLst>
                                      </p:cBhvr>
                                      <p:tavLst>
                                        <p:tav tm="0">
                                          <p:val>
                                            <p:strVal val="1+#ppt_h/2"/>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31747"/>
                                        </p:tgtEl>
                                        <p:attrNameLst>
                                          <p:attrName>style.visibility</p:attrName>
                                        </p:attrNameLst>
                                      </p:cBhvr>
                                      <p:to>
                                        <p:strVal val="visible"/>
                                      </p:to>
                                    </p:set>
                                    <p:animEffect transition="in" filter="circle(in)">
                                      <p:cBhvr>
                                        <p:cTn id="15" dur="2000"/>
                                        <p:tgtEl>
                                          <p:spTgt spid="31747"/>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slide(fromTop)">
                                      <p:cBhvr>
                                        <p:cTn id="18" dur="5000"/>
                                        <p:tgtEl>
                                          <p:spTgt spid="23"/>
                                        </p:tgtEl>
                                      </p:cBhvr>
                                    </p:animEffect>
                                  </p:childTnLst>
                                </p:cTn>
                              </p:par>
                            </p:childTnLst>
                          </p:cTn>
                        </p:par>
                        <p:par>
                          <p:cTn id="19" fill="hold">
                            <p:stCondLst>
                              <p:cond delay="5000"/>
                            </p:stCondLst>
                            <p:childTnLst>
                              <p:par>
                                <p:cTn id="20" presetID="12" presetClass="entr" presetSubtype="4"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lide(fromBottom)">
                                      <p:cBhvr>
                                        <p:cTn id="22" dur="5000"/>
                                        <p:tgtEl>
                                          <p:spTgt spid="22"/>
                                        </p:tgtEl>
                                      </p:cBhvr>
                                    </p:animEffect>
                                  </p:childTnLst>
                                </p:cTn>
                              </p:par>
                            </p:childTnLst>
                          </p:cTn>
                        </p:par>
                        <p:par>
                          <p:cTn id="23" fill="hold">
                            <p:stCondLst>
                              <p:cond delay="10000"/>
                            </p:stCondLst>
                            <p:childTnLst>
                              <p:par>
                                <p:cTn id="24" presetID="12" presetClass="entr" presetSubtype="2"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slide(fromRight)">
                                      <p:cBhvr>
                                        <p:cTn id="26" dur="2000"/>
                                        <p:tgtEl>
                                          <p:spTgt spid="26"/>
                                        </p:tgtEl>
                                      </p:cBhvr>
                                    </p:animEffect>
                                  </p:childTnLst>
                                </p:cTn>
                              </p:par>
                            </p:childTnLst>
                          </p:cTn>
                        </p:par>
                        <p:par>
                          <p:cTn id="27" fill="hold">
                            <p:stCondLst>
                              <p:cond delay="12000"/>
                            </p:stCondLst>
                            <p:childTnLst>
                              <p:par>
                                <p:cTn id="28" presetID="1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slide(fromBottom)">
                                      <p:cBhvr>
                                        <p:cTn id="30" dur="5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4">
                <p:cTn id="31" fill="hold" display="0">
                  <p:stCondLst>
                    <p:cond delay="indefinite"/>
                  </p:stCondLst>
                  <p:endCondLst>
                    <p:cond evt="onPrev" delay="0">
                      <p:tgtEl>
                        <p:sldTgt/>
                      </p:tgtEl>
                    </p:cond>
                    <p:cond evt="onStopAudio" delay="0">
                      <p:tgtEl>
                        <p:sldTgt/>
                      </p:tgtEl>
                    </p:cond>
                  </p:endCondLst>
                </p:cTn>
                <p:tgtEl>
                  <p:spTgt spid="25"/>
                </p:tgtEl>
              </p:cMediaNode>
            </p:audio>
          </p:childTnLst>
        </p:cTn>
      </p:par>
    </p:tnLst>
    <p:bldLst>
      <p:bldP spid="4" grpId="0" animBg="1"/>
      <p:bldP spid="31747" grpId="0"/>
      <p:bldP spid="23"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892480" cy="584775"/>
          </a:xfrm>
          <a:prstGeom prst="rect">
            <a:avLst/>
          </a:prstGeom>
          <a:solidFill>
            <a:srgbClr val="00B0F0"/>
          </a:solidFill>
          <a:scene3d>
            <a:camera prst="orthographicFront"/>
            <a:lightRig rig="threePt" dir="t"/>
          </a:scene3d>
          <a:sp3d>
            <a:bevelT/>
          </a:sp3d>
        </p:spPr>
        <p:txBody>
          <a:bodyPr wrap="square">
            <a:spAutoFit/>
          </a:bodyPr>
          <a:lstStyle/>
          <a:p>
            <a:r>
              <a:rPr lang="en-US" sz="3200" dirty="0" smtClean="0">
                <a:latin typeface="Andalus" pitchFamily="18" charset="-78"/>
                <a:cs typeface="Andalus" pitchFamily="18" charset="-78"/>
              </a:rPr>
              <a:t>The United Kingdom Is a Parliamentary Democracy: </a:t>
            </a:r>
            <a:endParaRPr lang="ru-RU" sz="3200" dirty="0">
              <a:cs typeface="Andalus" pitchFamily="18" charset="-78"/>
            </a:endParaRPr>
          </a:p>
        </p:txBody>
      </p:sp>
      <p:pic>
        <p:nvPicPr>
          <p:cNvPr id="3" name="Содержимое 6" descr="http://novostey.com/i4/2010/05/07/54b9c1d8ad86d721bfef840dcbfaf182.n54b9c1d8ad86d721bfef840dcbfaf182.jpg"/>
          <p:cNvPicPr>
            <a:picLocks/>
          </p:cNvPicPr>
          <p:nvPr/>
        </p:nvPicPr>
        <p:blipFill>
          <a:blip r:embed="rId2" cstate="print"/>
          <a:srcRect/>
          <a:stretch>
            <a:fillRect/>
          </a:stretch>
        </p:blipFill>
        <p:spPr bwMode="auto">
          <a:xfrm>
            <a:off x="251520" y="908720"/>
            <a:ext cx="8640960" cy="5760640"/>
          </a:xfrm>
          <a:prstGeom prst="rect">
            <a:avLst/>
          </a:prstGeom>
          <a:noFill/>
          <a:ln w="9525">
            <a:noFill/>
            <a:miter lim="800000"/>
            <a:headEnd/>
            <a:tailEnd/>
          </a:ln>
          <a:scene3d>
            <a:camera prst="orthographicFront"/>
            <a:lightRig rig="threePt" dir="t"/>
          </a:scene3d>
          <a:sp3d>
            <a:bevelT prst="angle"/>
          </a:sp3d>
        </p:spPr>
      </p:pic>
      <p:sp>
        <p:nvSpPr>
          <p:cNvPr id="4" name="TextBox 3"/>
          <p:cNvSpPr txBox="1"/>
          <p:nvPr/>
        </p:nvSpPr>
        <p:spPr>
          <a:xfrm>
            <a:off x="1115616" y="2780928"/>
            <a:ext cx="6984776" cy="286232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600" dirty="0" smtClean="0"/>
              <a:t>government is voted into power by the people, to act in the interests of the people. Every adult has the right to vote - known as 'universal suffrage'. </a:t>
            </a:r>
            <a:endParaRPr lang="ru-RU" sz="3600" dirty="0"/>
          </a:p>
        </p:txBody>
      </p:sp>
    </p:spTree>
  </p:cSld>
  <p:clrMapOvr>
    <a:masterClrMapping/>
  </p:clrMapOvr>
  <p:transition spd="med" advTm="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1"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0" fill="hold"/>
                                        <p:tgtEl>
                                          <p:spTgt spid="4"/>
                                        </p:tgtEl>
                                        <p:attrNameLst>
                                          <p:attrName>ppt_w</p:attrName>
                                        </p:attrNameLst>
                                      </p:cBhvr>
                                      <p:tavLst>
                                        <p:tav tm="0">
                                          <p:val>
                                            <p:fltVal val="0"/>
                                          </p:val>
                                        </p:tav>
                                        <p:tav tm="100000">
                                          <p:val>
                                            <p:strVal val="#ppt_w"/>
                                          </p:val>
                                        </p:tav>
                                      </p:tavLst>
                                    </p:anim>
                                    <p:anim calcmode="lin" valueType="num">
                                      <p:cBhvr>
                                        <p:cTn id="14" dur="3000" fill="hold"/>
                                        <p:tgtEl>
                                          <p:spTgt spid="4"/>
                                        </p:tgtEl>
                                        <p:attrNameLst>
                                          <p:attrName>ppt_h</p:attrName>
                                        </p:attrNameLst>
                                      </p:cBhvr>
                                      <p:tavLst>
                                        <p:tav tm="0">
                                          <p:val>
                                            <p:fltVal val="0"/>
                                          </p:val>
                                        </p:tav>
                                        <p:tav tm="100000">
                                          <p:val>
                                            <p:strVal val="#ppt_h"/>
                                          </p:val>
                                        </p:tav>
                                      </p:tavLst>
                                    </p:anim>
                                    <p:animEffect transition="in" filter="fade">
                                      <p:cBhvr>
                                        <p:cTn id="15" dur="3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4" descr="http://static.guim.co.uk/sys-images/Guardian/Pix/pictures/2012/7/11/1342013749688/House-of-Lords--007.jpg"/>
          <p:cNvPicPr>
            <a:picLocks/>
          </p:cNvPicPr>
          <p:nvPr/>
        </p:nvPicPr>
        <p:blipFill>
          <a:blip r:embed="rId3" cstate="print"/>
          <a:srcRect/>
          <a:stretch>
            <a:fillRect/>
          </a:stretch>
        </p:blipFill>
        <p:spPr bwMode="auto">
          <a:xfrm>
            <a:off x="251520" y="404664"/>
            <a:ext cx="8640960" cy="6120680"/>
          </a:xfrm>
          <a:prstGeom prst="rect">
            <a:avLst/>
          </a:prstGeom>
          <a:noFill/>
          <a:ln w="9525">
            <a:noFill/>
            <a:miter lim="800000"/>
            <a:headEnd/>
            <a:tailEnd/>
          </a:ln>
          <a:scene3d>
            <a:camera prst="orthographicFront"/>
            <a:lightRig rig="threePt" dir="t"/>
          </a:scene3d>
          <a:sp3d>
            <a:bevelT prst="angle"/>
          </a:sp3d>
        </p:spPr>
      </p:pic>
      <p:graphicFrame>
        <p:nvGraphicFramePr>
          <p:cNvPr id="5" name="Схема 4"/>
          <p:cNvGraphicFramePr/>
          <p:nvPr/>
        </p:nvGraphicFramePr>
        <p:xfrm>
          <a:off x="899592" y="692696"/>
          <a:ext cx="6408712" cy="10772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p:cNvSpPr txBox="1"/>
          <p:nvPr/>
        </p:nvSpPr>
        <p:spPr>
          <a:xfrm>
            <a:off x="899592" y="2636912"/>
            <a:ext cx="7776864" cy="2062103"/>
          </a:xfrm>
          <a:prstGeom prst="rect">
            <a:avLst/>
          </a:prstGeom>
          <a:noFill/>
        </p:spPr>
        <p:txBody>
          <a:bodyPr wrap="square" rtlCol="0">
            <a:spAutoFit/>
          </a:bodyPr>
          <a:lstStyle/>
          <a:p>
            <a:r>
              <a:rPr lang="en-US" sz="3200" dirty="0" smtClean="0"/>
              <a:t>This is a situation where there is an established monarch (currently Queen Elizabeth II ), who remains politically impartial and with limited powers.</a:t>
            </a:r>
            <a:endParaRPr lang="ru-RU" sz="3200" dirty="0"/>
          </a:p>
        </p:txBody>
      </p:sp>
      <p:pic>
        <p:nvPicPr>
          <p:cNvPr id="6" name="Kel_tskaya-narodnaya-muzyka-Track4(muzofon.com).mp3">
            <a:hlinkClick r:id="" action="ppaction://media"/>
          </p:cNvPr>
          <p:cNvPicPr>
            <a:picLocks noRot="1" noChangeAspect="1"/>
          </p:cNvPicPr>
          <p:nvPr>
            <a:audioFile r:link="rId1"/>
          </p:nvPr>
        </p:nvPicPr>
        <p:blipFill>
          <a:blip r:embed="rId9" cstate="print"/>
          <a:stretch>
            <a:fillRect/>
          </a:stretch>
        </p:blipFill>
        <p:spPr>
          <a:xfrm>
            <a:off x="9468544" y="3356992"/>
            <a:ext cx="304800" cy="304800"/>
          </a:xfrm>
          <a:prstGeom prst="rect">
            <a:avLst/>
          </a:prstGeom>
        </p:spPr>
      </p:pic>
    </p:spTree>
  </p:cSld>
  <p:clrMapOvr>
    <a:masterClrMapping/>
  </p:clrMapOvr>
  <p:transition spd="slow" advTm="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p:val>
                                            <p:fltVal val="0"/>
                                          </p:val>
                                        </p:tav>
                                        <p:tav tm="100000">
                                          <p:val>
                                            <p:strVal val="#ppt_w"/>
                                          </p:val>
                                        </p:tav>
                                      </p:tavLst>
                                    </p:anim>
                                    <p:anim calcmode="lin" valueType="num">
                                      <p:cBhvr>
                                        <p:cTn id="8" dur="5000" fill="hold"/>
                                        <p:tgtEl>
                                          <p:spTgt spid="2"/>
                                        </p:tgtEl>
                                        <p:attrNameLst>
                                          <p:attrName>ppt_h</p:attrName>
                                        </p:attrNameLst>
                                      </p:cBhvr>
                                      <p:tavLst>
                                        <p:tav tm="0">
                                          <p:val>
                                            <p:fltVal val="0"/>
                                          </p:val>
                                        </p:tav>
                                        <p:tav tm="100000">
                                          <p:val>
                                            <p:strVal val="#ppt_h"/>
                                          </p:val>
                                        </p:tav>
                                      </p:tavLst>
                                    </p:anim>
                                    <p:animEffect transition="in" filter="fade">
                                      <p:cBhvr>
                                        <p:cTn id="9" dur="5000"/>
                                        <p:tgtEl>
                                          <p:spTgt spid="2"/>
                                        </p:tgtEl>
                                      </p:cBhvr>
                                    </p:animEffect>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1" fill="hold"/>
                                        <p:tgtEl>
                                          <p:spTgt spid="6"/>
                                        </p:tgtEl>
                                      </p:cBhvr>
                                    </p:cmd>
                                  </p:childTnLst>
                                </p:cTn>
                              </p:par>
                              <p:par>
                                <p:cTn id="13" presetID="7"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lide(fromBottom)">
                                      <p:cBhvr>
                                        <p:cTn id="2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
                <p:cTn id="22"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Graphic spid="5" grpId="0">
        <p:bldAsOne/>
      </p:bldGraphic>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law.arizona.edu/Depts/Rehnquist_Center/images/American-Constitution_000.jpg"/>
          <p:cNvPicPr/>
          <p:nvPr/>
        </p:nvPicPr>
        <p:blipFill>
          <a:blip r:embed="rId2" cstate="print"/>
          <a:srcRect/>
          <a:stretch>
            <a:fillRect/>
          </a:stretch>
        </p:blipFill>
        <p:spPr bwMode="auto">
          <a:xfrm>
            <a:off x="179512" y="260648"/>
            <a:ext cx="4608512" cy="3024336"/>
          </a:xfrm>
          <a:prstGeom prst="rect">
            <a:avLst/>
          </a:prstGeom>
          <a:noFill/>
          <a:ln w="9525">
            <a:noFill/>
            <a:miter lim="800000"/>
            <a:headEnd/>
            <a:tailEnd/>
          </a:ln>
        </p:spPr>
      </p:pic>
      <p:pic>
        <p:nvPicPr>
          <p:cNvPr id="3" name="Рисунок 2" descr="http://media.washtimes.com/media/community/viewpoint/entry/2013/04/13/constitution_s640x427.jpg?73b8e21685896c3f2859310aaa5adb253919b641"/>
          <p:cNvPicPr/>
          <p:nvPr/>
        </p:nvPicPr>
        <p:blipFill>
          <a:blip r:embed="rId3" cstate="print"/>
          <a:srcRect/>
          <a:stretch>
            <a:fillRect/>
          </a:stretch>
        </p:blipFill>
        <p:spPr bwMode="auto">
          <a:xfrm>
            <a:off x="4175448" y="1412776"/>
            <a:ext cx="4968552" cy="3122290"/>
          </a:xfrm>
          <a:prstGeom prst="rect">
            <a:avLst/>
          </a:prstGeom>
          <a:noFill/>
          <a:ln w="9525">
            <a:noFill/>
            <a:miter lim="800000"/>
            <a:headEnd/>
            <a:tailEnd/>
          </a:ln>
        </p:spPr>
      </p:pic>
      <p:pic>
        <p:nvPicPr>
          <p:cNvPr id="4" name="Рисунок 3" descr="PA 1497 First Act"/>
          <p:cNvPicPr/>
          <p:nvPr/>
        </p:nvPicPr>
        <p:blipFill>
          <a:blip r:embed="rId4" cstate="print"/>
          <a:srcRect/>
          <a:stretch>
            <a:fillRect/>
          </a:stretch>
        </p:blipFill>
        <p:spPr bwMode="auto">
          <a:xfrm>
            <a:off x="2051720" y="3905672"/>
            <a:ext cx="6264696" cy="2952328"/>
          </a:xfrm>
          <a:prstGeom prst="rect">
            <a:avLst/>
          </a:prstGeom>
          <a:noFill/>
          <a:ln w="9525">
            <a:noFill/>
            <a:miter lim="800000"/>
            <a:headEnd/>
            <a:tailEnd/>
          </a:ln>
        </p:spPr>
      </p:pic>
      <p:sp>
        <p:nvSpPr>
          <p:cNvPr id="5" name="TextBox 4"/>
          <p:cNvSpPr txBox="1"/>
          <p:nvPr/>
        </p:nvSpPr>
        <p:spPr>
          <a:xfrm>
            <a:off x="323528" y="188640"/>
            <a:ext cx="2821606" cy="584775"/>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sz="3200" b="1" dirty="0" smtClean="0">
                <a:solidFill>
                  <a:schemeClr val="bg1"/>
                </a:solidFill>
                <a:latin typeface="Bernard MT Condensed" pitchFamily="18" charset="0"/>
              </a:rPr>
              <a:t>The Constitution </a:t>
            </a:r>
            <a:endParaRPr lang="ru-RU" sz="3200" dirty="0"/>
          </a:p>
        </p:txBody>
      </p:sp>
      <p:sp>
        <p:nvSpPr>
          <p:cNvPr id="6" name="TextBox 5"/>
          <p:cNvSpPr txBox="1"/>
          <p:nvPr/>
        </p:nvSpPr>
        <p:spPr>
          <a:xfrm>
            <a:off x="251520" y="980728"/>
            <a:ext cx="3693640" cy="584775"/>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sz="3200" dirty="0" smtClean="0">
                <a:solidFill>
                  <a:schemeClr val="bg1"/>
                </a:solidFill>
                <a:latin typeface="Bernard MT Condensed" pitchFamily="18" charset="0"/>
              </a:rPr>
              <a:t>of the United Kingdom</a:t>
            </a:r>
            <a:endParaRPr lang="ru-RU" sz="3200" dirty="0"/>
          </a:p>
        </p:txBody>
      </p:sp>
      <p:sp>
        <p:nvSpPr>
          <p:cNvPr id="7" name="Прямоугольник 6"/>
          <p:cNvSpPr/>
          <p:nvPr/>
        </p:nvSpPr>
        <p:spPr>
          <a:xfrm>
            <a:off x="4427984" y="0"/>
            <a:ext cx="4716016" cy="2308324"/>
          </a:xfrm>
          <a:prstGeom prst="rect">
            <a:avLst/>
          </a:prstGeom>
          <a:effectLst>
            <a:outerShdw blurRad="50800" dist="38100" dir="2700000" algn="tl" rotWithShape="0">
              <a:prstClr val="black">
                <a:alpha val="40000"/>
              </a:prstClr>
            </a:outerShdw>
          </a:effectLst>
        </p:spPr>
        <p:txBody>
          <a:bodyPr wrap="square">
            <a:spAutoFit/>
          </a:bodyPr>
          <a:lstStyle/>
          <a:p>
            <a:r>
              <a:rPr lang="en-US" sz="3600" dirty="0" smtClean="0">
                <a:solidFill>
                  <a:schemeClr val="bg1"/>
                </a:solidFill>
              </a:rPr>
              <a:t> </a:t>
            </a:r>
            <a:r>
              <a:rPr lang="en-US" sz="3600" dirty="0" smtClean="0"/>
              <a:t>is the set of laws and principles under which the United Kingdom is governed. </a:t>
            </a:r>
            <a:endParaRPr lang="ru-RU" sz="3600" dirty="0" smtClean="0"/>
          </a:p>
        </p:txBody>
      </p:sp>
      <p:sp>
        <p:nvSpPr>
          <p:cNvPr id="8" name="TextBox 7"/>
          <p:cNvSpPr txBox="1"/>
          <p:nvPr/>
        </p:nvSpPr>
        <p:spPr>
          <a:xfrm>
            <a:off x="467544" y="3284984"/>
            <a:ext cx="4752528" cy="3573016"/>
          </a:xfrm>
          <a:prstGeom prst="rect">
            <a:avLst/>
          </a:prstGeom>
          <a:noFill/>
          <a:effectLst>
            <a:outerShdw blurRad="50800" dist="38100" dir="10800000" algn="r" rotWithShape="0">
              <a:prstClr val="black">
                <a:alpha val="40000"/>
              </a:prstClr>
            </a:outerShdw>
          </a:effectLst>
          <a:scene3d>
            <a:camera prst="orthographicFront"/>
            <a:lightRig rig="threePt" dir="t"/>
          </a:scene3d>
          <a:sp3d>
            <a:bevelT prst="slope"/>
          </a:sp3d>
        </p:spPr>
        <p:txBody>
          <a:bodyPr wrap="square" rtlCol="0">
            <a:spAutoFit/>
          </a:bodyPr>
          <a:lstStyle/>
          <a:p>
            <a:r>
              <a:rPr lang="en-US" sz="3200" dirty="0" smtClean="0"/>
              <a:t>Unlike many other nations, the UK has no single constitutional document. This is sometimes expressed by stating that it has an </a:t>
            </a:r>
            <a:r>
              <a:rPr lang="en-US" sz="3200" dirty="0" err="1" smtClean="0"/>
              <a:t>uncodified</a:t>
            </a:r>
            <a:r>
              <a:rPr lang="en-US" sz="3200" dirty="0" smtClean="0"/>
              <a:t> or </a:t>
            </a:r>
            <a:r>
              <a:rPr lang="en-US" sz="3200" b="1" dirty="0" smtClean="0"/>
              <a:t>"unwritten" constitution.</a:t>
            </a:r>
            <a:endParaRPr lang="ru-RU" sz="3200" b="1" dirty="0"/>
          </a:p>
        </p:txBody>
      </p:sp>
    </p:spTree>
  </p:cSld>
  <p:clrMapOvr>
    <a:masterClrMapping/>
  </p:clrMapOvr>
  <p:transition spd="slow" advTm="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edg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4)">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7"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000" fill="hold"/>
                                        <p:tgtEl>
                                          <p:spTgt spid="6"/>
                                        </p:tgtEl>
                                        <p:attrNameLst>
                                          <p:attrName>ppt_x</p:attrName>
                                        </p:attrNameLst>
                                      </p:cBhvr>
                                      <p:tavLst>
                                        <p:tav tm="0">
                                          <p:val>
                                            <p:strVal val="1+#ppt_w/2"/>
                                          </p:val>
                                        </p:tav>
                                        <p:tav tm="100000">
                                          <p:val>
                                            <p:strVal val="#ppt_x"/>
                                          </p:val>
                                        </p:tav>
                                      </p:tavLst>
                                    </p:anim>
                                    <p:anim calcmode="lin" valueType="num">
                                      <p:cBhvr additive="base">
                                        <p:cTn id="30" dur="1000" fill="hold"/>
                                        <p:tgtEl>
                                          <p:spTgt spid="6"/>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7" presetClass="entr" presetSubtype="1"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3000" fill="hold"/>
                                        <p:tgtEl>
                                          <p:spTgt spid="7"/>
                                        </p:tgtEl>
                                        <p:attrNameLst>
                                          <p:attrName>ppt_x</p:attrName>
                                        </p:attrNameLst>
                                      </p:cBhvr>
                                      <p:tavLst>
                                        <p:tav tm="0">
                                          <p:val>
                                            <p:strVal val="#ppt_x"/>
                                          </p:val>
                                        </p:tav>
                                        <p:tav tm="100000">
                                          <p:val>
                                            <p:strVal val="#ppt_x"/>
                                          </p:val>
                                        </p:tav>
                                      </p:tavLst>
                                    </p:anim>
                                    <p:anim calcmode="lin" valueType="num">
                                      <p:cBhvr additive="base">
                                        <p:cTn id="35" dur="3000" fill="hold"/>
                                        <p:tgtEl>
                                          <p:spTgt spid="7"/>
                                        </p:tgtEl>
                                        <p:attrNameLst>
                                          <p:attrName>ppt_y</p:attrName>
                                        </p:attrNameLst>
                                      </p:cBhvr>
                                      <p:tavLst>
                                        <p:tav tm="0">
                                          <p:val>
                                            <p:strVal val="0-#ppt_h/2"/>
                                          </p:val>
                                        </p:tav>
                                        <p:tav tm="100000">
                                          <p:val>
                                            <p:strVal val="#ppt_y"/>
                                          </p:val>
                                        </p:tav>
                                      </p:tavLst>
                                    </p:anim>
                                  </p:childTnLst>
                                </p:cTn>
                              </p:par>
                            </p:childTnLst>
                          </p:cTn>
                        </p:par>
                        <p:par>
                          <p:cTn id="36" fill="hold">
                            <p:stCondLst>
                              <p:cond delay="4000"/>
                            </p:stCondLst>
                            <p:childTnLst>
                              <p:par>
                                <p:cTn id="37" presetID="7" presetClass="entr" presetSubtype="4"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3000" fill="hold"/>
                                        <p:tgtEl>
                                          <p:spTgt spid="8"/>
                                        </p:tgtEl>
                                        <p:attrNameLst>
                                          <p:attrName>ppt_x</p:attrName>
                                        </p:attrNameLst>
                                      </p:cBhvr>
                                      <p:tavLst>
                                        <p:tav tm="0">
                                          <p:val>
                                            <p:strVal val="#ppt_x"/>
                                          </p:val>
                                        </p:tav>
                                        <p:tav tm="100000">
                                          <p:val>
                                            <p:strVal val="#ppt_x"/>
                                          </p:val>
                                        </p:tav>
                                      </p:tavLst>
                                    </p:anim>
                                    <p:anim calcmode="lin" valueType="num">
                                      <p:cBhvr additive="base">
                                        <p:cTn id="40"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http://stat15.privet.ru/lr/0902f423cc7e3ee2362678f231470331"/>
          <p:cNvPicPr/>
          <p:nvPr/>
        </p:nvPicPr>
        <p:blipFill>
          <a:blip r:embed="rId2" cstate="print"/>
          <a:srcRect/>
          <a:stretch>
            <a:fillRect/>
          </a:stretch>
        </p:blipFill>
        <p:spPr bwMode="auto">
          <a:xfrm>
            <a:off x="0" y="0"/>
            <a:ext cx="4234979" cy="2788903"/>
          </a:xfrm>
          <a:prstGeom prst="rect">
            <a:avLst/>
          </a:prstGeom>
          <a:noFill/>
          <a:ln w="9525">
            <a:noFill/>
            <a:miter lim="800000"/>
            <a:headEnd/>
            <a:tailEnd/>
          </a:ln>
        </p:spPr>
      </p:pic>
      <p:pic>
        <p:nvPicPr>
          <p:cNvPr id="8" name="Рисунок 7" descr="http://www2.macleans.ca/wp-content/uploads/2013/03/Queen-Kate-Philip.jpg"/>
          <p:cNvPicPr/>
          <p:nvPr/>
        </p:nvPicPr>
        <p:blipFill>
          <a:blip r:embed="rId3" cstate="print"/>
          <a:srcRect/>
          <a:stretch>
            <a:fillRect/>
          </a:stretch>
        </p:blipFill>
        <p:spPr bwMode="auto">
          <a:xfrm>
            <a:off x="539552" y="404664"/>
            <a:ext cx="4482381" cy="2772227"/>
          </a:xfrm>
          <a:prstGeom prst="rect">
            <a:avLst/>
          </a:prstGeom>
          <a:noFill/>
          <a:ln w="9525">
            <a:noFill/>
            <a:miter lim="800000"/>
            <a:headEnd/>
            <a:tailEnd/>
          </a:ln>
        </p:spPr>
      </p:pic>
      <p:pic>
        <p:nvPicPr>
          <p:cNvPr id="9" name="Рисунок 8" descr="http://i.dailymail.co.uk/i/pix/2013/05/08/article-2321142-19ADD288000005DC-603_964x634.jpg"/>
          <p:cNvPicPr/>
          <p:nvPr/>
        </p:nvPicPr>
        <p:blipFill>
          <a:blip r:embed="rId4" cstate="print"/>
          <a:srcRect/>
          <a:stretch>
            <a:fillRect/>
          </a:stretch>
        </p:blipFill>
        <p:spPr bwMode="auto">
          <a:xfrm>
            <a:off x="1403649" y="980729"/>
            <a:ext cx="4320480" cy="2880320"/>
          </a:xfrm>
          <a:prstGeom prst="rect">
            <a:avLst/>
          </a:prstGeom>
          <a:noFill/>
          <a:ln w="9525">
            <a:noFill/>
            <a:miter lim="800000"/>
            <a:headEnd/>
            <a:tailEnd/>
          </a:ln>
        </p:spPr>
      </p:pic>
      <p:pic>
        <p:nvPicPr>
          <p:cNvPr id="10" name="Рисунок 9" descr="http://i.dailymail.co.uk/i/pix/2013/05/08/article-2321142-19AD280E000005DC-169_964x600.jpg"/>
          <p:cNvPicPr/>
          <p:nvPr/>
        </p:nvPicPr>
        <p:blipFill>
          <a:blip r:embed="rId5" cstate="print"/>
          <a:srcRect/>
          <a:stretch>
            <a:fillRect/>
          </a:stretch>
        </p:blipFill>
        <p:spPr bwMode="auto">
          <a:xfrm>
            <a:off x="2051720" y="1484784"/>
            <a:ext cx="4536504" cy="2880320"/>
          </a:xfrm>
          <a:prstGeom prst="rect">
            <a:avLst/>
          </a:prstGeom>
          <a:noFill/>
          <a:ln w="9525">
            <a:noFill/>
            <a:miter lim="800000"/>
            <a:headEnd/>
            <a:tailEnd/>
          </a:ln>
        </p:spPr>
      </p:pic>
      <p:pic>
        <p:nvPicPr>
          <p:cNvPr id="12" name="Рисунок 11" descr="http://i.dailymail.co.uk/i/pix/2013/05/08/article-2321142-19AD88FA000005DC-213_964x692.jpg"/>
          <p:cNvPicPr/>
          <p:nvPr/>
        </p:nvPicPr>
        <p:blipFill>
          <a:blip r:embed="rId6" cstate="print"/>
          <a:srcRect/>
          <a:stretch>
            <a:fillRect/>
          </a:stretch>
        </p:blipFill>
        <p:spPr bwMode="auto">
          <a:xfrm>
            <a:off x="2627785" y="1988840"/>
            <a:ext cx="4608512" cy="3456384"/>
          </a:xfrm>
          <a:prstGeom prst="rect">
            <a:avLst/>
          </a:prstGeom>
          <a:noFill/>
          <a:ln w="9525">
            <a:noFill/>
            <a:miter lim="800000"/>
            <a:headEnd/>
            <a:tailEnd/>
          </a:ln>
        </p:spPr>
      </p:pic>
      <p:pic>
        <p:nvPicPr>
          <p:cNvPr id="13" name="Рисунок 12" descr="http://i.dailymail.co.uk/i/pix/2013/05/08/article-2321142-19AD9922000005DC-152_964x642.jpg"/>
          <p:cNvPicPr/>
          <p:nvPr/>
        </p:nvPicPr>
        <p:blipFill>
          <a:blip r:embed="rId7" cstate="print"/>
          <a:srcRect/>
          <a:stretch>
            <a:fillRect/>
          </a:stretch>
        </p:blipFill>
        <p:spPr bwMode="auto">
          <a:xfrm>
            <a:off x="3707904" y="2420888"/>
            <a:ext cx="4896544" cy="3312368"/>
          </a:xfrm>
          <a:prstGeom prst="rect">
            <a:avLst/>
          </a:prstGeom>
          <a:noFill/>
          <a:ln w="9525">
            <a:noFill/>
            <a:miter lim="800000"/>
            <a:headEnd/>
            <a:tailEnd/>
          </a:ln>
        </p:spPr>
      </p:pic>
      <p:pic>
        <p:nvPicPr>
          <p:cNvPr id="14" name="Рисунок 13" descr="http://i.dailymail.co.uk/i/pix/2012/02/03/article-2096150-09BF2CA5000005DC-418_468x523.jpg"/>
          <p:cNvPicPr/>
          <p:nvPr/>
        </p:nvPicPr>
        <p:blipFill>
          <a:blip r:embed="rId8" cstate="print"/>
          <a:srcRect/>
          <a:stretch>
            <a:fillRect/>
          </a:stretch>
        </p:blipFill>
        <p:spPr bwMode="auto">
          <a:xfrm>
            <a:off x="5868144" y="2780928"/>
            <a:ext cx="3096344" cy="3888432"/>
          </a:xfrm>
          <a:prstGeom prst="rect">
            <a:avLst/>
          </a:prstGeom>
          <a:noFill/>
          <a:ln w="9525">
            <a:noFill/>
            <a:miter lim="800000"/>
            <a:headEnd/>
            <a:tailEnd/>
          </a:ln>
        </p:spPr>
      </p:pic>
      <p:sp>
        <p:nvSpPr>
          <p:cNvPr id="15" name="TextBox 14"/>
          <p:cNvSpPr txBox="1"/>
          <p:nvPr/>
        </p:nvSpPr>
        <p:spPr>
          <a:xfrm>
            <a:off x="5004048" y="404664"/>
            <a:ext cx="3816424" cy="830997"/>
          </a:xfrm>
          <a:prstGeom prst="rect">
            <a:avLst/>
          </a:prstGeom>
          <a:solidFill>
            <a:srgbClr val="FFC0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u="sng" dirty="0" smtClean="0">
                <a:solidFill>
                  <a:schemeClr val="bg1"/>
                </a:solidFill>
                <a:latin typeface="Algerian" pitchFamily="82" charset="0"/>
              </a:rPr>
              <a:t>WHAT ARE THE DUTIES </a:t>
            </a:r>
          </a:p>
          <a:p>
            <a:r>
              <a:rPr lang="en-US" sz="2400" b="1" u="sng" dirty="0" smtClean="0">
                <a:solidFill>
                  <a:schemeClr val="bg1"/>
                </a:solidFill>
                <a:latin typeface="Algerian" pitchFamily="82" charset="0"/>
              </a:rPr>
              <a:t>OF THE QUEEN?</a:t>
            </a:r>
            <a:endParaRPr lang="ru-RU" sz="2400" b="1" u="sng" dirty="0">
              <a:solidFill>
                <a:schemeClr val="bg1"/>
              </a:solidFill>
            </a:endParaRPr>
          </a:p>
        </p:txBody>
      </p:sp>
      <p:sp>
        <p:nvSpPr>
          <p:cNvPr id="16" name="TextBox 15"/>
          <p:cNvSpPr txBox="1"/>
          <p:nvPr/>
        </p:nvSpPr>
        <p:spPr>
          <a:xfrm>
            <a:off x="0" y="2333685"/>
            <a:ext cx="5688632" cy="452431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400" b="1" dirty="0" smtClean="0"/>
              <a:t>It is often said that the Queen is politically neutral and her role is largely ceremonial. However, the Queen is still involved in many important acts of government. The Queen calls and dissolves Parliament. She normally opens the new session of Parliament with a speech from the throne and outlines her Government's </a:t>
            </a:r>
            <a:r>
              <a:rPr lang="en-US" sz="2400" b="1" dirty="0" err="1" smtClean="0"/>
              <a:t>programme</a:t>
            </a:r>
            <a:r>
              <a:rPr lang="en-US" sz="2400" b="1" dirty="0" smtClean="0"/>
              <a:t>. Before a bill becomes law the Queen must give it her Royal Assent, which is announced to both Houses of Parliament. </a:t>
            </a:r>
            <a:endParaRPr lang="ru-RU" sz="2400" b="1" dirty="0"/>
          </a:p>
        </p:txBody>
      </p:sp>
    </p:spTree>
  </p:cSld>
  <p:clrMapOvr>
    <a:masterClrMapping/>
  </p:clrMapOvr>
  <p:transition spd="slow" advTm="0">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Bottom)">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lide(fromBottom)">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lide(fromBottom)">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lide(fromBottom)">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7" presetClass="entr" presetSubtype="2"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3000" fill="hold"/>
                                        <p:tgtEl>
                                          <p:spTgt spid="14"/>
                                        </p:tgtEl>
                                        <p:attrNameLst>
                                          <p:attrName>ppt_x</p:attrName>
                                        </p:attrNameLst>
                                      </p:cBhvr>
                                      <p:tavLst>
                                        <p:tav tm="0">
                                          <p:val>
                                            <p:strVal val="1+#ppt_w/2"/>
                                          </p:val>
                                        </p:tav>
                                        <p:tav tm="100000">
                                          <p:val>
                                            <p:strVal val="#ppt_x"/>
                                          </p:val>
                                        </p:tav>
                                      </p:tavLst>
                                    </p:anim>
                                    <p:anim calcmode="lin" valueType="num">
                                      <p:cBhvr additive="base">
                                        <p:cTn id="38" dur="3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edge">
                                      <p:cBhvr>
                                        <p:cTn id="43" dur="2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7"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0" fill="hold"/>
                                        <p:tgtEl>
                                          <p:spTgt spid="16"/>
                                        </p:tgtEl>
                                        <p:attrNameLst>
                                          <p:attrName>ppt_x</p:attrName>
                                        </p:attrNameLst>
                                      </p:cBhvr>
                                      <p:tavLst>
                                        <p:tav tm="0">
                                          <p:val>
                                            <p:strVal val="#ppt_x"/>
                                          </p:val>
                                        </p:tav>
                                        <p:tav tm="100000">
                                          <p:val>
                                            <p:strVal val="#ppt_x"/>
                                          </p:val>
                                        </p:tav>
                                      </p:tavLst>
                                    </p:anim>
                                    <p:anim calcmode="lin" valueType="num">
                                      <p:cBhvr additive="base">
                                        <p:cTn id="49" dur="5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cdn5.img22.rian.ru/images/94135/98/941359801.jpg"/>
          <p:cNvPicPr/>
          <p:nvPr/>
        </p:nvPicPr>
        <p:blipFill>
          <a:blip r:embed="rId2" cstate="print"/>
          <a:srcRect/>
          <a:stretch>
            <a:fillRect/>
          </a:stretch>
        </p:blipFill>
        <p:spPr bwMode="auto">
          <a:xfrm>
            <a:off x="5114925" y="0"/>
            <a:ext cx="4029075" cy="2849319"/>
          </a:xfrm>
          <a:prstGeom prst="rect">
            <a:avLst/>
          </a:prstGeom>
          <a:noFill/>
          <a:ln w="9525">
            <a:noFill/>
            <a:miter lim="800000"/>
            <a:headEnd/>
            <a:tailEnd/>
          </a:ln>
          <a:scene3d>
            <a:camera prst="perspectiveContrastingLeftFacing"/>
            <a:lightRig rig="threePt" dir="t"/>
          </a:scene3d>
        </p:spPr>
      </p:pic>
      <p:pic>
        <p:nvPicPr>
          <p:cNvPr id="3" name="Рисунок 2" descr="http://img1.kasjauns.lv/galerijas/karaliene_elizabete_piedalas_val/elizabete-2.jpg"/>
          <p:cNvPicPr/>
          <p:nvPr/>
        </p:nvPicPr>
        <p:blipFill>
          <a:blip r:embed="rId3" cstate="print"/>
          <a:srcRect/>
          <a:stretch>
            <a:fillRect/>
          </a:stretch>
        </p:blipFill>
        <p:spPr bwMode="auto">
          <a:xfrm>
            <a:off x="467544" y="908720"/>
            <a:ext cx="4153148" cy="3096344"/>
          </a:xfrm>
          <a:prstGeom prst="rect">
            <a:avLst/>
          </a:prstGeom>
          <a:noFill/>
          <a:ln w="9525">
            <a:noFill/>
            <a:miter lim="800000"/>
            <a:headEnd/>
            <a:tailEnd/>
          </a:ln>
          <a:scene3d>
            <a:camera prst="isometricOffAxis1Right"/>
            <a:lightRig rig="threePt" dir="t"/>
          </a:scene3d>
        </p:spPr>
      </p:pic>
      <p:pic>
        <p:nvPicPr>
          <p:cNvPr id="4" name="Рисунок 3" descr="http://i3.alfi.lt/16315/56/82.jpg"/>
          <p:cNvPicPr/>
          <p:nvPr/>
        </p:nvPicPr>
        <p:blipFill>
          <a:blip r:embed="rId4" cstate="print"/>
          <a:srcRect/>
          <a:stretch>
            <a:fillRect/>
          </a:stretch>
        </p:blipFill>
        <p:spPr bwMode="auto">
          <a:xfrm>
            <a:off x="4593259" y="2060848"/>
            <a:ext cx="4550741" cy="3028950"/>
          </a:xfrm>
          <a:prstGeom prst="rect">
            <a:avLst/>
          </a:prstGeom>
          <a:noFill/>
          <a:ln w="9525">
            <a:noFill/>
            <a:miter lim="800000"/>
            <a:headEnd/>
            <a:tailEnd/>
          </a:ln>
          <a:scene3d>
            <a:camera prst="isometricOffAxis2Left"/>
            <a:lightRig rig="threePt" dir="t"/>
          </a:scene3d>
        </p:spPr>
      </p:pic>
      <p:pic>
        <p:nvPicPr>
          <p:cNvPr id="5" name="Рисунок 4" descr="http://k.img.com.ua/img/forall/a/14410/97.jpg"/>
          <p:cNvPicPr/>
          <p:nvPr/>
        </p:nvPicPr>
        <p:blipFill>
          <a:blip r:embed="rId5" cstate="print"/>
          <a:srcRect/>
          <a:stretch>
            <a:fillRect/>
          </a:stretch>
        </p:blipFill>
        <p:spPr bwMode="auto">
          <a:xfrm>
            <a:off x="5148064" y="4857750"/>
            <a:ext cx="2857500" cy="2000250"/>
          </a:xfrm>
          <a:prstGeom prst="rect">
            <a:avLst/>
          </a:prstGeom>
          <a:noFill/>
          <a:ln w="9525">
            <a:noFill/>
            <a:miter lim="800000"/>
            <a:headEnd/>
            <a:tailEnd/>
          </a:ln>
        </p:spPr>
      </p:pic>
      <p:pic>
        <p:nvPicPr>
          <p:cNvPr id="6" name="Рисунок 5" descr="http://s.s-ports.ru/sites/default/files/imagecache/960xAuto/_bimu_321424e591dd1c62_0c3b.JPG"/>
          <p:cNvPicPr/>
          <p:nvPr/>
        </p:nvPicPr>
        <p:blipFill>
          <a:blip r:embed="rId6" cstate="print"/>
          <a:srcRect/>
          <a:stretch>
            <a:fillRect/>
          </a:stretch>
        </p:blipFill>
        <p:spPr bwMode="auto">
          <a:xfrm>
            <a:off x="2411760" y="1916832"/>
            <a:ext cx="3096344" cy="3888432"/>
          </a:xfrm>
          <a:prstGeom prst="rect">
            <a:avLst/>
          </a:prstGeom>
          <a:noFill/>
          <a:ln w="9525">
            <a:noFill/>
            <a:miter lim="800000"/>
            <a:headEnd/>
            <a:tailEnd/>
          </a:ln>
          <a:scene3d>
            <a:camera prst="perspectiveContrastingLeftFacing"/>
            <a:lightRig rig="threePt" dir="t"/>
          </a:scene3d>
        </p:spPr>
      </p:pic>
      <p:pic>
        <p:nvPicPr>
          <p:cNvPr id="7" name="Содержимое 4" descr="http://www.mardaninews.de/fotoneu/data/media/4/image-86981-galleryV9-kqtm.jpg"/>
          <p:cNvPicPr>
            <a:picLocks/>
          </p:cNvPicPr>
          <p:nvPr/>
        </p:nvPicPr>
        <p:blipFill>
          <a:blip r:embed="rId7" cstate="print"/>
          <a:srcRect/>
          <a:stretch>
            <a:fillRect/>
          </a:stretch>
        </p:blipFill>
        <p:spPr bwMode="auto">
          <a:xfrm>
            <a:off x="395536" y="3645024"/>
            <a:ext cx="3851920" cy="2821192"/>
          </a:xfrm>
          <a:prstGeom prst="rect">
            <a:avLst/>
          </a:prstGeom>
          <a:noFill/>
          <a:ln w="9525">
            <a:noFill/>
            <a:miter lim="800000"/>
            <a:headEnd/>
            <a:tailEnd/>
          </a:ln>
        </p:spPr>
      </p:pic>
      <p:sp>
        <p:nvSpPr>
          <p:cNvPr id="8" name="Прямоугольник 7"/>
          <p:cNvSpPr/>
          <p:nvPr/>
        </p:nvSpPr>
        <p:spPr>
          <a:xfrm>
            <a:off x="323528" y="1844824"/>
            <a:ext cx="8532440" cy="2246769"/>
          </a:xfrm>
          <a:prstGeom prst="rect">
            <a:avLst/>
          </a:prstGeom>
        </p:spPr>
        <p:txBody>
          <a:bodyPr wrap="square">
            <a:spAutoFit/>
          </a:bodyPr>
          <a:lstStyle/>
          <a:p>
            <a:r>
              <a:rPr lang="en-US" sz="2800" dirty="0" smtClean="0"/>
              <a:t>makes appointments to many important state offices, on the advice of the Prime Minister or the relevant Cabinet Minister. She has the power to conclude treaties, to declare war and to make peace, to recognize foreign states and governments and to annex territory.</a:t>
            </a:r>
            <a:endParaRPr lang="ru-RU" sz="2800" dirty="0"/>
          </a:p>
        </p:txBody>
      </p:sp>
      <p:sp>
        <p:nvSpPr>
          <p:cNvPr id="9" name="Прямоугольник 8"/>
          <p:cNvSpPr/>
          <p:nvPr/>
        </p:nvSpPr>
        <p:spPr>
          <a:xfrm>
            <a:off x="251520" y="476672"/>
            <a:ext cx="4464496" cy="1015663"/>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6000" dirty="0" smtClean="0">
                <a:solidFill>
                  <a:schemeClr val="bg1"/>
                </a:solidFill>
                <a:latin typeface="Algerian" pitchFamily="82" charset="0"/>
              </a:rPr>
              <a:t>The Queen </a:t>
            </a:r>
            <a:endParaRPr lang="ru-RU" sz="6000" dirty="0"/>
          </a:p>
        </p:txBody>
      </p:sp>
    </p:spTree>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slide(fromBottom)">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4)">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lide(fromBottom)">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slide(fromTop)">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heckerboard(across)">
                                      <p:cBhvr>
                                        <p:cTn id="4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http://image.absoluteastronomy.com/images/encyclopediaimages/g/ge/george_iv_coronation_banquet.jpg"/>
          <p:cNvPicPr>
            <a:picLocks/>
          </p:cNvPicPr>
          <p:nvPr/>
        </p:nvPicPr>
        <p:blipFill>
          <a:blip r:embed="rId2" cstate="print"/>
          <a:srcRect/>
          <a:stretch>
            <a:fillRect/>
          </a:stretch>
        </p:blipFill>
        <p:spPr bwMode="auto">
          <a:xfrm>
            <a:off x="6516216" y="0"/>
            <a:ext cx="2286000" cy="1841500"/>
          </a:xfrm>
          <a:prstGeom prst="rect">
            <a:avLst/>
          </a:prstGeom>
          <a:noFill/>
          <a:ln w="9525">
            <a:noFill/>
            <a:miter lim="800000"/>
            <a:headEnd/>
            <a:tailEnd/>
          </a:ln>
          <a:scene3d>
            <a:camera prst="perspectiveRelaxedModerately"/>
            <a:lightRig rig="threePt" dir="t"/>
          </a:scene3d>
        </p:spPr>
      </p:pic>
      <p:pic>
        <p:nvPicPr>
          <p:cNvPr id="3" name="Рисунок 2" descr="http://image.absoluteastronomy.com/images/encyclopediaimages/l/li/lionel_de_rothschild_hoc.jpg"/>
          <p:cNvPicPr/>
          <p:nvPr/>
        </p:nvPicPr>
        <p:blipFill>
          <a:blip r:embed="rId3" cstate="print"/>
          <a:srcRect/>
          <a:stretch>
            <a:fillRect/>
          </a:stretch>
        </p:blipFill>
        <p:spPr bwMode="auto">
          <a:xfrm>
            <a:off x="5292080" y="2132856"/>
            <a:ext cx="3456384" cy="2016224"/>
          </a:xfrm>
          <a:prstGeom prst="rect">
            <a:avLst/>
          </a:prstGeom>
          <a:noFill/>
          <a:ln w="9525">
            <a:noFill/>
            <a:miter lim="800000"/>
            <a:headEnd/>
            <a:tailEnd/>
          </a:ln>
          <a:scene3d>
            <a:camera prst="perspectiveContrastingLeftFacing"/>
            <a:lightRig rig="threePt" dir="t"/>
          </a:scene3d>
        </p:spPr>
      </p:pic>
      <p:pic>
        <p:nvPicPr>
          <p:cNvPr id="4" name="Рисунок 3" descr="http://image.absoluteastronomy.com/images/encyclopediaimages/p/pa/passing_of_the_parliament_bill,_1911_-_project_gutenberg_etext_19609.jpg"/>
          <p:cNvPicPr/>
          <p:nvPr/>
        </p:nvPicPr>
        <p:blipFill>
          <a:blip r:embed="rId4" cstate="print"/>
          <a:srcRect/>
          <a:stretch>
            <a:fillRect/>
          </a:stretch>
        </p:blipFill>
        <p:spPr bwMode="auto">
          <a:xfrm>
            <a:off x="5076056" y="4365104"/>
            <a:ext cx="4067944" cy="2304256"/>
          </a:xfrm>
          <a:prstGeom prst="rect">
            <a:avLst/>
          </a:prstGeom>
          <a:noFill/>
          <a:ln w="9525">
            <a:noFill/>
            <a:miter lim="800000"/>
            <a:headEnd/>
            <a:tailEnd/>
          </a:ln>
        </p:spPr>
      </p:pic>
      <p:sp>
        <p:nvSpPr>
          <p:cNvPr id="5" name="Rectangle 1"/>
          <p:cNvSpPr>
            <a:spLocks noChangeArrowheads="1"/>
          </p:cNvSpPr>
          <p:nvPr/>
        </p:nvSpPr>
        <p:spPr bwMode="auto">
          <a:xfrm>
            <a:off x="467544" y="1525434"/>
            <a:ext cx="3960440" cy="3785652"/>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Times New Roman" pitchFamily="18" charset="0"/>
                <a:ea typeface="Calibri" pitchFamily="34" charset="0"/>
                <a:cs typeface="Times New Roman" pitchFamily="18" charset="0"/>
              </a:rPr>
              <a:t>The Parliament  is the supreme legislative body and the highest authority in the UK. It consists of the House of Commons and the House of Lords</a:t>
            </a:r>
            <a:r>
              <a:rPr kumimoji="0" lang="en-US" sz="2400" b="1" i="0" u="none" strike="noStrike" cap="none" normalizeH="0" baseline="0" dirty="0" smtClean="0">
                <a:ln>
                  <a:noFill/>
                </a:ln>
                <a:effectLst/>
                <a:latin typeface="Times New Roman" pitchFamily="18" charset="0"/>
                <a:ea typeface="Calibri" pitchFamily="34" charset="0"/>
                <a:cs typeface="Times New Roman" pitchFamily="18" charset="0"/>
              </a:rPr>
              <a:t>.</a:t>
            </a:r>
            <a:r>
              <a:rPr kumimoji="0" lang="en-US" sz="2400" b="0" i="0" u="none" strike="noStrike" cap="none" normalizeH="0" baseline="0" dirty="0" smtClean="0">
                <a:ln>
                  <a:noFill/>
                </a:ln>
                <a:effectLst/>
                <a:latin typeface="Times New Roman" pitchFamily="18" charset="0"/>
                <a:ea typeface="Calibri" pitchFamily="34" charset="0"/>
                <a:cs typeface="Times New Roman" pitchFamily="18" charset="0"/>
              </a:rPr>
              <a:t> British parliamentary system is one of the oldest in the world, it developed slowly during the 13th century after King John´s signature of</a:t>
            </a:r>
            <a:endParaRPr kumimoji="0" lang="en-US" sz="2400" b="0" i="0" u="none" strike="noStrike" cap="none" normalizeH="0" baseline="0" dirty="0" smtClean="0">
              <a:ln>
                <a:noFill/>
              </a:ln>
              <a:effectLst/>
              <a:latin typeface="Arial" pitchFamily="34" charset="0"/>
              <a:cs typeface="Arial" pitchFamily="34" charset="0"/>
            </a:endParaRPr>
          </a:p>
        </p:txBody>
      </p:sp>
      <p:sp>
        <p:nvSpPr>
          <p:cNvPr id="6" name="Прямоугольник 5"/>
          <p:cNvSpPr/>
          <p:nvPr/>
        </p:nvSpPr>
        <p:spPr>
          <a:xfrm>
            <a:off x="683568" y="476672"/>
            <a:ext cx="6192688" cy="923330"/>
          </a:xfrm>
          <a:prstGeom prst="rect">
            <a:avLst/>
          </a:prstGeom>
          <a:solidFill>
            <a:schemeClr val="accent6">
              <a:lumMod val="75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a:spAutoFit/>
          </a:bodyPr>
          <a:lstStyle/>
          <a:p>
            <a:r>
              <a:rPr lang="en-US" sz="5400" b="1" dirty="0" smtClean="0">
                <a:solidFill>
                  <a:schemeClr val="bg1"/>
                </a:solidFill>
              </a:rPr>
              <a:t>   THE  PARLAMENT</a:t>
            </a:r>
            <a:endParaRPr lang="ru-RU" sz="5400" dirty="0">
              <a:solidFill>
                <a:schemeClr val="bg1"/>
              </a:solidFill>
            </a:endParaRPr>
          </a:p>
        </p:txBody>
      </p:sp>
      <p:sp>
        <p:nvSpPr>
          <p:cNvPr id="7" name="Прямоугольник 6"/>
          <p:cNvSpPr/>
          <p:nvPr/>
        </p:nvSpPr>
        <p:spPr>
          <a:xfrm>
            <a:off x="1547664" y="5229200"/>
            <a:ext cx="6782626" cy="923330"/>
          </a:xfrm>
          <a:prstGeom prst="rect">
            <a:avLst/>
          </a:prstGeom>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a:spAutoFit/>
          </a:bodyPr>
          <a:lstStyle/>
          <a:p>
            <a:r>
              <a:rPr lang="en-US" sz="5400" b="1" dirty="0" smtClean="0">
                <a:solidFill>
                  <a:schemeClr val="bg1"/>
                </a:solidFill>
                <a:latin typeface="Times New Roman" pitchFamily="18" charset="0"/>
                <a:ea typeface="Calibri" pitchFamily="34" charset="0"/>
                <a:cs typeface="Times New Roman" pitchFamily="18" charset="0"/>
              </a:rPr>
              <a:t>Magna </a:t>
            </a:r>
            <a:r>
              <a:rPr lang="en-US" sz="5400" b="1" dirty="0" err="1" smtClean="0">
                <a:solidFill>
                  <a:schemeClr val="bg1"/>
                </a:solidFill>
                <a:latin typeface="Times New Roman" pitchFamily="18" charset="0"/>
                <a:ea typeface="Calibri" pitchFamily="34" charset="0"/>
                <a:cs typeface="Times New Roman" pitchFamily="18" charset="0"/>
              </a:rPr>
              <a:t>Carta</a:t>
            </a:r>
            <a:r>
              <a:rPr lang="en-US" sz="5400" b="1" dirty="0" smtClean="0">
                <a:solidFill>
                  <a:schemeClr val="bg1"/>
                </a:solidFill>
                <a:latin typeface="Times New Roman" pitchFamily="18" charset="0"/>
                <a:ea typeface="Calibri" pitchFamily="34" charset="0"/>
                <a:cs typeface="Times New Roman" pitchFamily="18" charset="0"/>
              </a:rPr>
              <a:t> </a:t>
            </a:r>
            <a:r>
              <a:rPr lang="en-US" sz="5400" dirty="0" smtClean="0">
                <a:solidFill>
                  <a:schemeClr val="bg1"/>
                </a:solidFill>
                <a:latin typeface="Times New Roman" pitchFamily="18" charset="0"/>
                <a:ea typeface="Calibri" pitchFamily="34" charset="0"/>
                <a:cs typeface="Times New Roman" pitchFamily="18" charset="0"/>
              </a:rPr>
              <a:t>in 1215. </a:t>
            </a:r>
            <a:endParaRPr lang="ru-RU" sz="5400" dirty="0"/>
          </a:p>
        </p:txBody>
      </p:sp>
    </p:spTree>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1000"/>
                                        <p:tgtEl>
                                          <p:spTgt spid="2"/>
                                        </p:tgtEl>
                                      </p:cBhvr>
                                    </p:animEffect>
                                  </p:childTnLst>
                                </p:cTn>
                              </p:par>
                            </p:childTnLst>
                          </p:cTn>
                        </p:par>
                        <p:par>
                          <p:cTn id="8" fill="hold">
                            <p:stCondLst>
                              <p:cond delay="1000"/>
                            </p:stCondLst>
                            <p:childTnLst>
                              <p:par>
                                <p:cTn id="9" presetID="1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Right)">
                                      <p:cBhvr>
                                        <p:cTn id="11" dur="1000"/>
                                        <p:tgtEl>
                                          <p:spTgt spid="3"/>
                                        </p:tgtEl>
                                      </p:cBhvr>
                                    </p:animEffect>
                                  </p:childTnLst>
                                </p:cTn>
                              </p:par>
                            </p:childTnLst>
                          </p:cTn>
                        </p:par>
                        <p:par>
                          <p:cTn id="12" fill="hold">
                            <p:stCondLst>
                              <p:cond delay="2000"/>
                            </p:stCondLst>
                            <p:childTnLst>
                              <p:par>
                                <p:cTn id="13" presetID="53"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Effect transition="in" filter="fade">
                                      <p:cBhvr>
                                        <p:cTn id="17" dur="1000"/>
                                        <p:tgtEl>
                                          <p:spTgt spid="4"/>
                                        </p:tgtEl>
                                      </p:cBhvr>
                                    </p:animEffect>
                                  </p:childTnLst>
                                </p:cTn>
                              </p:par>
                            </p:childTnLst>
                          </p:cTn>
                        </p:par>
                        <p:par>
                          <p:cTn id="18" fill="hold">
                            <p:stCondLst>
                              <p:cond delay="3000"/>
                            </p:stCondLst>
                            <p:childTnLst>
                              <p:par>
                                <p:cTn id="19" presetID="7"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2000" fill="hold"/>
                                        <p:tgtEl>
                                          <p:spTgt spid="6"/>
                                        </p:tgtEl>
                                        <p:attrNameLst>
                                          <p:attrName>ppt_x</p:attrName>
                                        </p:attrNameLst>
                                      </p:cBhvr>
                                      <p:tavLst>
                                        <p:tav tm="0">
                                          <p:val>
                                            <p:strVal val="0-#ppt_w/2"/>
                                          </p:val>
                                        </p:tav>
                                        <p:tav tm="100000">
                                          <p:val>
                                            <p:strVal val="#ppt_x"/>
                                          </p:val>
                                        </p:tav>
                                      </p:tavLst>
                                    </p:anim>
                                    <p:anim calcmode="lin" valueType="num">
                                      <p:cBhvr additive="base">
                                        <p:cTn id="22" dur="20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5000"/>
                            </p:stCondLst>
                            <p:childTnLst>
                              <p:par>
                                <p:cTn id="24" presetID="6"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par>
                          <p:cTn id="27" fill="hold">
                            <p:stCondLst>
                              <p:cond delay="7000"/>
                            </p:stCondLst>
                            <p:childTnLst>
                              <p:par>
                                <p:cTn id="28" presetID="7" presetClass="entr" presetSubtype="4"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2000" fill="hold"/>
                                        <p:tgtEl>
                                          <p:spTgt spid="7"/>
                                        </p:tgtEl>
                                        <p:attrNameLst>
                                          <p:attrName>ppt_x</p:attrName>
                                        </p:attrNameLst>
                                      </p:cBhvr>
                                      <p:tavLst>
                                        <p:tav tm="0">
                                          <p:val>
                                            <p:strVal val="#ppt_x"/>
                                          </p:val>
                                        </p:tav>
                                        <p:tav tm="100000">
                                          <p:val>
                                            <p:strVal val="#ppt_x"/>
                                          </p:val>
                                        </p:tav>
                                      </p:tavLst>
                                    </p:anim>
                                    <p:anim calcmode="lin" valueType="num">
                                      <p:cBhvr additive="base">
                                        <p:cTn id="31"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http://www.archives.gov/exhibits/featured_documents/magna_carta/images/after-restoration-xl.jpg"/>
          <p:cNvPicPr>
            <a:picLocks/>
          </p:cNvPicPr>
          <p:nvPr/>
        </p:nvPicPr>
        <p:blipFill>
          <a:blip r:embed="rId2" cstate="print"/>
          <a:srcRect/>
          <a:stretch>
            <a:fillRect/>
          </a:stretch>
        </p:blipFill>
        <p:spPr bwMode="auto">
          <a:xfrm>
            <a:off x="539552" y="764704"/>
            <a:ext cx="4104456" cy="5472608"/>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 name="Rectangle 3"/>
          <p:cNvSpPr>
            <a:spLocks noChangeArrowheads="1"/>
          </p:cNvSpPr>
          <p:nvPr/>
        </p:nvSpPr>
        <p:spPr bwMode="auto">
          <a:xfrm>
            <a:off x="4932040" y="682824"/>
            <a:ext cx="3780928" cy="2554545"/>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haroni" pitchFamily="2" charset="-79"/>
                <a:ea typeface="Times New Roman" pitchFamily="18" charset="0"/>
                <a:cs typeface="Aharoni" pitchFamily="2" charset="-79"/>
              </a:rPr>
              <a:t> (Latin for Great Charter), also called</a:t>
            </a:r>
            <a:r>
              <a:rPr kumimoji="0" lang="en-US" sz="2000" b="1" i="0" u="none" strike="noStrike" cap="none" normalizeH="0" baseline="0" dirty="0" smtClean="0">
                <a:ln>
                  <a:noFill/>
                </a:ln>
                <a:effectLst/>
                <a:latin typeface="Aharoni" pitchFamily="2" charset="-79"/>
                <a:ea typeface="Times New Roman" pitchFamily="18" charset="0"/>
                <a:cs typeface="Aharoni" pitchFamily="2" charset="-79"/>
              </a:rPr>
              <a:t> Magna </a:t>
            </a:r>
            <a:r>
              <a:rPr kumimoji="0" lang="en-US" sz="2000" b="1" i="0" u="none" strike="noStrike" cap="none" normalizeH="0" baseline="0" dirty="0" err="1" smtClean="0">
                <a:ln>
                  <a:noFill/>
                </a:ln>
                <a:effectLst/>
                <a:latin typeface="Aharoni" pitchFamily="2" charset="-79"/>
                <a:ea typeface="Times New Roman" pitchFamily="18" charset="0"/>
                <a:cs typeface="Aharoni" pitchFamily="2" charset="-79"/>
              </a:rPr>
              <a:t>Carta</a:t>
            </a:r>
            <a:r>
              <a:rPr kumimoji="0" lang="en-US" sz="2000" b="1" i="0" u="none" strike="noStrike" cap="none" normalizeH="0" baseline="0" dirty="0" smtClean="0">
                <a:ln>
                  <a:noFill/>
                </a:ln>
                <a:effectLst/>
                <a:latin typeface="Aharoni" pitchFamily="2" charset="-79"/>
                <a:ea typeface="Times New Roman" pitchFamily="18" charset="0"/>
                <a:cs typeface="Aharoni" pitchFamily="2" charset="-79"/>
              </a:rPr>
              <a:t> </a:t>
            </a:r>
            <a:r>
              <a:rPr kumimoji="0" lang="en-US" sz="2000" b="1" i="0" u="none" strike="noStrike" cap="none" normalizeH="0" baseline="0" dirty="0" err="1" smtClean="0">
                <a:ln>
                  <a:noFill/>
                </a:ln>
                <a:effectLst/>
                <a:latin typeface="Aharoni" pitchFamily="2" charset="-79"/>
                <a:ea typeface="Times New Roman" pitchFamily="18" charset="0"/>
                <a:cs typeface="Aharoni" pitchFamily="2" charset="-79"/>
              </a:rPr>
              <a:t>Libertatum</a:t>
            </a:r>
            <a:r>
              <a:rPr kumimoji="0" lang="en-US" sz="2000" b="0" i="0" u="none" strike="noStrike" cap="none" normalizeH="0" baseline="0" dirty="0" smtClean="0">
                <a:ln>
                  <a:noFill/>
                </a:ln>
                <a:effectLst/>
                <a:latin typeface="Aharoni" pitchFamily="2" charset="-79"/>
                <a:ea typeface="Times New Roman" pitchFamily="18" charset="0"/>
                <a:cs typeface="Aharoni" pitchFamily="2" charset="-79"/>
              </a:rPr>
              <a:t> or </a:t>
            </a:r>
            <a:r>
              <a:rPr kumimoji="0" lang="en-US" sz="2000" b="1" i="0" u="none" strike="noStrike" cap="none" normalizeH="0" baseline="0" dirty="0" smtClean="0">
                <a:ln>
                  <a:noFill/>
                </a:ln>
                <a:effectLst/>
                <a:latin typeface="Aharoni" pitchFamily="2" charset="-79"/>
                <a:ea typeface="Times New Roman" pitchFamily="18" charset="0"/>
                <a:cs typeface="Aharoni" pitchFamily="2" charset="-79"/>
              </a:rPr>
              <a:t>The Great Charter</a:t>
            </a:r>
            <a:r>
              <a:rPr kumimoji="0" lang="en-US" sz="2000" b="0" i="0" u="none" strike="noStrike" cap="none" normalizeH="0" baseline="0" dirty="0" smtClean="0">
                <a:ln>
                  <a:noFill/>
                </a:ln>
                <a:effectLst/>
                <a:latin typeface="Aharoni" pitchFamily="2" charset="-79"/>
                <a:ea typeface="Times New Roman" pitchFamily="18" charset="0"/>
                <a:cs typeface="Aharoni" pitchFamily="2" charset="-79"/>
              </a:rPr>
              <a:t> of the Liberties of England, is an </a:t>
            </a:r>
            <a:r>
              <a:rPr kumimoji="0" lang="en-US" sz="2000" b="0" i="0" u="none" strike="noStrike" cap="none" normalizeH="0" baseline="0" dirty="0" err="1" smtClean="0">
                <a:ln>
                  <a:noFill/>
                </a:ln>
                <a:effectLst/>
                <a:latin typeface="Aharoni" pitchFamily="2" charset="-79"/>
                <a:ea typeface="Times New Roman" pitchFamily="18" charset="0"/>
                <a:cs typeface="Aharoni" pitchFamily="2" charset="-79"/>
              </a:rPr>
              <a:t>Angevincharter</a:t>
            </a:r>
            <a:r>
              <a:rPr kumimoji="0" lang="en-US" sz="2000" b="0" i="0" u="none" strike="noStrike" cap="none" normalizeH="0" baseline="0" dirty="0" smtClean="0">
                <a:ln>
                  <a:noFill/>
                </a:ln>
                <a:effectLst/>
                <a:latin typeface="Aharoni" pitchFamily="2" charset="-79"/>
                <a:ea typeface="Times New Roman" pitchFamily="18" charset="0"/>
                <a:cs typeface="Aharoni" pitchFamily="2" charset="-79"/>
              </a:rPr>
              <a:t> originally issued in Latin in the year 1215. </a:t>
            </a:r>
            <a:endParaRPr kumimoji="0" lang="en-US" sz="2000" b="0" i="0" u="none" strike="noStrike" cap="none" normalizeH="0" baseline="0" dirty="0" smtClean="0">
              <a:ln>
                <a:noFill/>
              </a:ln>
              <a:effectLst/>
              <a:latin typeface="Aharoni" pitchFamily="2" charset="-79"/>
              <a:cs typeface="Aharoni" pitchFamily="2" charset="-79"/>
            </a:endParaRPr>
          </a:p>
        </p:txBody>
      </p:sp>
      <p:sp>
        <p:nvSpPr>
          <p:cNvPr id="4" name="Rectangle 4"/>
          <p:cNvSpPr>
            <a:spLocks noChangeArrowheads="1"/>
          </p:cNvSpPr>
          <p:nvPr/>
        </p:nvSpPr>
        <p:spPr bwMode="auto">
          <a:xfrm>
            <a:off x="5004048" y="3851176"/>
            <a:ext cx="3707904" cy="2246769"/>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lgerian" pitchFamily="82" charset="0"/>
                <a:ea typeface="Times New Roman" pitchFamily="18" charset="0"/>
                <a:cs typeface="Arial" pitchFamily="34" charset="0"/>
              </a:rPr>
              <a:t>Magna </a:t>
            </a:r>
            <a:r>
              <a:rPr kumimoji="0" lang="en-US" sz="2000" b="1" i="0" u="none" strike="noStrike" cap="none" normalizeH="0" baseline="0" dirty="0" err="1" smtClean="0">
                <a:ln>
                  <a:noFill/>
                </a:ln>
                <a:effectLst/>
                <a:latin typeface="Algerian" pitchFamily="82" charset="0"/>
                <a:ea typeface="Times New Roman" pitchFamily="18" charset="0"/>
                <a:cs typeface="Arial" pitchFamily="34" charset="0"/>
              </a:rPr>
              <a:t>Carta</a:t>
            </a:r>
            <a:r>
              <a:rPr kumimoji="0" lang="en-US" sz="2000" b="1" i="0" u="none" strike="noStrike" cap="none" normalizeH="0" baseline="0" dirty="0" smtClean="0">
                <a:ln>
                  <a:noFill/>
                </a:ln>
                <a:effectLst/>
                <a:latin typeface="Algerian" pitchFamily="82" charset="0"/>
                <a:ea typeface="Times New Roman" pitchFamily="18" charset="0"/>
                <a:cs typeface="Arial" pitchFamily="34" charset="0"/>
              </a:rPr>
              <a:t> </a:t>
            </a:r>
            <a:r>
              <a:rPr kumimoji="0" lang="en-US" sz="2000" b="0" i="0" u="none" strike="noStrike" cap="none" normalizeH="0" baseline="0" dirty="0" smtClean="0">
                <a:ln>
                  <a:noFill/>
                </a:ln>
                <a:effectLst/>
                <a:latin typeface="Aharoni" pitchFamily="2" charset="-79"/>
                <a:ea typeface="Times New Roman" pitchFamily="18" charset="0"/>
                <a:cs typeface="Aharoni" pitchFamily="2" charset="-79"/>
              </a:rPr>
              <a:t>was the first document forced onto a King of England by a group of his subjects, the feudal barons, in an attempt to limit his powers by law and protect their rights. </a:t>
            </a:r>
            <a:endParaRPr kumimoji="0" lang="en-US" sz="2000" b="0" i="0" u="none" strike="noStrike" cap="none" normalizeH="0" baseline="0" dirty="0" smtClean="0">
              <a:ln>
                <a:noFill/>
              </a:ln>
              <a:effectLst/>
              <a:latin typeface="Aharoni" pitchFamily="2" charset="-79"/>
              <a:cs typeface="Aharoni" pitchFamily="2" charset="-79"/>
            </a:endParaRPr>
          </a:p>
        </p:txBody>
      </p:sp>
      <p:sp>
        <p:nvSpPr>
          <p:cNvPr id="5" name="Прямоугольник 4"/>
          <p:cNvSpPr/>
          <p:nvPr/>
        </p:nvSpPr>
        <p:spPr>
          <a:xfrm>
            <a:off x="2483768" y="188640"/>
            <a:ext cx="2643672" cy="584775"/>
          </a:xfrm>
          <a:prstGeom prst="rect">
            <a:avLst/>
          </a:prstGeom>
        </p:spPr>
        <p:txBody>
          <a:bodyPr wrap="square">
            <a:spAutoFit/>
          </a:bodyPr>
          <a:lstStyle/>
          <a:p>
            <a:r>
              <a:rPr lang="en-US" sz="3200" b="1" dirty="0" smtClean="0">
                <a:latin typeface="Bauhaus 93" pitchFamily="82" charset="0"/>
                <a:ea typeface="Times New Roman" pitchFamily="18" charset="0"/>
                <a:cs typeface="Arial" pitchFamily="34" charset="0"/>
              </a:rPr>
              <a:t>Magna </a:t>
            </a:r>
            <a:r>
              <a:rPr lang="en-US" sz="3200" b="1" dirty="0" err="1" smtClean="0">
                <a:latin typeface="Bauhaus 93" pitchFamily="82" charset="0"/>
                <a:ea typeface="Times New Roman" pitchFamily="18" charset="0"/>
                <a:cs typeface="Arial" pitchFamily="34" charset="0"/>
              </a:rPr>
              <a:t>Carta</a:t>
            </a:r>
            <a:endParaRPr lang="ru-RU" sz="3200" dirty="0"/>
          </a:p>
        </p:txBody>
      </p:sp>
    </p:spTree>
  </p:cSld>
  <p:clrMapOvr>
    <a:masterClrMapping/>
  </p:clrMapOvr>
  <p:transition spd="slow" advTm="0">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50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5"/>
                                        </p:tgtEl>
                                        <p:attrNameLst>
                                          <p:attrName>fillcolor</p:attrName>
                                        </p:attrNameLst>
                                      </p:cBhvr>
                                      <p:tavLst>
                                        <p:tav tm="0">
                                          <p:val>
                                            <p:clrVal>
                                              <a:schemeClr val="accent2"/>
                                            </p:clrVal>
                                          </p:val>
                                        </p:tav>
                                        <p:tav tm="50000">
                                          <p:val>
                                            <p:clrVal>
                                              <a:schemeClr val="hlink"/>
                                            </p:clrVal>
                                          </p:val>
                                        </p:tav>
                                      </p:tavLst>
                                    </p:anim>
                                    <p:set>
                                      <p:cBhvr>
                                        <p:cTn id="9" dur="50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4)">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000" fill="hold"/>
                                        <p:tgtEl>
                                          <p:spTgt spid="2"/>
                                        </p:tgtEl>
                                        <p:attrNameLst>
                                          <p:attrName>ppt_x</p:attrName>
                                        </p:attrNameLst>
                                      </p:cBhvr>
                                      <p:tavLst>
                                        <p:tav tm="0">
                                          <p:val>
                                            <p:strVal val="0-#ppt_w/2"/>
                                          </p:val>
                                        </p:tav>
                                        <p:tav tm="100000">
                                          <p:val>
                                            <p:strVal val="#ppt_x"/>
                                          </p:val>
                                        </p:tav>
                                      </p:tavLst>
                                    </p:anim>
                                    <p:anim calcmode="lin" valueType="num">
                                      <p:cBhvr additive="base">
                                        <p:cTn id="20"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4)">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4.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Метро">
  <a:themeElements>
    <a:clrScheme name="Другая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5F0060"/>
      </a:folHlink>
    </a:clrScheme>
    <a:fontScheme name="Метро">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Метро">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1319</TotalTime>
  <Words>772</Words>
  <Application>Microsoft Office PowerPoint</Application>
  <PresentationFormat>Экран (4:3)</PresentationFormat>
  <Paragraphs>54</Paragraphs>
  <Slides>14</Slides>
  <Notes>3</Notes>
  <HiddenSlides>0</HiddenSlides>
  <MMClips>4</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Метро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Тетя</cp:lastModifiedBy>
  <cp:revision>146</cp:revision>
  <dcterms:created xsi:type="dcterms:W3CDTF">2014-01-03T20:20:50Z</dcterms:created>
  <dcterms:modified xsi:type="dcterms:W3CDTF">2016-05-15T18:42:57Z</dcterms:modified>
</cp:coreProperties>
</file>