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6" r:id="rId4"/>
    <p:sldId id="272" r:id="rId5"/>
    <p:sldId id="267" r:id="rId6"/>
    <p:sldId id="274" r:id="rId7"/>
    <p:sldId id="276" r:id="rId8"/>
    <p:sldId id="277" r:id="rId9"/>
    <p:sldId id="278" r:id="rId10"/>
    <p:sldId id="268" r:id="rId11"/>
    <p:sldId id="280" r:id="rId12"/>
    <p:sldId id="281" r:id="rId13"/>
    <p:sldId id="282" r:id="rId14"/>
    <p:sldId id="283" r:id="rId15"/>
    <p:sldId id="284" r:id="rId16"/>
    <p:sldId id="286" r:id="rId17"/>
    <p:sldId id="285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71C0A-AC6B-4FA5-836A-57BDACBB538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A0012-E081-4183-8601-C6C11FEFF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0012-E081-4183-8601-C6C11FEFF05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9;&#1088;&#1086;&#1082;&#1080;%204%20&#1082;&#1083;&#1072;&#1089;&#1089;\&#1052;&#1040;&#1058;&#1045;&#1052;&#1040;&#1058;&#1048;&#1050;&#1040;\&#1059;&#1088;&#1086;&#1082;%2088\&#1042;&#1077;&#1089;&#1105;&#1083;&#1072;&#1103;%20&#1079;&#1072;&#1088;&#1103;&#1076;&#1082;&#1072;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412775"/>
            <a:ext cx="6884268" cy="1944787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Нахождение неизвестного слагаемого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214818"/>
            <a:ext cx="5200664" cy="757246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rgbClr val="002060"/>
                </a:solidFill>
              </a:rPr>
              <a:t>Урок математики в 4 классе</a:t>
            </a:r>
          </a:p>
          <a:p>
            <a:r>
              <a:rPr lang="ru-RU" sz="8000" b="1" dirty="0" smtClean="0">
                <a:solidFill>
                  <a:srgbClr val="002060"/>
                </a:solidFill>
              </a:rPr>
              <a:t>«Школа России»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9600" b="1" dirty="0" smtClean="0">
              <a:solidFill>
                <a:srgbClr val="002060"/>
              </a:solidFill>
            </a:endParaRPr>
          </a:p>
          <a:p>
            <a:r>
              <a:rPr lang="ru-RU" sz="9600" b="1" dirty="0" smtClean="0">
                <a:solidFill>
                  <a:srgbClr val="002060"/>
                </a:solidFill>
              </a:rPr>
              <a:t>			</a:t>
            </a:r>
            <a:r>
              <a:rPr lang="ru-RU" sz="9600" b="1" dirty="0" err="1" smtClean="0">
                <a:solidFill>
                  <a:srgbClr val="002060"/>
                </a:solidFill>
              </a:rPr>
              <a:t>Дрёмина</a:t>
            </a:r>
            <a:r>
              <a:rPr lang="ru-RU" sz="9600" b="1" dirty="0" smtClean="0">
                <a:solidFill>
                  <a:srgbClr val="002060"/>
                </a:solidFill>
              </a:rPr>
              <a:t> Любовь Борисовна</a:t>
            </a:r>
            <a:endParaRPr lang="ru-RU" sz="9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о\У нас в гостях\Pic_167.ru_2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0"/>
            <a:ext cx="9144064" cy="6858000"/>
          </a:xfrm>
          <a:prstGeom prst="rect">
            <a:avLst/>
          </a:prstGeom>
          <a:noFill/>
        </p:spPr>
      </p:pic>
      <p:pic>
        <p:nvPicPr>
          <p:cNvPr id="9" name="Picture 2" descr="D:\Фото\У нас в гостях\Люди\5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357430"/>
            <a:ext cx="2071702" cy="2837331"/>
          </a:xfrm>
          <a:prstGeom prst="rect">
            <a:avLst/>
          </a:prstGeom>
          <a:noFill/>
        </p:spPr>
      </p:pic>
      <p:pic>
        <p:nvPicPr>
          <p:cNvPr id="10" name="Picture 2" descr="D:\Фото\У нас в гостях\Люди\5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571876"/>
            <a:ext cx="2071702" cy="2837331"/>
          </a:xfrm>
          <a:prstGeom prst="rect">
            <a:avLst/>
          </a:prstGeom>
          <a:noFill/>
        </p:spPr>
      </p:pic>
      <p:pic>
        <p:nvPicPr>
          <p:cNvPr id="11" name="Picture 2" descr="D:\Фото\У нас в гостях\Люди\5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429000"/>
            <a:ext cx="2071702" cy="2837331"/>
          </a:xfrm>
          <a:prstGeom prst="rect">
            <a:avLst/>
          </a:prstGeom>
          <a:noFill/>
        </p:spPr>
      </p:pic>
      <p:pic>
        <p:nvPicPr>
          <p:cNvPr id="6" name="Весёлая заряд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172400" y="5805264"/>
            <a:ext cx="736848" cy="736848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3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783668"/>
            <a:ext cx="835824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1.Определение неизвестного числа.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Правило нахождения неизвестного числа.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3.Нахождение неизвестного числа.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4.Выполнение проверки.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5.Запись ответа.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620688"/>
            <a:ext cx="8352928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Алгоритм решения уравнения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04664"/>
            <a:ext cx="83820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Оценка:</a:t>
            </a: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51721" y="908720"/>
            <a:ext cx="6192688" cy="568863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ru-RU" sz="3600" dirty="0" smtClean="0"/>
          </a:p>
          <a:p>
            <a:r>
              <a:rPr lang="en-US" sz="4400" b="1" dirty="0" smtClean="0"/>
              <a:t>m + 1534 = 2000</a:t>
            </a:r>
          </a:p>
          <a:p>
            <a:pPr>
              <a:buNone/>
            </a:pPr>
            <a:r>
              <a:rPr lang="ru-RU" sz="4400" b="1" dirty="0" smtClean="0"/>
              <a:t>         </a:t>
            </a:r>
            <a:r>
              <a:rPr lang="en-US" sz="4400" b="1" dirty="0" smtClean="0"/>
              <a:t>m</a:t>
            </a:r>
            <a:r>
              <a:rPr lang="ru-RU" sz="4400" b="1" dirty="0" smtClean="0"/>
              <a:t> =466</a:t>
            </a:r>
            <a:endParaRPr lang="en-US" sz="4400" b="1" dirty="0" smtClean="0"/>
          </a:p>
          <a:p>
            <a:endParaRPr lang="en-US" sz="4400" b="1" dirty="0" smtClean="0"/>
          </a:p>
          <a:p>
            <a:r>
              <a:rPr lang="en-US" sz="4400" b="1" dirty="0" smtClean="0"/>
              <a:t>k + 910 = 1300</a:t>
            </a:r>
          </a:p>
          <a:p>
            <a:pPr>
              <a:buNone/>
            </a:pPr>
            <a:r>
              <a:rPr lang="en-US" sz="4400" b="1" dirty="0" smtClean="0"/>
              <a:t>         k</a:t>
            </a:r>
            <a:r>
              <a:rPr lang="ru-RU" sz="4400" b="1" dirty="0" smtClean="0"/>
              <a:t> = 390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052736"/>
            <a:ext cx="7637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 каждое верно решённое уравнение 2 балла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Самостоятельная работа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1балл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2балла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b="1" dirty="0" smtClean="0"/>
              <a:t>1 уровень</a:t>
            </a:r>
          </a:p>
          <a:p>
            <a:pPr>
              <a:buNone/>
            </a:pPr>
            <a:r>
              <a:rPr lang="ru-RU" b="1" dirty="0" err="1" smtClean="0"/>
              <a:t>х</a:t>
            </a:r>
            <a:r>
              <a:rPr lang="ru-RU" b="1" dirty="0" smtClean="0"/>
              <a:t> + 1 240 = 3 320</a:t>
            </a:r>
          </a:p>
          <a:p>
            <a:pPr>
              <a:buNone/>
            </a:pPr>
            <a:r>
              <a:rPr lang="ru-RU" b="1" dirty="0" err="1" smtClean="0"/>
              <a:t>х=</a:t>
            </a:r>
            <a:r>
              <a:rPr lang="ru-RU" b="1" dirty="0" smtClean="0"/>
              <a:t> 3320-1240</a:t>
            </a:r>
          </a:p>
          <a:p>
            <a:pPr>
              <a:buNone/>
            </a:pPr>
            <a:r>
              <a:rPr lang="ru-RU" b="1" u="sng" dirty="0" err="1" smtClean="0"/>
              <a:t>х=</a:t>
            </a:r>
            <a:r>
              <a:rPr lang="ru-RU" b="1" u="sng" dirty="0" smtClean="0"/>
              <a:t>  2080</a:t>
            </a:r>
          </a:p>
          <a:p>
            <a:pPr>
              <a:buNone/>
            </a:pPr>
            <a:r>
              <a:rPr lang="ru-RU" b="1" dirty="0" smtClean="0"/>
              <a:t>2080+1240=3340</a:t>
            </a:r>
          </a:p>
          <a:p>
            <a:pPr>
              <a:buNone/>
            </a:pPr>
            <a:r>
              <a:rPr lang="ru-RU" b="1" dirty="0" smtClean="0"/>
              <a:t>       3340=3340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5977" y="2708920"/>
            <a:ext cx="4330824" cy="267713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2 уровень</a:t>
            </a:r>
          </a:p>
          <a:p>
            <a:pPr>
              <a:buNone/>
            </a:pPr>
            <a:r>
              <a:rPr lang="ru-RU" b="1" dirty="0" err="1" smtClean="0"/>
              <a:t>х</a:t>
            </a:r>
            <a:r>
              <a:rPr lang="ru-RU" b="1" dirty="0" smtClean="0"/>
              <a:t> + 845= 3000 -1845</a:t>
            </a:r>
          </a:p>
          <a:p>
            <a:pPr>
              <a:buNone/>
            </a:pPr>
            <a:r>
              <a:rPr lang="ru-RU" b="1" dirty="0" err="1" smtClean="0"/>
              <a:t>х+</a:t>
            </a:r>
            <a:r>
              <a:rPr lang="ru-RU" b="1" dirty="0" smtClean="0"/>
              <a:t> 845 =1155</a:t>
            </a:r>
          </a:p>
          <a:p>
            <a:pPr>
              <a:buNone/>
            </a:pPr>
            <a:r>
              <a:rPr lang="ru-RU" b="1" dirty="0" err="1" smtClean="0"/>
              <a:t>х=</a:t>
            </a:r>
            <a:r>
              <a:rPr lang="ru-RU" b="1" dirty="0" smtClean="0"/>
              <a:t> 1155-845</a:t>
            </a:r>
          </a:p>
          <a:p>
            <a:pPr>
              <a:buNone/>
            </a:pPr>
            <a:r>
              <a:rPr lang="ru-RU" b="1" u="sng" dirty="0" smtClean="0"/>
              <a:t>х=310</a:t>
            </a:r>
          </a:p>
          <a:p>
            <a:pPr>
              <a:buNone/>
            </a:pPr>
            <a:r>
              <a:rPr lang="ru-RU" b="1" dirty="0" smtClean="0"/>
              <a:t>310+845=3000-1845</a:t>
            </a:r>
          </a:p>
          <a:p>
            <a:pPr>
              <a:buNone/>
            </a:pPr>
            <a:r>
              <a:rPr lang="ru-RU" b="1" dirty="0" smtClean="0"/>
              <a:t>         1155 = 1155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78756399111dbcdbfcf00793dbe3798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14290"/>
            <a:ext cx="8172450" cy="6270626"/>
          </a:xfrm>
          <a:noFill/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i="1" dirty="0" smtClean="0">
                <a:solidFill>
                  <a:srgbClr val="FF0000"/>
                </a:solidFill>
              </a:rPr>
              <a:t> Задача</a:t>
            </a:r>
            <a:endParaRPr lang="ru-RU" sz="4800" b="1" i="1" dirty="0" smtClean="0">
              <a:solidFill>
                <a:srgbClr val="FF0000"/>
              </a:solidFill>
            </a:endParaRPr>
          </a:p>
        </p:txBody>
      </p:sp>
      <p:pic>
        <p:nvPicPr>
          <p:cNvPr id="19460" name="Рисунок 7" descr="C:\Users\1\Pictures\2014-05-25\Mail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00240"/>
            <a:ext cx="93273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71934" y="1071546"/>
            <a:ext cx="3059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с. 62, №278</a:t>
            </a:r>
            <a:endParaRPr lang="ru-RU" sz="4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6072206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 верное решение 2 балла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071546"/>
            <a:ext cx="37381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Х + 390 = 70 </a:t>
            </a:r>
            <a:r>
              <a:rPr lang="ru-RU" sz="2400" b="1" dirty="0" err="1" smtClean="0">
                <a:solidFill>
                  <a:schemeClr val="bg1"/>
                </a:solidFill>
              </a:rPr>
              <a:t>х</a:t>
            </a:r>
            <a:r>
              <a:rPr lang="ru-RU" sz="2400" b="1" dirty="0" smtClean="0">
                <a:solidFill>
                  <a:schemeClr val="bg1"/>
                </a:solidFill>
              </a:rPr>
              <a:t> 6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Х + 390 = 420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Х = 420 – 390</a:t>
            </a:r>
          </a:p>
          <a:p>
            <a:r>
              <a:rPr lang="ru-RU" sz="2400" b="1" u="sng" dirty="0" smtClean="0">
                <a:solidFill>
                  <a:schemeClr val="bg1"/>
                </a:solidFill>
              </a:rPr>
              <a:t>Х = 30</a:t>
            </a:r>
          </a:p>
          <a:p>
            <a:r>
              <a:rPr lang="ru-RU" sz="2400" b="1" dirty="0" smtClean="0"/>
              <a:t>30 + 390 = 70 </a:t>
            </a:r>
            <a:r>
              <a:rPr lang="ru-RU" sz="2400" b="1" dirty="0" err="1" smtClean="0"/>
              <a:t>х</a:t>
            </a:r>
            <a:r>
              <a:rPr lang="ru-RU" sz="2400" b="1" dirty="0" smtClean="0"/>
              <a:t> 6</a:t>
            </a:r>
          </a:p>
          <a:p>
            <a:r>
              <a:rPr lang="ru-RU" sz="2400" b="1" dirty="0" smtClean="0"/>
              <a:t>          420 = 420</a:t>
            </a:r>
          </a:p>
          <a:p>
            <a:r>
              <a:rPr lang="ru-RU" sz="2400" b="1" u="sng" dirty="0" smtClean="0">
                <a:solidFill>
                  <a:schemeClr val="bg1"/>
                </a:solidFill>
              </a:rPr>
              <a:t> </a:t>
            </a:r>
            <a:endParaRPr lang="ru-RU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Дата 1"/>
          <p:cNvSpPr>
            <a:spLocks noGrp="1"/>
          </p:cNvSpPr>
          <p:nvPr>
            <p:ph type="dt" sz="quarter" idx="10"/>
          </p:nvPr>
        </p:nvSpPr>
        <p:spPr bwMode="auto">
          <a:xfrm>
            <a:off x="0" y="2133600"/>
            <a:ext cx="8964488" cy="4724400"/>
          </a:xfrm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pPr>
              <a:defRPr/>
            </a:pPr>
            <a:r>
              <a:rPr lang="ru-RU" sz="3600" b="1" dirty="0" smtClean="0"/>
              <a:t>Проверка</a:t>
            </a:r>
          </a:p>
          <a:p>
            <a:pPr>
              <a:defRPr/>
            </a:pPr>
            <a:endParaRPr lang="ru-RU" sz="3600" b="1" dirty="0" smtClean="0"/>
          </a:p>
          <a:p>
            <a:pPr>
              <a:defRPr/>
            </a:pPr>
            <a:endParaRPr lang="ru-RU" sz="3600" b="1" dirty="0" smtClean="0"/>
          </a:p>
          <a:p>
            <a:pPr>
              <a:defRPr/>
            </a:pPr>
            <a:endParaRPr lang="ru-RU" sz="3600" b="1" dirty="0" smtClean="0"/>
          </a:p>
          <a:p>
            <a:pPr>
              <a:defRPr/>
            </a:pPr>
            <a:endParaRPr lang="ru-RU" sz="3600" b="1" dirty="0" smtClean="0"/>
          </a:p>
          <a:p>
            <a:pPr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215 237,  </a:t>
            </a:r>
            <a:r>
              <a:rPr lang="ru-RU" sz="3600" b="1" dirty="0" smtClean="0">
                <a:solidFill>
                  <a:srgbClr val="7030A0"/>
                </a:solidFill>
              </a:rPr>
              <a:t>737 468</a:t>
            </a:r>
            <a:r>
              <a:rPr lang="ru-RU" sz="3600" b="1" dirty="0" smtClean="0">
                <a:solidFill>
                  <a:schemeClr val="tx1"/>
                </a:solidFill>
              </a:rPr>
              <a:t>,  780 405,    </a:t>
            </a:r>
            <a:r>
              <a:rPr lang="ru-RU" sz="3600" b="1" dirty="0" smtClean="0">
                <a:solidFill>
                  <a:srgbClr val="7030A0"/>
                </a:solidFill>
              </a:rPr>
              <a:t>990 322</a:t>
            </a:r>
          </a:p>
          <a:p>
            <a:pPr>
              <a:defRPr/>
            </a:pPr>
            <a:endParaRPr lang="ru-RU" sz="3600" b="1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За верное решение 2 балла</a:t>
            </a:r>
          </a:p>
          <a:p>
            <a:pPr>
              <a:defRPr/>
            </a:pP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2291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718300" y="6248400"/>
            <a:ext cx="1905000" cy="457200"/>
          </a:xfrm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pPr>
              <a:defRPr/>
            </a:pPr>
            <a:fld id="{F5CEF1B2-78FE-47D5-B374-AC278446CA09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4" name="Rectangle 32"/>
          <p:cNvSpPr txBox="1">
            <a:spLocks noChangeArrowheads="1"/>
          </p:cNvSpPr>
          <p:nvPr/>
        </p:nvSpPr>
        <p:spPr bwMode="auto">
          <a:xfrm>
            <a:off x="395288" y="620713"/>
            <a:ext cx="591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 eaLnBrk="0">
              <a:buFont typeface="Times New Roman" pitchFamily="16" charset="0"/>
              <a:buNone/>
              <a:defRPr/>
            </a:pPr>
            <a:endParaRPr lang="ru-RU" sz="3600" b="1" i="1" kern="0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Times New Roman"/>
            </a:endParaRPr>
          </a:p>
        </p:txBody>
      </p:sp>
      <p:sp>
        <p:nvSpPr>
          <p:cNvPr id="5" name="Rectangle 32"/>
          <p:cNvSpPr txBox="1">
            <a:spLocks noChangeArrowheads="1"/>
          </p:cNvSpPr>
          <p:nvPr/>
        </p:nvSpPr>
        <p:spPr bwMode="auto">
          <a:xfrm>
            <a:off x="642910" y="142852"/>
            <a:ext cx="66246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 eaLnBrk="0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по учебнику</a:t>
            </a:r>
          </a:p>
          <a:p>
            <a:pPr algn="ctr" eaLnBrk="0">
              <a:defRPr/>
            </a:pPr>
            <a: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62, </a:t>
            </a: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279 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Рисунок 7" descr="C:\Users\1\Pictures\2014-05-25\Mail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643050"/>
            <a:ext cx="20193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500298" y="5786454"/>
            <a:ext cx="81375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5786454"/>
            <a:ext cx="5018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 верное решение  примера 1 балла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Рефлексия </a:t>
            </a:r>
            <a:endParaRPr lang="ru-RU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59832" y="2249424"/>
            <a:ext cx="6084168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15- 14 баллов – </a:t>
            </a:r>
            <a:r>
              <a:rPr lang="ru-RU" sz="4000" dirty="0" smtClean="0">
                <a:solidFill>
                  <a:srgbClr val="FF0000"/>
                </a:solidFill>
              </a:rPr>
              <a:t>«5»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13-12 баллов -  </a:t>
            </a:r>
            <a:r>
              <a:rPr lang="ru-RU" sz="4000" dirty="0" smtClean="0">
                <a:solidFill>
                  <a:srgbClr val="FF0000"/>
                </a:solidFill>
              </a:rPr>
              <a:t>«4»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11-8 баллов  - </a:t>
            </a:r>
            <a:r>
              <a:rPr lang="ru-RU" sz="4000" dirty="0" smtClean="0">
                <a:solidFill>
                  <a:srgbClr val="FF0000"/>
                </a:solidFill>
              </a:rPr>
              <a:t>«3»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13" b="35898"/>
          <a:stretch>
            <a:fillRect/>
          </a:stretch>
        </p:blipFill>
        <p:spPr bwMode="auto">
          <a:xfrm>
            <a:off x="323528" y="2492896"/>
            <a:ext cx="28803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20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Итог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Что нового мы сегодня узнали на уроке?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Какие знания вам понадобилось на этом уроке?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Определите, какой момент на уроке для вас  был самый удачным?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Где испытали трудности?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Какие задания вам необходимо ещё раз выполнить?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6" name="Rectangle 8"/>
          <p:cNvSpPr>
            <a:spLocks noGrp="1" noChangeArrowheads="1"/>
          </p:cNvSpPr>
          <p:nvPr>
            <p:ph idx="1"/>
          </p:nvPr>
        </p:nvSpPr>
        <p:spPr>
          <a:xfrm>
            <a:off x="2555776" y="714375"/>
            <a:ext cx="5673824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800" dirty="0" smtClean="0"/>
              <a:t>     </a:t>
            </a:r>
          </a:p>
          <a:p>
            <a:pPr eaLnBrk="1" hangingPunct="1">
              <a:buFontTx/>
              <a:buNone/>
            </a:pPr>
            <a:r>
              <a:rPr lang="ru-RU" sz="3200" b="1" dirty="0" smtClean="0"/>
              <a:t>  стр. 62, № 281, 282</a:t>
            </a:r>
            <a:endParaRPr lang="ru-RU" sz="3200" b="1" i="1" dirty="0" smtClean="0">
              <a:solidFill>
                <a:srgbClr val="A50021"/>
              </a:solidFill>
            </a:endParaRPr>
          </a:p>
        </p:txBody>
      </p:sp>
      <p:sp>
        <p:nvSpPr>
          <p:cNvPr id="23558" name="Text Box 14"/>
          <p:cNvSpPr txBox="1">
            <a:spLocks noChangeArrowheads="1"/>
          </p:cNvSpPr>
          <p:nvPr/>
        </p:nvSpPr>
        <p:spPr bwMode="auto">
          <a:xfrm>
            <a:off x="971550" y="188913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6000"/>
          </a:p>
        </p:txBody>
      </p:sp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539750" y="692696"/>
            <a:ext cx="62642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Домашнее задание</a:t>
            </a:r>
          </a:p>
        </p:txBody>
      </p:sp>
      <p:pic>
        <p:nvPicPr>
          <p:cNvPr id="8" name="Рисунок 7" descr="C:\Users\1\Pictures\2014-05-25\Mail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20193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00364" y="2928934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Удачи  в  выполнении</a:t>
            </a:r>
          </a:p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домашнего задания 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Мотивация к учебной деятельности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Заходите, дети, в класс,</a:t>
            </a:r>
          </a:p>
          <a:p>
            <a:pPr>
              <a:buNone/>
            </a:pPr>
            <a:r>
              <a:rPr lang="ru-RU" dirty="0" smtClean="0"/>
              <a:t>Прозвенел звонок сейчас.</a:t>
            </a:r>
          </a:p>
          <a:p>
            <a:pPr>
              <a:buNone/>
            </a:pPr>
            <a:r>
              <a:rPr lang="ru-RU" dirty="0" smtClean="0"/>
              <a:t>Все тихонько быстро встали,</a:t>
            </a:r>
          </a:p>
          <a:p>
            <a:pPr>
              <a:buNone/>
            </a:pPr>
            <a:r>
              <a:rPr lang="ru-RU" dirty="0" smtClean="0"/>
              <a:t>Подравнялись и собрались.</a:t>
            </a:r>
          </a:p>
          <a:p>
            <a:pPr>
              <a:buNone/>
            </a:pPr>
            <a:r>
              <a:rPr lang="ru-RU" dirty="0" smtClean="0"/>
              <a:t>Скажем «здравствуйте» друг другу</a:t>
            </a:r>
          </a:p>
          <a:p>
            <a:pPr>
              <a:buNone/>
            </a:pPr>
            <a:r>
              <a:rPr lang="ru-RU" dirty="0" smtClean="0"/>
              <a:t>И посмотрим на столы.</a:t>
            </a:r>
          </a:p>
          <a:p>
            <a:pPr>
              <a:buNone/>
            </a:pPr>
            <a:r>
              <a:rPr lang="ru-RU" dirty="0" smtClean="0"/>
              <a:t>Всё, что нужно принесли?</a:t>
            </a:r>
          </a:p>
          <a:p>
            <a:pPr>
              <a:buNone/>
            </a:pPr>
            <a:r>
              <a:rPr lang="ru-RU" dirty="0" smtClean="0"/>
              <a:t>А теперь тихонько сели,</a:t>
            </a:r>
          </a:p>
          <a:p>
            <a:pPr>
              <a:buNone/>
            </a:pPr>
            <a:r>
              <a:rPr lang="ru-RU" dirty="0" smtClean="0"/>
              <a:t>На меня все посмотрели.</a:t>
            </a:r>
          </a:p>
          <a:p>
            <a:pPr>
              <a:buNone/>
            </a:pPr>
            <a:r>
              <a:rPr lang="ru-RU" dirty="0" smtClean="0"/>
              <a:t>Начинаем наш урок,</a:t>
            </a:r>
          </a:p>
          <a:p>
            <a:pPr>
              <a:buNone/>
            </a:pPr>
            <a:r>
              <a:rPr lang="ru-RU" dirty="0" smtClean="0"/>
              <a:t>Рты закрыли на замок</a:t>
            </a:r>
            <a:endParaRPr lang="ru-RU" dirty="0"/>
          </a:p>
        </p:txBody>
      </p:sp>
      <p:pic>
        <p:nvPicPr>
          <p:cNvPr id="4" name="Рисунок 3" descr="ea5a9fecff149301df653b0f6f21184e[1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87543">
            <a:off x="6653238" y="941001"/>
            <a:ext cx="1652683" cy="189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5613" y="138113"/>
            <a:ext cx="8185150" cy="1874837"/>
          </a:xfrm>
        </p:spPr>
        <p:txBody>
          <a:bodyPr lIns="0" tIns="0" rIns="0" bIns="0" anchorCtr="0"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 i="1" dirty="0" smtClean="0">
                <a:solidFill>
                  <a:srgbClr val="C00000"/>
                </a:solidFill>
              </a:rPr>
              <a:t>Устный счёт</a:t>
            </a:r>
            <a:r>
              <a:rPr lang="ru-RU" sz="4800" b="1" i="1" dirty="0" smtClean="0">
                <a:solidFill>
                  <a:srgbClr val="C00000"/>
                </a:solidFill>
              </a:rPr>
              <a:t/>
            </a:r>
            <a:br>
              <a:rPr lang="ru-RU" sz="4800" b="1" i="1" dirty="0" smtClean="0">
                <a:solidFill>
                  <a:srgbClr val="C00000"/>
                </a:solidFill>
              </a:rPr>
            </a:br>
            <a:endParaRPr lang="en-GB" sz="3600" b="1" i="1" dirty="0" smtClean="0">
              <a:solidFill>
                <a:srgbClr val="7030A0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63" y="2201863"/>
            <a:ext cx="8135937" cy="5219700"/>
          </a:xfrm>
        </p:spPr>
        <p:txBody>
          <a:bodyPr lIns="0" tIns="0" rIns="0" bIns="0"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3600" b="1" dirty="0" smtClean="0">
                <a:solidFill>
                  <a:srgbClr val="7030A0"/>
                </a:solidFill>
              </a:rPr>
              <a:t>Укажите порядок действий</a:t>
            </a:r>
          </a:p>
          <a:p>
            <a:pPr>
              <a:buNone/>
            </a:pPr>
            <a:r>
              <a:rPr lang="ru-RU" sz="3600" b="1" dirty="0" smtClean="0"/>
              <a:t>(</a:t>
            </a:r>
            <a:r>
              <a:rPr lang="en-US" sz="3600" b="1" dirty="0" smtClean="0"/>
              <a:t>a</a:t>
            </a:r>
            <a:r>
              <a:rPr lang="ru-RU" sz="3600" b="1" dirty="0" smtClean="0"/>
              <a:t> + в) </a:t>
            </a:r>
            <a:r>
              <a:rPr lang="ru-RU" sz="3600" b="1" dirty="0" err="1" smtClean="0"/>
              <a:t>х</a:t>
            </a:r>
            <a:r>
              <a:rPr lang="ru-RU" sz="3600" b="1" dirty="0" smtClean="0"/>
              <a:t> С – </a:t>
            </a:r>
            <a:r>
              <a:rPr lang="en-US" sz="3600" b="1" dirty="0" smtClean="0"/>
              <a:t>d </a:t>
            </a:r>
            <a:r>
              <a:rPr lang="ru-RU" sz="3600" b="1" dirty="0" smtClean="0"/>
              <a:t>: (к + </a:t>
            </a:r>
            <a:r>
              <a:rPr lang="en-US" sz="3600" b="1" dirty="0" smtClean="0"/>
              <a:t>m</a:t>
            </a:r>
            <a:r>
              <a:rPr lang="ru-RU" sz="3600" b="1" dirty="0" smtClean="0"/>
              <a:t>) </a:t>
            </a:r>
            <a:r>
              <a:rPr lang="ru-RU" sz="3600" b="1" dirty="0" err="1" smtClean="0"/>
              <a:t>х</a:t>
            </a:r>
            <a:r>
              <a:rPr lang="ru-RU" sz="3600" b="1" dirty="0" smtClean="0"/>
              <a:t> </a:t>
            </a:r>
            <a:r>
              <a:rPr lang="en-US" sz="3600" b="1" dirty="0" smtClean="0"/>
              <a:t>n</a:t>
            </a:r>
          </a:p>
          <a:p>
            <a:pPr>
              <a:buNone/>
            </a:pPr>
            <a:r>
              <a:rPr lang="ru-RU" sz="3600" b="1" dirty="0" smtClean="0"/>
              <a:t>(а + в) </a:t>
            </a:r>
            <a:r>
              <a:rPr lang="ru-RU" sz="3600" b="1" dirty="0" err="1" smtClean="0"/>
              <a:t>х</a:t>
            </a:r>
            <a:r>
              <a:rPr lang="ru-RU" sz="3600" b="1" dirty="0" smtClean="0"/>
              <a:t> (с – </a:t>
            </a:r>
            <a:r>
              <a:rPr lang="en-US" sz="3600" b="1" dirty="0" smtClean="0"/>
              <a:t>d</a:t>
            </a:r>
            <a:r>
              <a:rPr lang="ru-RU" sz="3600" b="1" dirty="0" smtClean="0"/>
              <a:t>) : к + </a:t>
            </a:r>
            <a:r>
              <a:rPr lang="en-US" sz="3600" b="1" dirty="0" smtClean="0"/>
              <a:t>m </a:t>
            </a:r>
            <a:r>
              <a:rPr lang="ru-RU" sz="3600" b="1" dirty="0" err="1" smtClean="0"/>
              <a:t>х</a:t>
            </a:r>
            <a:r>
              <a:rPr lang="ru-RU" sz="3600" b="1" dirty="0" smtClean="0"/>
              <a:t> </a:t>
            </a:r>
            <a:r>
              <a:rPr lang="en-US" sz="3600" b="1" dirty="0" smtClean="0"/>
              <a:t>n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3600" b="1" dirty="0" smtClean="0"/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3600" b="1" dirty="0" smtClean="0"/>
          </a:p>
          <a:p>
            <a:pPr eaLnBrk="1" hangingPunct="1">
              <a:lnSpc>
                <a:spcPct val="93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dirty="0" smtClean="0"/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dirty="0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327650"/>
            <a:ext cx="1371600" cy="133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2928938" y="571500"/>
            <a:ext cx="37861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2844" y="0"/>
          <a:ext cx="8424862" cy="4929187"/>
        </p:xfrm>
        <a:graphic>
          <a:graphicData uri="http://schemas.openxmlformats.org/presentationml/2006/ole">
            <p:oleObj spid="_x0000_s24578" name="Слайд" r:id="rId3" imgW="4572180" imgH="3428972" progId="PowerPoint.Slide.8">
              <p:embed/>
            </p:oleObj>
          </a:graphicData>
        </a:graphic>
      </p:graphicFrame>
      <p:sp>
        <p:nvSpPr>
          <p:cNvPr id="1028" name="Прямоугольник 3"/>
          <p:cNvSpPr>
            <a:spLocks noChangeArrowheads="1"/>
          </p:cNvSpPr>
          <p:nvPr/>
        </p:nvSpPr>
        <p:spPr bwMode="auto">
          <a:xfrm>
            <a:off x="1258888" y="642938"/>
            <a:ext cx="7416800" cy="304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marL="741363" indent="-741363">
              <a:buFontTx/>
              <a:buAutoNum type="arabicPlain" startAt="12"/>
            </a:pPr>
            <a:endParaRPr lang="ru-RU" i="1" dirty="0">
              <a:latin typeface="Times New Roman" pitchFamily="18" charset="0"/>
            </a:endParaRPr>
          </a:p>
          <a:p>
            <a:pPr marL="741363" indent="-741363"/>
            <a:r>
              <a:rPr lang="ru-RU" i="1" dirty="0">
                <a:latin typeface="Times New Roman" pitchFamily="18" charset="0"/>
              </a:rPr>
              <a:t>            </a:t>
            </a:r>
          </a:p>
          <a:p>
            <a:pPr marL="741363" indent="-741363" algn="ctr"/>
            <a:r>
              <a:rPr lang="ru-RU" sz="4800" b="1" i="1" dirty="0">
                <a:solidFill>
                  <a:srgbClr val="FFFFFF"/>
                </a:solidFill>
                <a:latin typeface="Times New Roman" pitchFamily="18" charset="0"/>
              </a:rPr>
              <a:t>Классная работа</a:t>
            </a:r>
            <a:r>
              <a:rPr lang="ru-RU" sz="4800" b="1" i="1" dirty="0" smtClean="0">
                <a:solidFill>
                  <a:srgbClr val="FFFFFF"/>
                </a:solidFill>
                <a:latin typeface="Times New Roman" pitchFamily="18" charset="0"/>
              </a:rPr>
              <a:t>.</a:t>
            </a:r>
            <a:endParaRPr lang="ru-RU" sz="4800" b="1" i="1" dirty="0">
              <a:solidFill>
                <a:srgbClr val="FFFFFF"/>
              </a:solidFill>
              <a:latin typeface="Times New Roman" pitchFamily="18" charset="0"/>
            </a:endParaRPr>
          </a:p>
          <a:p>
            <a:pPr marL="741363" indent="-741363"/>
            <a:endParaRPr lang="ru-RU" sz="5400" i="1" dirty="0">
              <a:latin typeface="Times New Roman" pitchFamily="18" charset="0"/>
            </a:endParaRPr>
          </a:p>
          <a:p>
            <a:pPr marL="741363" indent="-741363"/>
            <a:r>
              <a:rPr lang="ru-RU" sz="5400" i="1" dirty="0">
                <a:latin typeface="Times New Roman" pitchFamily="18" charset="0"/>
              </a:rPr>
              <a:t>       </a:t>
            </a:r>
            <a:endParaRPr lang="ru-RU" sz="5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908175" y="5516563"/>
            <a:ext cx="3240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4932363" y="5516563"/>
            <a:ext cx="3816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531225" y="6065838"/>
            <a:ext cx="612775" cy="792162"/>
            <a:chOff x="158" y="845"/>
            <a:chExt cx="726" cy="816"/>
          </a:xfrm>
        </p:grpSpPr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204" y="1207"/>
              <a:ext cx="635" cy="454"/>
              <a:chOff x="1313" y="811"/>
              <a:chExt cx="1090" cy="533"/>
            </a:xfrm>
          </p:grpSpPr>
          <p:sp>
            <p:nvSpPr>
              <p:cNvPr id="4" name="AutoShape 29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auto">
              <a:xfrm rot="5400000">
                <a:off x="1591" y="533"/>
                <a:ext cx="533" cy="1090"/>
              </a:xfrm>
              <a:prstGeom prst="flowChartDelay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7" name="AutoShape 30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1655" y="935"/>
                <a:ext cx="409" cy="306"/>
              </a:xfrm>
              <a:prstGeom prst="flowChartCollate">
                <a:avLst/>
              </a:prstGeom>
              <a:solidFill>
                <a:srgbClr val="606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" name="AutoShape 3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58" y="845"/>
              <a:ext cx="726" cy="74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en-US" b="1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1357290" y="214290"/>
            <a:ext cx="6000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Верю , не </a:t>
            </a:r>
            <a:r>
              <a:rPr lang="ru-RU" sz="4000" dirty="0" smtClean="0">
                <a:solidFill>
                  <a:srgbClr val="FF0000"/>
                </a:solidFill>
              </a:rPr>
              <a:t>верю</a:t>
            </a:r>
          </a:p>
          <a:p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2910" y="1142985"/>
            <a:ext cx="62150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*</a:t>
            </a:r>
            <a:r>
              <a:rPr lang="ru-RU" sz="24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Слагаемое, слагаемое, сумма – это название компонентов при сложении.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*Число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100 больше 1 в 10 раз.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найти неизвестное слагаемое, надо произведение разделить на множитель?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Сумма 25 и 52 равна 77.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*Первое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слагаемое – 400, второе слагаемое – 230, сумма – 630.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к 1 + 0, то получится 0.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*Действие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сложение проверяется вычитанием.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*Чтобы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найти сумму двух чисел, их надо сложить.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8"/>
                  </p:tgtEl>
                </p:cond>
              </p:nextCondLst>
            </p:seq>
          </p:childTnLst>
        </p:cTn>
      </p:par>
    </p:tnLst>
    <p:bldLst>
      <p:bldP spid="13327" grpId="0"/>
      <p:bldP spid="133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8756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+,-,-,+,+,-,+,+.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Взаимопроверка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342900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Оценка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72987" y="4365104"/>
            <a:ext cx="42096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Нет ошибок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- 3балла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ошибка     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балла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 ошибки     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балл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 ошибки     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0баллов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684213" y="2349500"/>
            <a:ext cx="8280400" cy="2374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                                                               </a:t>
            </a:r>
          </a:p>
        </p:txBody>
      </p:sp>
      <p:sp>
        <p:nvSpPr>
          <p:cNvPr id="30723" name="Line 5"/>
          <p:cNvSpPr>
            <a:spLocks noChangeShapeType="1"/>
          </p:cNvSpPr>
          <p:nvPr/>
        </p:nvSpPr>
        <p:spPr bwMode="auto">
          <a:xfrm>
            <a:off x="2627313" y="2349500"/>
            <a:ext cx="0" cy="237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5724525" y="2349500"/>
            <a:ext cx="0" cy="237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5" name="Line 7"/>
          <p:cNvSpPr>
            <a:spLocks noChangeShapeType="1"/>
          </p:cNvSpPr>
          <p:nvPr/>
        </p:nvSpPr>
        <p:spPr bwMode="auto">
          <a:xfrm>
            <a:off x="3492500" y="2349500"/>
            <a:ext cx="0" cy="237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6" name="Line 8"/>
          <p:cNvSpPr>
            <a:spLocks noChangeShapeType="1"/>
          </p:cNvSpPr>
          <p:nvPr/>
        </p:nvSpPr>
        <p:spPr bwMode="auto">
          <a:xfrm>
            <a:off x="4643438" y="2349500"/>
            <a:ext cx="0" cy="237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7" name="Line 9"/>
          <p:cNvSpPr>
            <a:spLocks noChangeShapeType="1"/>
          </p:cNvSpPr>
          <p:nvPr/>
        </p:nvSpPr>
        <p:spPr bwMode="auto">
          <a:xfrm>
            <a:off x="6659563" y="2349500"/>
            <a:ext cx="0" cy="237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>
            <a:off x="7812088" y="2349500"/>
            <a:ext cx="0" cy="237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9" name="Line 11"/>
          <p:cNvSpPr>
            <a:spLocks noChangeShapeType="1"/>
          </p:cNvSpPr>
          <p:nvPr/>
        </p:nvSpPr>
        <p:spPr bwMode="auto">
          <a:xfrm>
            <a:off x="684213" y="3141663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0" name="Line 12"/>
          <p:cNvSpPr>
            <a:spLocks noChangeShapeType="1"/>
          </p:cNvSpPr>
          <p:nvPr/>
        </p:nvSpPr>
        <p:spPr bwMode="auto">
          <a:xfrm>
            <a:off x="684213" y="3933825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1" name="Text Box 14"/>
          <p:cNvSpPr txBox="1">
            <a:spLocks noChangeArrowheads="1"/>
          </p:cNvSpPr>
          <p:nvPr/>
        </p:nvSpPr>
        <p:spPr bwMode="auto">
          <a:xfrm>
            <a:off x="827088" y="2549525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FFFF00"/>
                </a:solidFill>
              </a:rPr>
              <a:t>Слагаемое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0732" name="Text Box 15"/>
          <p:cNvSpPr txBox="1">
            <a:spLocks noChangeArrowheads="1"/>
          </p:cNvSpPr>
          <p:nvPr/>
        </p:nvSpPr>
        <p:spPr bwMode="auto">
          <a:xfrm>
            <a:off x="827088" y="3332163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FFFF00"/>
                </a:solidFill>
              </a:rPr>
              <a:t>Слагаемое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0733" name="Text Box 16"/>
          <p:cNvSpPr txBox="1">
            <a:spLocks noChangeArrowheads="1"/>
          </p:cNvSpPr>
          <p:nvPr/>
        </p:nvSpPr>
        <p:spPr bwMode="auto">
          <a:xfrm>
            <a:off x="827088" y="4133850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FFFF00"/>
                </a:solidFill>
              </a:rPr>
              <a:t>Сумма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0734" name="Text Box 21"/>
          <p:cNvSpPr txBox="1">
            <a:spLocks noChangeArrowheads="1"/>
          </p:cNvSpPr>
          <p:nvPr/>
        </p:nvSpPr>
        <p:spPr bwMode="auto">
          <a:xfrm>
            <a:off x="2843213" y="2565400"/>
            <a:ext cx="583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chemeClr val="bg1"/>
                </a:solidFill>
              </a:rPr>
              <a:t>3</a:t>
            </a:r>
            <a:r>
              <a:rPr lang="ru-RU" sz="2000" dirty="0" smtClean="0"/>
              <a:t>         </a:t>
            </a:r>
            <a:r>
              <a:rPr lang="ru-RU" sz="3200" dirty="0" smtClean="0">
                <a:solidFill>
                  <a:schemeClr val="bg1"/>
                </a:solidFill>
              </a:rPr>
              <a:t>62</a:t>
            </a:r>
            <a:r>
              <a:rPr lang="ru-RU" sz="2000" dirty="0" smtClean="0"/>
              <a:t>                                               </a:t>
            </a:r>
            <a:endParaRPr lang="ru-RU" sz="2000" dirty="0"/>
          </a:p>
        </p:txBody>
      </p:sp>
      <p:sp>
        <p:nvSpPr>
          <p:cNvPr id="30735" name="Text Box 22"/>
          <p:cNvSpPr txBox="1">
            <a:spLocks noChangeArrowheads="1"/>
          </p:cNvSpPr>
          <p:nvPr/>
        </p:nvSpPr>
        <p:spPr bwMode="auto">
          <a:xfrm>
            <a:off x="2747963" y="3357563"/>
            <a:ext cx="6192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  </a:t>
            </a:r>
            <a:r>
              <a:rPr lang="ru-RU" sz="2000" dirty="0" smtClean="0"/>
              <a:t>                                  </a:t>
            </a:r>
            <a:r>
              <a:rPr lang="ru-RU" sz="3200" dirty="0" smtClean="0">
                <a:solidFill>
                  <a:schemeClr val="bg1"/>
                </a:solidFill>
              </a:rPr>
              <a:t>24</a:t>
            </a:r>
            <a:endParaRPr lang="ru-RU" sz="2000" dirty="0"/>
          </a:p>
        </p:txBody>
      </p:sp>
      <p:sp>
        <p:nvSpPr>
          <p:cNvPr id="30736" name="Text Box 23"/>
          <p:cNvSpPr txBox="1">
            <a:spLocks noChangeArrowheads="1"/>
          </p:cNvSpPr>
          <p:nvPr/>
        </p:nvSpPr>
        <p:spPr bwMode="auto">
          <a:xfrm>
            <a:off x="4788025" y="4077072"/>
            <a:ext cx="4105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chemeClr val="bg1"/>
                </a:solidFill>
              </a:rPr>
              <a:t>76</a:t>
            </a:r>
            <a:r>
              <a:rPr lang="ru-RU" sz="2000" dirty="0" smtClean="0"/>
              <a:t>        </a:t>
            </a:r>
            <a:r>
              <a:rPr lang="ru-RU" sz="3200" dirty="0" smtClean="0">
                <a:solidFill>
                  <a:schemeClr val="bg1"/>
                </a:solidFill>
              </a:rPr>
              <a:t>964</a:t>
            </a:r>
            <a:r>
              <a:rPr lang="ru-RU" sz="2000" dirty="0" smtClean="0"/>
              <a:t>         </a:t>
            </a:r>
            <a:r>
              <a:rPr lang="ru-RU" sz="3200" dirty="0" smtClean="0">
                <a:solidFill>
                  <a:schemeClr val="bg1"/>
                </a:solidFill>
              </a:rPr>
              <a:t>523</a:t>
            </a:r>
            <a:r>
              <a:rPr lang="ru-RU" sz="2000" dirty="0" smtClean="0"/>
              <a:t>             </a:t>
            </a:r>
            <a:endParaRPr lang="ru-RU" sz="2000" dirty="0"/>
          </a:p>
        </p:txBody>
      </p:sp>
      <p:sp>
        <p:nvSpPr>
          <p:cNvPr id="265244" name="Rectangle 28"/>
          <p:cNvSpPr>
            <a:spLocks noChangeArrowheads="1"/>
          </p:cNvSpPr>
          <p:nvPr/>
        </p:nvSpPr>
        <p:spPr bwMode="auto">
          <a:xfrm>
            <a:off x="2699792" y="3284984"/>
            <a:ext cx="576263" cy="576064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265245" name="Rectangle 29"/>
          <p:cNvSpPr>
            <a:spLocks noChangeArrowheads="1"/>
          </p:cNvSpPr>
          <p:nvPr/>
        </p:nvSpPr>
        <p:spPr bwMode="auto">
          <a:xfrm>
            <a:off x="3635375" y="3284985"/>
            <a:ext cx="792163" cy="5760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 smtClean="0"/>
              <a:t>20</a:t>
            </a:r>
            <a:endParaRPr lang="ru-RU" sz="3200" dirty="0"/>
          </a:p>
        </p:txBody>
      </p:sp>
      <p:sp>
        <p:nvSpPr>
          <p:cNvPr id="265246" name="Rectangle 30"/>
          <p:cNvSpPr>
            <a:spLocks noChangeArrowheads="1"/>
          </p:cNvSpPr>
          <p:nvPr/>
        </p:nvSpPr>
        <p:spPr bwMode="auto">
          <a:xfrm>
            <a:off x="4787900" y="2533650"/>
            <a:ext cx="720725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 smtClean="0"/>
              <a:t>52</a:t>
            </a:r>
            <a:endParaRPr lang="ru-RU" sz="3200" dirty="0"/>
          </a:p>
        </p:txBody>
      </p:sp>
      <p:sp>
        <p:nvSpPr>
          <p:cNvPr id="265247" name="Rectangle 31"/>
          <p:cNvSpPr>
            <a:spLocks noChangeArrowheads="1"/>
          </p:cNvSpPr>
          <p:nvPr/>
        </p:nvSpPr>
        <p:spPr bwMode="auto">
          <a:xfrm>
            <a:off x="5867400" y="2533650"/>
            <a:ext cx="720725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 smtClean="0"/>
              <a:t>785</a:t>
            </a:r>
            <a:endParaRPr lang="ru-RU" sz="3200" dirty="0"/>
          </a:p>
        </p:txBody>
      </p:sp>
      <p:sp>
        <p:nvSpPr>
          <p:cNvPr id="265248" name="Rectangle 32"/>
          <p:cNvSpPr>
            <a:spLocks noChangeArrowheads="1"/>
          </p:cNvSpPr>
          <p:nvPr/>
        </p:nvSpPr>
        <p:spPr bwMode="auto">
          <a:xfrm>
            <a:off x="6876256" y="2564904"/>
            <a:ext cx="720725" cy="43338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 smtClean="0"/>
              <a:t>448</a:t>
            </a:r>
            <a:endParaRPr lang="ru-RU" sz="3200" dirty="0"/>
          </a:p>
        </p:txBody>
      </p:sp>
      <p:sp>
        <p:nvSpPr>
          <p:cNvPr id="265249" name="Rectangle 33"/>
          <p:cNvSpPr>
            <a:spLocks noChangeArrowheads="1"/>
          </p:cNvSpPr>
          <p:nvPr/>
        </p:nvSpPr>
        <p:spPr bwMode="auto">
          <a:xfrm>
            <a:off x="7956550" y="3325813"/>
            <a:ext cx="935930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 smtClean="0"/>
              <a:t>7175</a:t>
            </a:r>
            <a:endParaRPr lang="ru-RU" sz="3200" dirty="0"/>
          </a:p>
        </p:txBody>
      </p:sp>
      <p:sp>
        <p:nvSpPr>
          <p:cNvPr id="30743" name="WordArt 34"/>
          <p:cNvSpPr>
            <a:spLocks noChangeArrowheads="1" noChangeShapeType="1" noTextEdit="1"/>
          </p:cNvSpPr>
          <p:nvPr/>
        </p:nvSpPr>
        <p:spPr bwMode="auto">
          <a:xfrm>
            <a:off x="1691680" y="476250"/>
            <a:ext cx="5976663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Изучение нового материала</a:t>
            </a:r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43807" y="4077072"/>
            <a:ext cx="1512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07904" y="4077072"/>
            <a:ext cx="80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96136" y="3356993"/>
            <a:ext cx="108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179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04248" y="3356993"/>
            <a:ext cx="936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884368" y="4149080"/>
            <a:ext cx="1259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8192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884368" y="2564904"/>
            <a:ext cx="1259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1017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5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5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5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5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5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5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5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5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5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5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5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5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5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5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5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5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5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5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5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5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5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5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5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65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44" grpId="0" animBg="1"/>
      <p:bldP spid="265245" grpId="0" animBg="1"/>
      <p:bldP spid="265246" grpId="0" animBg="1"/>
      <p:bldP spid="265247" grpId="0" animBg="1"/>
      <p:bldP spid="265248" grpId="0" animBg="1"/>
      <p:bldP spid="2652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Раздели на две группы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b="1" dirty="0" err="1" smtClean="0"/>
              <a:t>x</a:t>
            </a:r>
            <a:r>
              <a:rPr lang="ru-RU" sz="5400" b="1" dirty="0" smtClean="0"/>
              <a:t> + 504 = 997 </a:t>
            </a:r>
          </a:p>
          <a:p>
            <a:r>
              <a:rPr lang="ru-RU" sz="5400" b="1" dirty="0" smtClean="0"/>
              <a:t>5101 + 87 = 5188 </a:t>
            </a:r>
          </a:p>
          <a:p>
            <a:r>
              <a:rPr lang="ru-RU" sz="5400" b="1" dirty="0" smtClean="0"/>
              <a:t>91 + 505 = 596</a:t>
            </a:r>
          </a:p>
          <a:p>
            <a:r>
              <a:rPr lang="ru-RU" sz="5400" b="1" dirty="0" smtClean="0"/>
              <a:t>138 + Х = 71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476250"/>
            <a:ext cx="9366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Дата 1"/>
          <p:cNvSpPr>
            <a:spLocks noGrp="1"/>
          </p:cNvSpPr>
          <p:nvPr>
            <p:ph type="dt" sz="quarter" idx="10"/>
          </p:nvPr>
        </p:nvSpPr>
        <p:spPr bwMode="auto">
          <a:xfrm>
            <a:off x="457200" y="2133600"/>
            <a:ext cx="8077200" cy="4724400"/>
          </a:xfrm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pPr>
              <a:defRPr/>
            </a:pPr>
            <a:endParaRPr lang="ru-RU" sz="3600" b="1" dirty="0"/>
          </a:p>
        </p:txBody>
      </p:sp>
      <p:sp>
        <p:nvSpPr>
          <p:cNvPr id="12291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718300" y="6248400"/>
            <a:ext cx="1905000" cy="457200"/>
          </a:xfrm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pPr>
              <a:defRPr/>
            </a:pPr>
            <a:fld id="{F5CEF1B2-78FE-47D5-B374-AC278446CA09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Rectangle 32"/>
          <p:cNvSpPr txBox="1">
            <a:spLocks noChangeArrowheads="1"/>
          </p:cNvSpPr>
          <p:nvPr/>
        </p:nvSpPr>
        <p:spPr bwMode="auto">
          <a:xfrm>
            <a:off x="395288" y="620713"/>
            <a:ext cx="591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 eaLnBrk="0">
              <a:buFont typeface="Times New Roman" pitchFamily="16" charset="0"/>
              <a:buNone/>
              <a:defRPr/>
            </a:pPr>
            <a:endParaRPr lang="ru-RU" sz="3600" b="1" i="1" kern="0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Times New Roman"/>
            </a:endParaRPr>
          </a:p>
        </p:txBody>
      </p:sp>
      <p:sp>
        <p:nvSpPr>
          <p:cNvPr id="5" name="Rectangle 32"/>
          <p:cNvSpPr txBox="1">
            <a:spLocks noChangeArrowheads="1"/>
          </p:cNvSpPr>
          <p:nvPr/>
        </p:nvSpPr>
        <p:spPr bwMode="auto">
          <a:xfrm>
            <a:off x="539750" y="765175"/>
            <a:ext cx="66246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 eaLnBrk="0">
              <a:defRPr/>
            </a:pPr>
            <a:endParaRPr lang="ru-RU" sz="3600" dirty="0" smtClean="0"/>
          </a:p>
          <a:p>
            <a:pPr algn="ctr" eaLnBrk="0">
              <a:defRPr/>
            </a:pPr>
            <a:endParaRPr lang="ru-RU" sz="3600" dirty="0" smtClean="0"/>
          </a:p>
          <a:p>
            <a:pPr algn="ctr" eaLnBrk="0">
              <a:defRPr/>
            </a:pPr>
            <a:endParaRPr lang="ru-RU" sz="3600" dirty="0" smtClean="0"/>
          </a:p>
          <a:p>
            <a:pPr algn="ctr" eaLnBrk="0">
              <a:defRPr/>
            </a:pPr>
            <a:endParaRPr lang="ru-RU" sz="3600" dirty="0" smtClean="0"/>
          </a:p>
          <a:p>
            <a:pPr algn="ctr" eaLnBrk="0">
              <a:defRPr/>
            </a:pPr>
            <a:endParaRPr lang="ru-RU" sz="3600" dirty="0" smtClean="0"/>
          </a:p>
          <a:p>
            <a:pPr algn="ctr" eaLnBrk="0">
              <a:defRPr/>
            </a:pPr>
            <a:r>
              <a:rPr lang="ru-RU" sz="3600" b="1" dirty="0" smtClean="0">
                <a:solidFill>
                  <a:srgbClr val="0070C0"/>
                </a:solidFill>
              </a:rPr>
              <a:t>Нахождение </a:t>
            </a:r>
            <a:r>
              <a:rPr lang="ru-RU" sz="3600" b="1" dirty="0" smtClean="0">
                <a:solidFill>
                  <a:srgbClr val="0070C0"/>
                </a:solidFill>
              </a:rPr>
              <a:t>неизвестного </a:t>
            </a:r>
            <a:r>
              <a:rPr lang="ru-RU" sz="3600" b="1" dirty="0" smtClean="0">
                <a:solidFill>
                  <a:srgbClr val="0070C0"/>
                </a:solidFill>
              </a:rPr>
              <a:t>слагаемого</a:t>
            </a:r>
          </a:p>
          <a:p>
            <a:pPr algn="ctr" eaLnBrk="0">
              <a:defRPr/>
            </a:pP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>
              <a:defRPr/>
            </a:pP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>
              <a:defRPr/>
            </a:pP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>
              <a:defRPr/>
            </a:pP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 учебнику</a:t>
            </a:r>
          </a:p>
          <a:p>
            <a:pPr algn="ctr" eaLnBrk="0">
              <a:defRPr/>
            </a:pPr>
            <a: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№ </a:t>
            </a: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277 </a:t>
            </a: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– у доски 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Рисунок 7" descr="C:\Users\1\Pictures\2014-05-25\Mail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5888" y="1600200"/>
            <a:ext cx="20193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11188" y="3789363"/>
            <a:ext cx="81375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556</Words>
  <Application>Microsoft Office PowerPoint</Application>
  <PresentationFormat>Экран (4:3)</PresentationFormat>
  <Paragraphs>158</Paragraphs>
  <Slides>18</Slides>
  <Notes>2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Слайд</vt:lpstr>
      <vt:lpstr>Нахождение неизвестного слагаемого</vt:lpstr>
      <vt:lpstr>Мотивация к учебной деятельности</vt:lpstr>
      <vt:lpstr>Устный счёт </vt:lpstr>
      <vt:lpstr>Слайд 4</vt:lpstr>
      <vt:lpstr>Слайд 5</vt:lpstr>
      <vt:lpstr>Взаимопроверка</vt:lpstr>
      <vt:lpstr>Слайд 7</vt:lpstr>
      <vt:lpstr>Раздели на две группы</vt:lpstr>
      <vt:lpstr>Слайд 9</vt:lpstr>
      <vt:lpstr>Слайд 10</vt:lpstr>
      <vt:lpstr>Слайд 11</vt:lpstr>
      <vt:lpstr>   Оценка:    </vt:lpstr>
      <vt:lpstr>Самостоятельная работа.</vt:lpstr>
      <vt:lpstr> Задача</vt:lpstr>
      <vt:lpstr>Слайд 15</vt:lpstr>
      <vt:lpstr>Рефлексия </vt:lpstr>
      <vt:lpstr>Итог урока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User</dc:creator>
  <cp:lastModifiedBy>DEVICE</cp:lastModifiedBy>
  <cp:revision>11</cp:revision>
  <dcterms:created xsi:type="dcterms:W3CDTF">2014-12-29T18:25:38Z</dcterms:created>
  <dcterms:modified xsi:type="dcterms:W3CDTF">2016-05-14T01:45:26Z</dcterms:modified>
</cp:coreProperties>
</file>