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7" autoAdjust="0"/>
  </p:normalViewPr>
  <p:slideViewPr>
    <p:cSldViewPr>
      <p:cViewPr>
        <p:scale>
          <a:sx n="81" d="100"/>
          <a:sy n="81" d="100"/>
        </p:scale>
        <p:origin x="-4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045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5AB3F-E06E-452C-B56A-943E3C694400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AA60F-9376-4D24-B808-40DF23501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74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08F7E-140D-4D19-8870-A596ADC8A953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A3C4F-751C-4BA5-9432-AC5F9B78C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2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A3C4F-751C-4BA5-9432-AC5F9B78C6E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51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A3C4F-751C-4BA5-9432-AC5F9B78C6E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76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8894-4382-4D31-96EC-7FB55910F5E5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7802-AFF9-44A4-9EF8-28C9A46898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8894-4382-4D31-96EC-7FB55910F5E5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7802-AFF9-44A4-9EF8-28C9A46898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8894-4382-4D31-96EC-7FB55910F5E5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7802-AFF9-44A4-9EF8-28C9A46898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8894-4382-4D31-96EC-7FB55910F5E5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7802-AFF9-44A4-9EF8-28C9A46898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8894-4382-4D31-96EC-7FB55910F5E5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7802-AFF9-44A4-9EF8-28C9A46898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8894-4382-4D31-96EC-7FB55910F5E5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7802-AFF9-44A4-9EF8-28C9A46898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8894-4382-4D31-96EC-7FB55910F5E5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7802-AFF9-44A4-9EF8-28C9A46898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8894-4382-4D31-96EC-7FB55910F5E5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7802-AFF9-44A4-9EF8-28C9A46898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8894-4382-4D31-96EC-7FB55910F5E5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7802-AFF9-44A4-9EF8-28C9A46898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8894-4382-4D31-96EC-7FB55910F5E5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7802-AFF9-44A4-9EF8-28C9A46898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8894-4382-4D31-96EC-7FB55910F5E5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7E7802-AFF9-44A4-9EF8-28C9A46898E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008894-4382-4D31-96EC-7FB55910F5E5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7E7802-AFF9-44A4-9EF8-28C9A46898E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«Развитие мелкой моторики рук ребёнка»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1681" y="4425740"/>
            <a:ext cx="7854696" cy="1752600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« </a:t>
            </a:r>
            <a:r>
              <a:rPr lang="ru-RU" i="1" dirty="0"/>
              <a:t>Истоки способностей и дарований</a:t>
            </a:r>
            <a:endParaRPr lang="ru-RU" dirty="0"/>
          </a:p>
          <a:p>
            <a:r>
              <a:rPr lang="ru-RU" i="1" dirty="0"/>
              <a:t>                                                 детей – на кончиках их пальцев».</a:t>
            </a:r>
            <a:endParaRPr lang="ru-RU" dirty="0"/>
          </a:p>
          <a:p>
            <a:r>
              <a:rPr lang="ru-RU" i="1" dirty="0" err="1"/>
              <a:t>В.А.Сухомлинский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27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5" t="12962" r="33823" b="5054"/>
          <a:stretch/>
        </p:blipFill>
        <p:spPr>
          <a:xfrm>
            <a:off x="539552" y="2924944"/>
            <a:ext cx="2348622" cy="29249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</p:pic>
      <p:sp>
        <p:nvSpPr>
          <p:cNvPr id="5" name="TextBox 4"/>
          <p:cNvSpPr txBox="1"/>
          <p:nvPr/>
        </p:nvSpPr>
        <p:spPr>
          <a:xfrm>
            <a:off x="0" y="2124241"/>
            <a:ext cx="2888174" cy="52322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ru-RU" sz="2800" b="1" i="1" dirty="0" smtClean="0"/>
              <a:t>«</a:t>
            </a:r>
            <a:r>
              <a:rPr lang="ru-RU" sz="2800" b="1" i="1" dirty="0" err="1" smtClean="0"/>
              <a:t>Ниткография</a:t>
            </a:r>
            <a:r>
              <a:rPr lang="ru-RU" sz="2800" b="1" i="1" dirty="0" smtClean="0"/>
              <a:t>»</a:t>
            </a:r>
            <a:endParaRPr lang="ru-RU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2852935"/>
            <a:ext cx="3008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Игра «Волшебные  </a:t>
            </a:r>
            <a:r>
              <a:rPr lang="ru-RU" sz="2800" b="1" i="1" dirty="0" err="1" smtClean="0"/>
              <a:t>ризиночки</a:t>
            </a:r>
            <a:r>
              <a:rPr lang="ru-RU" sz="2800" b="1" i="1" dirty="0" smtClean="0"/>
              <a:t>»</a:t>
            </a:r>
            <a:endParaRPr lang="ru-RU" sz="28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3" t="15948" r="5730"/>
          <a:stretch/>
        </p:blipFill>
        <p:spPr>
          <a:xfrm rot="20505931">
            <a:off x="3214504" y="1225922"/>
            <a:ext cx="3127405" cy="2587687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3" t="21417" r="23196" b="16151"/>
          <a:stretch/>
        </p:blipFill>
        <p:spPr>
          <a:xfrm>
            <a:off x="5724128" y="4293096"/>
            <a:ext cx="2433146" cy="2371469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285445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3024336" cy="574469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</a:rPr>
              <a:t>Упражнение - 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2666">
            <a:off x="284416" y="1875230"/>
            <a:ext cx="3756925" cy="281769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10357"/>
            <a:ext cx="4536504" cy="3402379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</p:pic>
      <p:sp>
        <p:nvSpPr>
          <p:cNvPr id="7" name="TextBox 6"/>
          <p:cNvSpPr txBox="1"/>
          <p:nvPr/>
        </p:nvSpPr>
        <p:spPr>
          <a:xfrm>
            <a:off x="4167074" y="1628800"/>
            <a:ext cx="4850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«Шагаем пальчиками»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535276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556792"/>
            <a:ext cx="8784976" cy="483209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numCol="1" rtlCol="0">
            <a:spAutoFit/>
          </a:bodyPr>
          <a:lstStyle/>
          <a:p>
            <a:pPr algn="just"/>
            <a:r>
              <a:rPr lang="ru-RU" sz="2800" b="1" i="1" dirty="0" smtClean="0"/>
              <a:t>Существует множество разнообразных игр для развития мелкой моторики рук, среди которых важное место занимают двигательные упражнения с нетрадиционным использованием различных предметов:</a:t>
            </a:r>
          </a:p>
          <a:p>
            <a:pPr marL="1371600" lvl="2" indent="-457200">
              <a:buFont typeface="Wingdings" pitchFamily="2" charset="2"/>
              <a:buChar char="v"/>
            </a:pPr>
            <a:r>
              <a:rPr lang="ru-RU" sz="2400" b="1" i="1" dirty="0" smtClean="0"/>
              <a:t>Массажных мячиков</a:t>
            </a:r>
          </a:p>
          <a:p>
            <a:pPr marL="1828800" lvl="3" indent="-457200">
              <a:buFont typeface="Wingdings" pitchFamily="2" charset="2"/>
              <a:buChar char="v"/>
            </a:pPr>
            <a:r>
              <a:rPr lang="ru-RU" sz="2400" b="1" i="1" dirty="0" smtClean="0"/>
              <a:t>Платочков</a:t>
            </a:r>
          </a:p>
          <a:p>
            <a:pPr marL="2286000" lvl="4" indent="-457200">
              <a:buFont typeface="Wingdings" pitchFamily="2" charset="2"/>
              <a:buChar char="v"/>
            </a:pPr>
            <a:r>
              <a:rPr lang="ru-RU" sz="2400" b="1" i="1" dirty="0" smtClean="0"/>
              <a:t>Ковриков</a:t>
            </a:r>
          </a:p>
          <a:p>
            <a:pPr marL="2743200" lvl="5" indent="-457200">
              <a:buFont typeface="Wingdings" pitchFamily="2" charset="2"/>
              <a:buChar char="v"/>
            </a:pPr>
            <a:r>
              <a:rPr lang="ru-RU" sz="2400" b="1" i="1" dirty="0" smtClean="0"/>
              <a:t>Счётных палочек</a:t>
            </a:r>
          </a:p>
          <a:p>
            <a:pPr marL="3200400" lvl="6" indent="-457200">
              <a:buFont typeface="Wingdings" pitchFamily="2" charset="2"/>
              <a:buChar char="v"/>
            </a:pPr>
            <a:r>
              <a:rPr lang="ru-RU" sz="2400" b="1" i="1" dirty="0" smtClean="0"/>
              <a:t>Зубных щёток</a:t>
            </a:r>
          </a:p>
          <a:p>
            <a:pPr marL="3657600" lvl="7" indent="-457200">
              <a:buFont typeface="Wingdings" pitchFamily="2" charset="2"/>
              <a:buChar char="v"/>
            </a:pPr>
            <a:r>
              <a:rPr lang="ru-RU" sz="2400" b="1" i="1" dirty="0" smtClean="0"/>
              <a:t>Резинок для волос</a:t>
            </a:r>
          </a:p>
          <a:p>
            <a:pPr marL="4114800" lvl="8" indent="-457200" algn="just">
              <a:buFont typeface="Wingdings" pitchFamily="2" charset="2"/>
              <a:buChar char="v"/>
            </a:pPr>
            <a:r>
              <a:rPr lang="ru-RU" sz="2400" b="1" i="1" dirty="0" smtClean="0"/>
              <a:t>Бус и т.д.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16715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5959" y="908720"/>
            <a:ext cx="4088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Полезно упражнять руку ребёнка </a:t>
            </a:r>
          </a:p>
          <a:p>
            <a:pPr algn="ctr"/>
            <a:r>
              <a:rPr lang="ru-RU" sz="2400" b="1" i="1" dirty="0" smtClean="0"/>
              <a:t>в процессе  </a:t>
            </a:r>
            <a:endParaRPr lang="ru-RU" sz="24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66" y="2257793"/>
            <a:ext cx="3551062" cy="266329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" t="22412" r="27447" b="10213"/>
          <a:stretch/>
        </p:blipFill>
        <p:spPr>
          <a:xfrm rot="20092505">
            <a:off x="227251" y="1176589"/>
            <a:ext cx="2121479" cy="1543190"/>
          </a:xfrm>
          <a:prstGeom prst="rect">
            <a:avLst/>
          </a:prstGeom>
          <a:ln w="38100">
            <a:solidFill>
              <a:schemeClr val="accent1"/>
            </a:solidFill>
            <a:prstDash val="lgDash"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0" t="35319" r="-351"/>
          <a:stretch/>
        </p:blipFill>
        <p:spPr>
          <a:xfrm rot="19526621">
            <a:off x="6204400" y="4396831"/>
            <a:ext cx="2773799" cy="1675301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10922" r="11911" b="7789"/>
          <a:stretch/>
        </p:blipFill>
        <p:spPr>
          <a:xfrm rot="2493815">
            <a:off x="6502130" y="1344992"/>
            <a:ext cx="2318254" cy="185533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6" t="3268" r="-1063"/>
          <a:stretch/>
        </p:blipFill>
        <p:spPr>
          <a:xfrm rot="2355091">
            <a:off x="489071" y="4509229"/>
            <a:ext cx="2150198" cy="171502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</p:pic>
      <p:sp>
        <p:nvSpPr>
          <p:cNvPr id="8" name="TextBox 7"/>
          <p:cNvSpPr txBox="1"/>
          <p:nvPr/>
        </p:nvSpPr>
        <p:spPr>
          <a:xfrm>
            <a:off x="2968653" y="5335297"/>
            <a:ext cx="30053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/>
              <a:t>рисования, лепке,</a:t>
            </a:r>
          </a:p>
          <a:p>
            <a:pPr algn="ctr"/>
            <a:r>
              <a:rPr lang="ru-RU" sz="2800" b="1" i="1" dirty="0" smtClean="0"/>
              <a:t> аппликации.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405637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8690" y="980728"/>
            <a:ext cx="8280920" cy="3108543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+mj-lt"/>
              </a:rPr>
              <a:t> Уровень развития мелкой моторики – один из показателей интеллектуальной готовности к школе и именно в этой области дошкольники испытывают серьезные трудности. Поэтому работу по развитию мелкой моторики нужно начинать, задолго до поступления в школу, а именно с самого раннего возраста</a:t>
            </a:r>
            <a:endParaRPr lang="ru-RU" sz="2800" b="1" i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690" y="4221088"/>
            <a:ext cx="8280920" cy="1815882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1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+mj-lt"/>
              </a:rPr>
              <a:t>Если вы хотите, чтобы ваш ребенок хорошо разговаривал, быстро и легко учился, ловко выполнял любую, самую тонкую работу - развивайте его руки: пальцы и кисти.</a:t>
            </a:r>
          </a:p>
        </p:txBody>
      </p:sp>
    </p:spTree>
    <p:extLst>
      <p:ext uri="{BB962C8B-B14F-4D97-AF65-F5344CB8AC3E}">
        <p14:creationId xmlns:p14="http://schemas.microsoft.com/office/powerpoint/2010/main" val="77111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060848"/>
            <a:ext cx="7776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</a:rPr>
              <a:t>Презентацию </a:t>
            </a: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</a:rPr>
              <a:t>подготовила</a:t>
            </a:r>
            <a:endParaRPr lang="ru-RU" sz="4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</a:rPr>
              <a:t> воспитатель МБДОУ детский сад №12</a:t>
            </a:r>
          </a:p>
          <a:p>
            <a:pPr algn="ctr"/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</a:rPr>
              <a:t>Кузнецова Светлана Станиславовна.</a:t>
            </a:r>
            <a:endParaRPr lang="ru-RU" sz="40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9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9" descr="CIMG77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5664" y="4077072"/>
            <a:ext cx="3000396" cy="207803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1124744"/>
            <a:ext cx="8661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Ребенок постоянно изучает, постигает окружающий мир. Основной метод накопления информации – прикосновения. Ребенку необходимо все хватать, трогать, гладить и пробовать на вкус. Роль взрослого помочь ему в этом, дать необходимый стимул для развития</a:t>
            </a:r>
            <a:r>
              <a:rPr lang="ru-RU" sz="2800" dirty="0" smtClean="0">
                <a:latin typeface="Comic Sans MS" pitchFamily="66" charset="0"/>
              </a:rPr>
              <a:t>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185205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bscap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3" y="4293096"/>
            <a:ext cx="3138017" cy="246119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</p:pic>
      <p:sp>
        <p:nvSpPr>
          <p:cNvPr id="4" name="TextBox 3"/>
          <p:cNvSpPr txBox="1"/>
          <p:nvPr/>
        </p:nvSpPr>
        <p:spPr>
          <a:xfrm>
            <a:off x="683568" y="484067"/>
            <a:ext cx="794215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smtClean="0"/>
              <a:t>Влияние мануальных (ручных) действий на развитие мозга человека было известно ещё во втором веке до нашей эры в Китае. Специалисты утверждали, что игры с участием рук и пальцев приводят в гармоничные отношения тело и разум, поддерживают мозговые системы в превосходном состоянии. Если вы хотите, чтобы ваш ребёнок был умным и способным, то обратите пристальное внимание на развитие мелкой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моторики.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04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19256" cy="119660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Существует несколько эффективных способов развития мелкой моторики: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6129">
            <a:off x="323528" y="2492896"/>
            <a:ext cx="3072340" cy="2304256"/>
          </a:xfrm>
          <a:ln w="38100">
            <a:solidFill>
              <a:schemeClr val="accent1">
                <a:lumMod val="75000"/>
              </a:schemeClr>
            </a:solidFill>
            <a:prstDash val="dash"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3257">
            <a:off x="5433162" y="2420888"/>
            <a:ext cx="3323623" cy="249271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</p:pic>
      <p:sp>
        <p:nvSpPr>
          <p:cNvPr id="6" name="TextBox 5"/>
          <p:cNvSpPr txBox="1"/>
          <p:nvPr/>
        </p:nvSpPr>
        <p:spPr>
          <a:xfrm>
            <a:off x="3114018" y="2164447"/>
            <a:ext cx="2378023" cy="400110"/>
          </a:xfrm>
          <a:prstGeom prst="rect">
            <a:avLst/>
          </a:prstGeom>
          <a:noFill/>
        </p:spPr>
        <p:txBody>
          <a:bodyPr wrap="none" rtlCol="0">
            <a:prstTxWarp prst="textTriangle">
              <a:avLst/>
            </a:prstTxWarp>
            <a:spAutoFit/>
          </a:bodyPr>
          <a:lstStyle/>
          <a:p>
            <a:r>
              <a:rPr lang="ru-RU" sz="2000" b="1" dirty="0" smtClean="0"/>
              <a:t>Пальчиковые игры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479715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/>
              <a:t>Регулярные занятия </a:t>
            </a:r>
            <a:r>
              <a:rPr lang="ru-RU" sz="2000" b="1" i="1" dirty="0"/>
              <a:t>с ними улучшают память, деятельность сердечно-</a:t>
            </a:r>
          </a:p>
          <a:p>
            <a:pPr algn="ctr"/>
            <a:r>
              <a:rPr lang="ru-RU" sz="2000" b="1" i="1" dirty="0"/>
              <a:t>сосудистой и пищеварительной систем, развивают координацию движений, силу и ловкость рук. </a:t>
            </a:r>
          </a:p>
        </p:txBody>
      </p:sp>
    </p:spTree>
    <p:extLst>
      <p:ext uri="{BB962C8B-B14F-4D97-AF65-F5344CB8AC3E}">
        <p14:creationId xmlns:p14="http://schemas.microsoft.com/office/powerpoint/2010/main" val="267714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720080"/>
          </a:xfrm>
        </p:spPr>
        <p:txBody>
          <a:bodyPr/>
          <a:lstStyle/>
          <a:p>
            <a:pPr marL="17463" lvl="0" fontAlgn="base">
              <a:lnSpc>
                <a:spcPts val="2300"/>
              </a:lnSpc>
              <a:spcAft>
                <a:spcPct val="0"/>
              </a:spcAft>
            </a:pPr>
            <a:r>
              <a:rPr lang="ru-RU" sz="3600" b="1" i="1" dirty="0">
                <a:solidFill>
                  <a:schemeClr val="tx1"/>
                </a:solidFill>
                <a:ea typeface="+mn-ea"/>
                <a:cs typeface="+mn-cs"/>
              </a:rPr>
              <a:t>Достоинства  Су-</a:t>
            </a:r>
            <a:r>
              <a:rPr lang="ru-RU" sz="3600" b="1" i="1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ru-RU" sz="3600" b="1" i="1" dirty="0" err="1" smtClean="0">
                <a:solidFill>
                  <a:schemeClr val="tx1"/>
                </a:solidFill>
                <a:ea typeface="+mn-ea"/>
                <a:cs typeface="+mn-cs"/>
              </a:rPr>
              <a:t>Джок</a:t>
            </a:r>
            <a:r>
              <a:rPr lang="ru-RU" sz="3600" b="1" i="1" dirty="0" smtClean="0">
                <a:solidFill>
                  <a:schemeClr val="tx1"/>
                </a:solidFill>
                <a:ea typeface="+mn-ea"/>
                <a:cs typeface="+mn-cs"/>
              </a:rPr>
              <a:t> терапии:</a:t>
            </a:r>
            <a:r>
              <a:rPr lang="ru-RU" sz="2800" b="1" i="1" dirty="0">
                <a:solidFill>
                  <a:srgbClr val="990000"/>
                </a:solidFill>
                <a:ea typeface="+mn-ea"/>
                <a:cs typeface="+mn-cs"/>
              </a:rPr>
              <a:t/>
            </a:r>
            <a:br>
              <a:rPr lang="ru-RU" sz="2800" b="1" i="1" dirty="0">
                <a:solidFill>
                  <a:srgbClr val="990000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286331" cy="2464749"/>
          </a:xfrm>
          <a:ln w="38100">
            <a:solidFill>
              <a:schemeClr val="accent1">
                <a:lumMod val="75000"/>
              </a:schemeClr>
            </a:solidFill>
            <a:prstDash val="dash"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3016"/>
            <a:ext cx="4050592" cy="303794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</p:pic>
      <p:pic>
        <p:nvPicPr>
          <p:cNvPr id="7" name="Рисунок 4" descr="C:\Users\Светланка\Desktop\су-джок\imagick_0c5ce658c3594750f7a6e6c46690db0335ec151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08"/>
          <a:stretch>
            <a:fillRect/>
          </a:stretch>
        </p:blipFill>
        <p:spPr bwMode="auto">
          <a:xfrm>
            <a:off x="1115616" y="4293096"/>
            <a:ext cx="2289175" cy="216058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51920" y="16288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 Высокая эффективность,</a:t>
            </a:r>
            <a:br>
              <a:rPr lang="ru-RU" sz="2800" dirty="0" smtClean="0"/>
            </a:br>
            <a:r>
              <a:rPr lang="ru-RU" sz="2800" dirty="0" smtClean="0"/>
              <a:t>абсолютная  безопасность,</a:t>
            </a:r>
            <a:br>
              <a:rPr lang="ru-RU" sz="2800" dirty="0" smtClean="0"/>
            </a:br>
            <a:r>
              <a:rPr lang="ru-RU" sz="2800" dirty="0" smtClean="0"/>
              <a:t>универсальность,</a:t>
            </a:r>
            <a:br>
              <a:rPr lang="ru-RU" sz="2800" dirty="0" smtClean="0"/>
            </a:br>
            <a:r>
              <a:rPr lang="ru-RU" sz="2800" dirty="0" smtClean="0"/>
              <a:t>простота применения.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6173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28007"/>
            <a:ext cx="8229600" cy="860761"/>
          </a:xfrm>
        </p:spPr>
        <p:txBody>
          <a:bodyPr>
            <a:prstTxWarp prst="textInflateBottom">
              <a:avLst/>
            </a:prstTxWarp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Пальчиковый театр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3" y="2566607"/>
            <a:ext cx="4269378" cy="2968628"/>
          </a:xfrm>
          <a:ln w="38100">
            <a:solidFill>
              <a:schemeClr val="accent1">
                <a:lumMod val="75000"/>
              </a:schemeClr>
            </a:solidFill>
            <a:prstDash val="dash"/>
          </a:ln>
        </p:spPr>
      </p:pic>
      <p:sp>
        <p:nvSpPr>
          <p:cNvPr id="5" name="Текст 7"/>
          <p:cNvSpPr txBox="1">
            <a:spLocks/>
          </p:cNvSpPr>
          <p:nvPr/>
        </p:nvSpPr>
        <p:spPr>
          <a:xfrm>
            <a:off x="1033389" y="1687399"/>
            <a:ext cx="7358114" cy="877506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dirty="0" smtClean="0"/>
              <a:t>Помогает развивать речь;</a:t>
            </a:r>
          </a:p>
          <a:p>
            <a:pPr marL="0" indent="0" algn="ctr">
              <a:buNone/>
            </a:pPr>
            <a:r>
              <a:rPr lang="ru-RU" sz="2000" b="1" i="1" dirty="0" smtClean="0"/>
              <a:t>Способствует овладению навыками мелкой моторики;</a:t>
            </a:r>
            <a:endParaRPr lang="ru-RU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5733256"/>
            <a:ext cx="67718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Развивает  внимание, память, мышление, воображение;</a:t>
            </a:r>
            <a:br>
              <a:rPr lang="ru-RU" sz="2000" b="1" i="1" dirty="0" smtClean="0"/>
            </a:br>
            <a:r>
              <a:rPr lang="ru-RU" sz="2000" b="1" i="1" dirty="0" smtClean="0"/>
              <a:t>Снимает тревожность;</a:t>
            </a:r>
            <a:br>
              <a:rPr lang="ru-RU" sz="2000" b="1" i="1" dirty="0" smtClean="0"/>
            </a:br>
            <a:r>
              <a:rPr lang="ru-RU" sz="2000" b="1" i="1" dirty="0" smtClean="0"/>
              <a:t>Повышает работоспособность головного мозга.</a:t>
            </a:r>
            <a:endParaRPr lang="ru-RU" sz="2000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231" y="2564905"/>
            <a:ext cx="3960440" cy="297033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2840215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080564"/>
            <a:ext cx="8496944" cy="5632311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Игры и упражнения на развития мелкой моторики</a:t>
            </a:r>
          </a:p>
          <a:p>
            <a:pPr algn="ctr"/>
            <a:r>
              <a:rPr lang="ru-RU" sz="2400" b="1" i="1" dirty="0" smtClean="0"/>
              <a:t>являются мощным средством поддержания тонуса и </a:t>
            </a:r>
          </a:p>
          <a:p>
            <a:pPr algn="ctr"/>
            <a:r>
              <a:rPr lang="ru-RU" sz="2400" b="1" i="1" dirty="0" smtClean="0"/>
              <a:t>работоспособности коры головного мозга. В их процессе у детей улучшается внимание, память, слуховое и зрительное восприятие,</a:t>
            </a:r>
          </a:p>
          <a:p>
            <a:pPr algn="ctr"/>
            <a:r>
              <a:rPr lang="ru-RU" sz="2400" b="1" i="1" dirty="0" smtClean="0"/>
              <a:t>воспитывается усидчивость, формируется игровая и учебно-практическая  деятельность.  Систематические упражнения помогают также выработать навыки самоконтроля  и  </a:t>
            </a:r>
            <a:r>
              <a:rPr lang="ru-RU" sz="2400" b="1" i="1" dirty="0" err="1" smtClean="0"/>
              <a:t>саморегуляции</a:t>
            </a:r>
            <a:r>
              <a:rPr lang="ru-RU" sz="2400" b="1" i="1" dirty="0" smtClean="0"/>
              <a:t> движений рук не только под контролем зрения, но и при участии осязания, тактильно-двигательных ощущений.</a:t>
            </a:r>
          </a:p>
          <a:p>
            <a:pPr algn="ctr"/>
            <a:endParaRPr lang="ru-RU" sz="2400" b="1" i="1" dirty="0"/>
          </a:p>
          <a:p>
            <a:pPr algn="ctr"/>
            <a:r>
              <a:rPr lang="ru-RU" sz="2400" b="1" i="1" dirty="0" smtClean="0"/>
              <a:t>Для укрепления и развития детской руки, координации движений рекомендуются различные игры и действия с предметами.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1371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«Игры с прищепками»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2708920"/>
            <a:ext cx="3696411" cy="2772308"/>
          </a:xfrm>
          <a:ln w="38100">
            <a:solidFill>
              <a:schemeClr val="accent1">
                <a:lumMod val="75000"/>
              </a:schemeClr>
            </a:solidFill>
            <a:prstDash val="dash"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t="-379" r="285" b="31139"/>
          <a:stretch/>
        </p:blipFill>
        <p:spPr>
          <a:xfrm>
            <a:off x="1199192" y="4941168"/>
            <a:ext cx="3303165" cy="1720629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6" y="1988840"/>
            <a:ext cx="4236720" cy="282702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149546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" r="3357" b="9078"/>
          <a:stretch/>
        </p:blipFill>
        <p:spPr>
          <a:xfrm>
            <a:off x="4427984" y="764704"/>
            <a:ext cx="3577668" cy="258157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352839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«</a:t>
            </a:r>
            <a:r>
              <a:rPr lang="ru-RU" sz="3100" b="1" i="1" dirty="0" smtClean="0">
                <a:solidFill>
                  <a:schemeClr val="tx1"/>
                </a:solidFill>
                <a:latin typeface="+mn-lt"/>
              </a:rPr>
              <a:t>Иры-шнуровки</a:t>
            </a:r>
            <a:r>
              <a:rPr lang="ru-RU" b="1" i="1" dirty="0" smtClean="0">
                <a:solidFill>
                  <a:schemeClr val="tx1"/>
                </a:solidFill>
              </a:rPr>
              <a:t>»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36"/>
          <a:stretch/>
        </p:blipFill>
        <p:spPr>
          <a:xfrm>
            <a:off x="490195" y="1196752"/>
            <a:ext cx="3199093" cy="267291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</p:pic>
      <p:sp>
        <p:nvSpPr>
          <p:cNvPr id="6" name="TextBox 5"/>
          <p:cNvSpPr txBox="1"/>
          <p:nvPr/>
        </p:nvSpPr>
        <p:spPr>
          <a:xfrm>
            <a:off x="3689288" y="3454169"/>
            <a:ext cx="5454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«</a:t>
            </a:r>
            <a:r>
              <a:rPr lang="ru-RU" sz="2000" b="1" i="1" dirty="0"/>
              <a:t>И</a:t>
            </a:r>
            <a:r>
              <a:rPr lang="ru-RU" sz="2000" b="1" i="1" dirty="0" smtClean="0"/>
              <a:t>гры с мелкими предметами: мозаика, конструктор, природный материал и т.д.</a:t>
            </a:r>
            <a:r>
              <a:rPr lang="ru-RU" sz="2400" b="1" i="1" dirty="0" smtClean="0"/>
              <a:t>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-469" r="21724" b="5298"/>
          <a:stretch/>
        </p:blipFill>
        <p:spPr>
          <a:xfrm>
            <a:off x="490194" y="4242062"/>
            <a:ext cx="2545237" cy="2384981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2"/>
          <a:stretch/>
        </p:blipFill>
        <p:spPr>
          <a:xfrm>
            <a:off x="4499992" y="4285166"/>
            <a:ext cx="3046638" cy="2461247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33567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507</TotalTime>
  <Words>457</Words>
  <Application>Microsoft Office PowerPoint</Application>
  <PresentationFormat>Экран (4:3)</PresentationFormat>
  <Paragraphs>49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«Развитие мелкой моторики рук ребёнка»</vt:lpstr>
      <vt:lpstr>Презентация PowerPoint</vt:lpstr>
      <vt:lpstr>Презентация PowerPoint</vt:lpstr>
      <vt:lpstr>Существует несколько эффективных способов развития мелкой моторики:</vt:lpstr>
      <vt:lpstr>Достоинства  Су- Джок терапии: </vt:lpstr>
      <vt:lpstr>Пальчиковый театр</vt:lpstr>
      <vt:lpstr>Презентация PowerPoint</vt:lpstr>
      <vt:lpstr>«Игры с прищепками»</vt:lpstr>
      <vt:lpstr>«Иры-шнуровки»</vt:lpstr>
      <vt:lpstr>Презентация PowerPoint</vt:lpstr>
      <vt:lpstr>Упражнение -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мелкой моторики рук ребёнка»</dc:title>
  <dc:creator>User</dc:creator>
  <cp:lastModifiedBy>User</cp:lastModifiedBy>
  <cp:revision>48</cp:revision>
  <dcterms:created xsi:type="dcterms:W3CDTF">2013-10-26T16:27:05Z</dcterms:created>
  <dcterms:modified xsi:type="dcterms:W3CDTF">2016-05-13T13:46:40Z</dcterms:modified>
</cp:coreProperties>
</file>