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75" r:id="rId3"/>
    <p:sldId id="279" r:id="rId4"/>
    <p:sldId id="276" r:id="rId5"/>
    <p:sldId id="267" r:id="rId6"/>
    <p:sldId id="266" r:id="rId7"/>
    <p:sldId id="268" r:id="rId8"/>
    <p:sldId id="258" r:id="rId9"/>
    <p:sldId id="269" r:id="rId10"/>
    <p:sldId id="270" r:id="rId11"/>
    <p:sldId id="271" r:id="rId12"/>
    <p:sldId id="272" r:id="rId13"/>
    <p:sldId id="273" r:id="rId14"/>
    <p:sldId id="278" r:id="rId15"/>
    <p:sldId id="277" r:id="rId16"/>
    <p:sldId id="260" r:id="rId17"/>
    <p:sldId id="274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29E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36E26-967D-4770-BC4D-6972EB425B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533E-E2F1-4F80-82B4-9D10A4BC05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65B3-44C4-4CB5-81E7-5E2A74FEFF5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CF51-1C46-45A9-B3D9-B18812B633A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E404-56A0-4B84-A4C6-59FF16DC98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4BF8-17EC-48F0-B424-5A992126C2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AEEC-3A71-482D-AE4D-99E1071CDB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F470-6AD3-43AF-82FC-FE5B9986B6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AE1E-8FC2-440E-B111-F2664DAAF1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31B8-34E8-4343-BC68-9794C58A12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F6D0-FFAA-4D60-81EA-125DE59ADD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B1AE-4352-42CB-9F90-A6CA035FB5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AC7B50C-9A68-480B-A0F9-F34CAFB824D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Логарифмы и их свойства</a:t>
            </a:r>
          </a:p>
        </p:txBody>
      </p:sp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2339752" y="3645024"/>
            <a:ext cx="484574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375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Веревкина А.А., преподаватель математики ОГАПОУ «Белгородский техникум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промышленности и </a:t>
            </a:r>
            <a:r>
              <a:rPr lang="ru-RU" sz="4800" b="1" kern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сферы услуг»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773120" cy="2466979"/>
          </a:xfrm>
        </p:spPr>
        <p:txBody>
          <a:bodyPr/>
          <a:lstStyle/>
          <a:p>
            <a:pPr eaLnBrk="1"/>
            <a:r>
              <a:rPr lang="en-US" sz="3200" dirty="0" smtClean="0">
                <a:solidFill>
                  <a:srgbClr val="7030A0"/>
                </a:solidFill>
              </a:rPr>
              <a:t>2</a:t>
            </a:r>
            <a:r>
              <a:rPr lang="ru-RU" sz="3200" dirty="0" smtClean="0">
                <a:solidFill>
                  <a:srgbClr val="7030A0"/>
                </a:solidFill>
              </a:rPr>
              <a:t>. Логарифм частного двух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положительных чисел равен разности логарифмов делимого и делителя.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826561" y="2134304"/>
            <a:ext cx="1093549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400" b="1" i="1" dirty="0" err="1">
                <a:solidFill>
                  <a:srgbClr val="CC3300"/>
                </a:solidFill>
                <a:latin typeface="Times New Roman" pitchFamily="18" charset="0"/>
              </a:rPr>
              <a:t>log</a:t>
            </a:r>
            <a:r>
              <a:rPr lang="en-US" sz="4400" b="1" i="1" baseline="-25000" dirty="0" err="1">
                <a:solidFill>
                  <a:srgbClr val="CC3300"/>
                </a:solidFill>
                <a:latin typeface="Times New Roman" pitchFamily="18" charset="0"/>
              </a:rPr>
              <a:t>a</a:t>
            </a:r>
            <a:endParaRPr lang="ru-RU" sz="4400" b="1" i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908001" y="1988849"/>
            <a:ext cx="38983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b="1" i="1" dirty="0">
                <a:solidFill>
                  <a:srgbClr val="CC3300"/>
                </a:solidFill>
                <a:latin typeface="Times New Roman" pitchFamily="18" charset="0"/>
              </a:rPr>
              <a:t>b</a:t>
            </a:r>
            <a:endParaRPr lang="ru-RU" b="1" i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1908000" y="2492902"/>
            <a:ext cx="432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908000" y="2348887"/>
            <a:ext cx="38983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3600" b="1" i="1" dirty="0">
                <a:solidFill>
                  <a:srgbClr val="CC3300"/>
                </a:solidFill>
                <a:latin typeface="Times New Roman" pitchFamily="18" charset="0"/>
              </a:rPr>
              <a:t>c</a:t>
            </a:r>
            <a:endParaRPr lang="ru-RU" sz="3600" b="1" i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2484000" y="2134304"/>
            <a:ext cx="3735298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400" b="1" dirty="0">
                <a:solidFill>
                  <a:srgbClr val="CC3300"/>
                </a:solidFill>
                <a:latin typeface="Times New Roman" pitchFamily="18" charset="0"/>
              </a:rPr>
              <a:t>= </a:t>
            </a:r>
            <a:r>
              <a:rPr lang="en-US" sz="4400" b="1" i="1" dirty="0" err="1">
                <a:solidFill>
                  <a:srgbClr val="CC3300"/>
                </a:solidFill>
                <a:latin typeface="Times New Roman" pitchFamily="18" charset="0"/>
              </a:rPr>
              <a:t>log</a:t>
            </a:r>
            <a:r>
              <a:rPr lang="en-US" sz="4400" b="1" i="1" baseline="-25000" dirty="0" err="1">
                <a:solidFill>
                  <a:srgbClr val="CC3300"/>
                </a:solidFill>
                <a:latin typeface="Times New Roman" pitchFamily="18" charset="0"/>
              </a:rPr>
              <a:t>a</a:t>
            </a:r>
            <a:r>
              <a:rPr lang="en-US" sz="4400" b="1" i="1" dirty="0" err="1">
                <a:solidFill>
                  <a:srgbClr val="CC3300"/>
                </a:solidFill>
                <a:latin typeface="Times New Roman" pitchFamily="18" charset="0"/>
              </a:rPr>
              <a:t>b</a:t>
            </a:r>
            <a:r>
              <a:rPr lang="en-US" sz="4400" b="1" i="1" dirty="0">
                <a:solidFill>
                  <a:srgbClr val="CC3300"/>
                </a:solidFill>
                <a:latin typeface="Times New Roman" pitchFamily="18" charset="0"/>
              </a:rPr>
              <a:t> – </a:t>
            </a:r>
            <a:r>
              <a:rPr lang="en-US" sz="4400" b="1" i="1" dirty="0" err="1">
                <a:solidFill>
                  <a:srgbClr val="CC3300"/>
                </a:solidFill>
                <a:latin typeface="Times New Roman" pitchFamily="18" charset="0"/>
              </a:rPr>
              <a:t>log</a:t>
            </a:r>
            <a:r>
              <a:rPr lang="en-US" sz="4400" b="1" i="1" baseline="-25000" dirty="0" err="1">
                <a:solidFill>
                  <a:srgbClr val="CC3300"/>
                </a:solidFill>
                <a:latin typeface="Times New Roman" pitchFamily="18" charset="0"/>
              </a:rPr>
              <a:t>a</a:t>
            </a:r>
            <a:r>
              <a:rPr lang="en-US" sz="4400" b="1" i="1" dirty="0" err="1">
                <a:solidFill>
                  <a:srgbClr val="CC3300"/>
                </a:solidFill>
                <a:latin typeface="Times New Roman" pitchFamily="18" charset="0"/>
              </a:rPr>
              <a:t>c</a:t>
            </a:r>
            <a:r>
              <a:rPr lang="en-US" sz="4400" b="1" dirty="0">
                <a:solidFill>
                  <a:srgbClr val="CC3300"/>
                </a:solidFill>
                <a:latin typeface="Times New Roman" pitchFamily="18" charset="0"/>
              </a:rPr>
              <a:t>,</a:t>
            </a:r>
            <a:endParaRPr lang="ru-RU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950400" y="2891824"/>
            <a:ext cx="5319065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a &gt;0;  a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≠ 1; b &gt; 0; c &gt;0.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231841" y="3711270"/>
            <a:ext cx="152636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пример: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0" y="298396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323528" y="4509120"/>
          <a:ext cx="3661920" cy="735917"/>
        </p:xfrm>
        <a:graphic>
          <a:graphicData uri="http://schemas.openxmlformats.org/presentationml/2006/ole">
            <p:oleObj spid="_x0000_s29698" name="Формула" r:id="rId3" imgW="1511300" imgH="304800" progId="Equation.3">
              <p:embed/>
            </p:oleObj>
          </a:graphicData>
        </a:graphic>
      </p:graphicFrame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0" y="2941478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4139952" y="4437112"/>
          <a:ext cx="1739520" cy="921697"/>
        </p:xfrm>
        <a:graphic>
          <a:graphicData uri="http://schemas.openxmlformats.org/presentationml/2006/ole">
            <p:oleObj spid="_x0000_s29699" name="Формула" r:id="rId4" imgW="736280" imgH="393529" progId="Equation.3">
              <p:embed/>
            </p:oleObj>
          </a:graphicData>
        </a:graphic>
      </p:graphicFrame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0" y="298396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5940152" y="4509120"/>
          <a:ext cx="1931040" cy="735917"/>
        </p:xfrm>
        <a:graphic>
          <a:graphicData uri="http://schemas.openxmlformats.org/presentationml/2006/ole">
            <p:oleObj spid="_x0000_s29700" name="Формула" r:id="rId5" imgW="799753" imgH="304668" progId="Equation.3">
              <p:embed/>
            </p:oleObj>
          </a:graphicData>
        </a:graphic>
      </p:graphicFrame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956376" y="4509120"/>
            <a:ext cx="466774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ru-RU" sz="44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153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61" y="456528"/>
            <a:ext cx="7771680" cy="1820351"/>
          </a:xfrm>
        </p:spPr>
        <p:txBody>
          <a:bodyPr/>
          <a:lstStyle/>
          <a:p>
            <a:pPr eaLnBrk="1"/>
            <a:r>
              <a:rPr lang="ru-RU" sz="3200" dirty="0" smtClean="0">
                <a:solidFill>
                  <a:srgbClr val="7030A0"/>
                </a:solidFill>
              </a:rPr>
              <a:t>3. Логарифм степени с положительным основанием равен показателю степени, умноженному на логарифм основания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04001" y="2492903"/>
            <a:ext cx="3870591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</a:rPr>
              <a:t>log </a:t>
            </a:r>
            <a:r>
              <a:rPr lang="en-US" sz="4400" b="1" i="1" baseline="-25000" dirty="0" err="1">
                <a:solidFill>
                  <a:srgbClr val="C00000"/>
                </a:solidFill>
                <a:latin typeface="Times New Roman" pitchFamily="18" charset="0"/>
              </a:rPr>
              <a:t>a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</a:rPr>
              <a:t>b</a:t>
            </a:r>
            <a:r>
              <a:rPr lang="en-US" sz="4400" b="1" i="1" baseline="40000" dirty="0" err="1">
                <a:solidFill>
                  <a:srgbClr val="C00000"/>
                </a:solidFill>
                <a:latin typeface="Times New Roman" pitchFamily="18" charset="0"/>
              </a:rPr>
              <a:t>r</a:t>
            </a:r>
            <a:r>
              <a:rPr lang="en-US" sz="4400" b="1" i="1" baseline="40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</a:rPr>
              <a:t>= r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</a:rPr>
              <a:t>log</a:t>
            </a:r>
            <a:r>
              <a:rPr lang="en-US" sz="4400" b="1" i="1" baseline="-25000" dirty="0" err="1">
                <a:solidFill>
                  <a:srgbClr val="C00000"/>
                </a:solidFill>
                <a:latin typeface="Times New Roman" pitchFamily="18" charset="0"/>
              </a:rPr>
              <a:t>a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</a:rPr>
              <a:t>b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56176" y="2204864"/>
            <a:ext cx="2520280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hangingPunct="1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a &gt; 0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; a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≠ 1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 hangingPunct="1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b &gt; 0;</a:t>
            </a:r>
          </a:p>
          <a:p>
            <a:pPr hangingPunct="1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r   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307469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6588224" y="3356992"/>
          <a:ext cx="289440" cy="289470"/>
        </p:xfrm>
        <a:graphic>
          <a:graphicData uri="http://schemas.openxmlformats.org/presentationml/2006/ole">
            <p:oleObj spid="_x0000_s30722" name="Формула" r:id="rId3" imgW="126725" imgH="126725" progId="Equation.3">
              <p:embed/>
            </p:oleObj>
          </a:graphicData>
        </a:graphic>
      </p:graphicFrame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0" y="2969561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0" y="4293091"/>
          <a:ext cx="2829600" cy="904415"/>
        </p:xfrm>
        <a:graphic>
          <a:graphicData uri="http://schemas.openxmlformats.org/presentationml/2006/ole">
            <p:oleObj spid="_x0000_s30723" name="Формула" r:id="rId4" imgW="1040948" imgH="330057" progId="Equation.3">
              <p:embed/>
            </p:oleObj>
          </a:graphicData>
        </a:graphic>
      </p:graphicFrame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0" y="2941478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2771800" y="4221088"/>
          <a:ext cx="2730240" cy="983623"/>
        </p:xfrm>
        <a:graphic>
          <a:graphicData uri="http://schemas.openxmlformats.org/presentationml/2006/ole">
            <p:oleObj spid="_x0000_s30724" name="Формула" r:id="rId5" imgW="1079032" imgH="393529" progId="Equation.3">
              <p:embed/>
            </p:oleObj>
          </a:graphicData>
        </a:graphic>
      </p:graphicFrame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0" y="2941478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5580112" y="4365104"/>
          <a:ext cx="2239200" cy="882812"/>
        </p:xfrm>
        <a:graphic>
          <a:graphicData uri="http://schemas.openxmlformats.org/presentationml/2006/ole">
            <p:oleObj spid="_x0000_s30725" name="Формула" r:id="rId6" imgW="990170" imgH="393529" progId="Equation.3">
              <p:embed/>
            </p:oleObj>
          </a:graphicData>
        </a:graphic>
      </p:graphicFrame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884368" y="4437112"/>
            <a:ext cx="82584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1,5</a:t>
            </a:r>
            <a:endParaRPr lang="ru-RU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23528" y="3284984"/>
            <a:ext cx="152636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пример: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Исправьте ошибки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84168" y="2204864"/>
            <a:ext cx="2684872" cy="28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95536" y="2276872"/>
          <a:ext cx="5240583" cy="2880320"/>
        </p:xfrm>
        <a:graphic>
          <a:graphicData uri="http://schemas.openxmlformats.org/presentationml/2006/ole">
            <p:oleObj spid="_x0000_s49154" name="Формула" r:id="rId4" imgW="166356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Формула перехода от одного основания логарифма к другому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2133600"/>
            <a:ext cx="19446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User\Desktop\0005-005-Formuly-perekhoda-k-novomu-osnovaniju.jpg"/>
          <p:cNvPicPr>
            <a:picLocks noChangeAspect="1" noChangeArrowheads="1"/>
          </p:cNvPicPr>
          <p:nvPr/>
        </p:nvPicPr>
        <p:blipFill>
          <a:blip r:embed="rId3" cstate="print"/>
          <a:srcRect t="20427" r="4675" b="9214"/>
          <a:stretch>
            <a:fillRect/>
          </a:stretch>
        </p:blipFill>
        <p:spPr bwMode="auto">
          <a:xfrm>
            <a:off x="395536" y="2060848"/>
            <a:ext cx="80648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315416"/>
            <a:ext cx="7543800" cy="1295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Десятичные логарифмы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9552" y="3212976"/>
            <a:ext cx="7416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>
              <a:spcBef>
                <a:spcPct val="50000"/>
              </a:spcBef>
            </a:pP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= 1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100 =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10² = 2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Десятичным логарифмом числа</a:t>
            </a:r>
            <a:r>
              <a:rPr lang="ru-RU" dirty="0" smtClean="0"/>
              <a:t> называют логарифм этого числа по основанию 10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87424"/>
            <a:ext cx="7543800" cy="1295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Натуральный логарифм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9552" y="3789040"/>
            <a:ext cx="741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4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4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>
              <a:spcBef>
                <a:spcPct val="50000"/>
              </a:spcBef>
            </a:pP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 = 1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66843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i="1" dirty="0" smtClean="0"/>
              <a:t>Натуральным логарифмом числа</a:t>
            </a:r>
            <a:r>
              <a:rPr lang="ru-RU" dirty="0" smtClean="0"/>
              <a:t> называют логарифм этого числа по основанию </a:t>
            </a:r>
            <a:r>
              <a:rPr lang="en-US" b="1" i="1" dirty="0" smtClean="0"/>
              <a:t>e</a:t>
            </a:r>
            <a:r>
              <a:rPr lang="ru-RU" dirty="0" smtClean="0"/>
              <a:t>, где </a:t>
            </a:r>
            <a:r>
              <a:rPr lang="en-US" b="1" i="1" dirty="0" smtClean="0"/>
              <a:t>e</a:t>
            </a:r>
            <a:r>
              <a:rPr lang="ru-RU" b="1" i="1" dirty="0" smtClean="0"/>
              <a:t> </a:t>
            </a:r>
            <a:r>
              <a:rPr lang="ru-RU" dirty="0" smtClean="0"/>
              <a:t>- иррациональное число, приближенно равное 2,7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7030A0"/>
                </a:solidFill>
              </a:rPr>
              <a:t>Вычислить: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560" y="1916832"/>
            <a:ext cx="70564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49; 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1/81; 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8; 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1;</a:t>
            </a:r>
          </a:p>
          <a:p>
            <a:pPr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10000;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0,001;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+ 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2;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100 – log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4;</a:t>
            </a:r>
          </a:p>
          <a:p>
            <a:pPr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0,18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2996952"/>
            <a:ext cx="3672408" cy="2448272"/>
          </a:xfrm>
          <a:effectLst>
            <a:outerShdw blurRad="152400" dist="317500" dir="5400000" sx="90000" sy="-19000" rotWithShape="0">
              <a:schemeClr val="accent5">
                <a:lumMod val="75000"/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ДОМА!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Найдите значение выражения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39552" y="1700808"/>
          <a:ext cx="4316996" cy="4536504"/>
        </p:xfrm>
        <a:graphic>
          <a:graphicData uri="http://schemas.openxmlformats.org/presentationml/2006/ole">
            <p:oleObj spid="_x0000_s50178" name="Формула" r:id="rId3" imgW="1498320" imgH="1574640" progId="Equation.3">
              <p:embed/>
            </p:oleObj>
          </a:graphicData>
        </a:graphic>
      </p:graphicFrame>
      <p:pic>
        <p:nvPicPr>
          <p:cNvPr id="14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08920"/>
            <a:ext cx="3072740" cy="307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см</a:t>
            </a:r>
            <a:r>
              <a:rPr lang="ru-RU" sz="3600" dirty="0" smtClean="0">
                <a:solidFill>
                  <a:srgbClr val="7030A0"/>
                </a:solidFill>
              </a:rPr>
              <a:t>а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йлик, который соответствует Вашему настроению в конце урока</a:t>
            </a:r>
          </a:p>
        </p:txBody>
      </p:sp>
      <p:pic>
        <p:nvPicPr>
          <p:cNvPr id="20483" name="Picture 2" descr="http://doc4web.ru/uploads/files/66/66002/hello_html_m16fef1c4.png"/>
          <p:cNvPicPr>
            <a:picLocks noChangeAspect="1" noChangeArrowheads="1"/>
          </p:cNvPicPr>
          <p:nvPr/>
        </p:nvPicPr>
        <p:blipFill>
          <a:blip r:embed="rId2" cstate="print"/>
          <a:srcRect t="8218" r="333" b="48470"/>
          <a:stretch>
            <a:fillRect/>
          </a:stretch>
        </p:blipFill>
        <p:spPr bwMode="auto">
          <a:xfrm>
            <a:off x="1187624" y="1988840"/>
            <a:ext cx="6840066" cy="222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03648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Спасибо за урок!</a:t>
            </a:r>
          </a:p>
        </p:txBody>
      </p:sp>
      <p:sp>
        <p:nvSpPr>
          <p:cNvPr id="333825" name="Rectangle 1"/>
          <p:cNvSpPr>
            <a:spLocks noChangeArrowheads="1"/>
          </p:cNvSpPr>
          <p:nvPr/>
        </p:nvSpPr>
        <p:spPr bwMode="auto">
          <a:xfrm>
            <a:off x="6119664" y="4293096"/>
            <a:ext cx="26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Мне было очень трудно. Я ничего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понял.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25144"/>
            <a:ext cx="2686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Мне всё удалось!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221088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ru-RU" sz="24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Мне не все удалось, придется дома подольше посидеть…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95936" y="5229200"/>
            <a:ext cx="4557714" cy="7921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Джон Непер,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изобретатель логарифмов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857250"/>
            <a:ext cx="3686175" cy="4552950"/>
          </a:xfrm>
        </p:spPr>
        <p:txBody>
          <a:bodyPr>
            <a:no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логарифмов и таблицу их значений  впервые опубликовал в 1614 году шотландский математик Джон Непер. Логарифмические таблицы, расширенные и уточнённые другими математиками, повсеместно использовались для научных и инженерных расчётов более трёх веков.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39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35513" y="1104900"/>
            <a:ext cx="301942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accent5">
                <a:lumMod val="75000"/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578876"/>
            <a:ext cx="828675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использования неравномерности логарифмической зависимости</a:t>
            </a:r>
          </a:p>
          <a:p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Акустика </a:t>
            </a:r>
            <a:r>
              <a:rPr lang="ru-R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интенсивность звука (децибелы).</a:t>
            </a:r>
            <a:endParaRPr lang="ru-RU" sz="2800" dirty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Отношение сигнал/шум в радиотехнике и электросвязи.</a:t>
            </a:r>
            <a:endParaRPr lang="ru-RU" sz="2800" dirty="0">
              <a:cs typeface="Arial" charset="0"/>
            </a:endParaRPr>
          </a:p>
          <a:p>
            <a:pPr eaLnBrk="0" hangingPunct="0"/>
            <a:r>
              <a:rPr lang="ru-RU" sz="2800" dirty="0">
                <a:latin typeface="Times New Roman" pitchFamily="18" charset="0"/>
              </a:rPr>
              <a:t>Астрономия </a:t>
            </a:r>
            <a:r>
              <a:rPr lang="ru-RU" sz="2800" dirty="0">
                <a:latin typeface="Calibri" pitchFamily="34" charset="0"/>
              </a:rPr>
              <a:t>—</a:t>
            </a:r>
            <a:r>
              <a:rPr lang="ru-RU" sz="2800" dirty="0">
                <a:latin typeface="Times New Roman" pitchFamily="18" charset="0"/>
              </a:rPr>
              <a:t> шкала яркости звёзд.</a:t>
            </a:r>
            <a:endParaRPr lang="ru-RU" sz="2800" dirty="0">
              <a:cs typeface="Arial" charset="0"/>
            </a:endParaRPr>
          </a:p>
          <a:p>
            <a:pPr eaLnBrk="0" hangingPunct="0"/>
            <a:r>
              <a:rPr lang="ru-RU" sz="2800" dirty="0">
                <a:latin typeface="Times New Roman" pitchFamily="18" charset="0"/>
              </a:rPr>
              <a:t>Химия </a:t>
            </a:r>
            <a:r>
              <a:rPr lang="ru-RU" sz="2800" dirty="0">
                <a:latin typeface="Calibri" pitchFamily="34" charset="0"/>
              </a:rPr>
              <a:t>—</a:t>
            </a:r>
            <a:r>
              <a:rPr lang="ru-RU" sz="2800" dirty="0">
                <a:latin typeface="Times New Roman" pitchFamily="18" charset="0"/>
              </a:rPr>
              <a:t> активность водородных ионов (</a:t>
            </a:r>
            <a:r>
              <a:rPr lang="ru-RU" sz="2800" dirty="0" err="1">
                <a:latin typeface="Times New Roman" pitchFamily="18" charset="0"/>
              </a:rPr>
              <a:t>pH</a:t>
            </a:r>
            <a:r>
              <a:rPr lang="ru-RU" sz="2800" dirty="0">
                <a:latin typeface="Times New Roman" pitchFamily="18" charset="0"/>
              </a:rPr>
              <a:t>).</a:t>
            </a:r>
            <a:endParaRPr lang="ru-RU" sz="2800" dirty="0">
              <a:cs typeface="Arial" charset="0"/>
            </a:endParaRPr>
          </a:p>
          <a:p>
            <a:pPr eaLnBrk="0" hangingPunct="0"/>
            <a:r>
              <a:rPr lang="ru-RU" sz="2800" dirty="0">
                <a:latin typeface="Times New Roman" pitchFamily="18" charset="0"/>
              </a:rPr>
              <a:t>Сейсмология </a:t>
            </a:r>
            <a:r>
              <a:rPr lang="ru-RU" sz="2800" dirty="0">
                <a:latin typeface="Calibri" pitchFamily="34" charset="0"/>
              </a:rPr>
              <a:t>—</a:t>
            </a:r>
            <a:r>
              <a:rPr lang="ru-RU" sz="2800" dirty="0">
                <a:latin typeface="Times New Roman" pitchFamily="18" charset="0"/>
              </a:rPr>
              <a:t> шкала Рихтера.</a:t>
            </a:r>
            <a:endParaRPr lang="ru-RU" sz="2800" dirty="0">
              <a:cs typeface="Arial" charset="0"/>
            </a:endParaRPr>
          </a:p>
          <a:p>
            <a:pPr eaLnBrk="0" hangingPunct="0"/>
            <a:r>
              <a:rPr lang="ru-RU" sz="2800" dirty="0">
                <a:latin typeface="Times New Roman" pitchFamily="18" charset="0"/>
              </a:rPr>
              <a:t>Теория музыки </a:t>
            </a:r>
            <a:r>
              <a:rPr lang="ru-RU" sz="2800" dirty="0">
                <a:latin typeface="Calibri" pitchFamily="34" charset="0"/>
              </a:rPr>
              <a:t>—</a:t>
            </a:r>
            <a:r>
              <a:rPr lang="ru-RU" sz="2800" dirty="0">
                <a:latin typeface="Times New Roman" pitchFamily="18" charset="0"/>
              </a:rPr>
              <a:t> нотная шкала, по отношению к частотам нотных звуков.</a:t>
            </a:r>
            <a:endParaRPr lang="ru-RU" sz="2800" dirty="0">
              <a:cs typeface="Arial" charset="0"/>
            </a:endParaRPr>
          </a:p>
          <a:p>
            <a:pPr eaLnBrk="0" hangingPunct="0"/>
            <a:r>
              <a:rPr lang="ru-RU" sz="2800" dirty="0">
                <a:latin typeface="Times New Roman" pitchFamily="18" charset="0"/>
              </a:rPr>
              <a:t>История </a:t>
            </a:r>
            <a:r>
              <a:rPr lang="ru-RU" sz="2800" dirty="0">
                <a:latin typeface="Calibri" pitchFamily="34" charset="0"/>
              </a:rPr>
              <a:t>—</a:t>
            </a:r>
            <a:r>
              <a:rPr lang="ru-RU" sz="2800" dirty="0">
                <a:latin typeface="Times New Roman" pitchFamily="18" charset="0"/>
              </a:rPr>
              <a:t> логарифмическая шкала времени.</a:t>
            </a:r>
            <a:endParaRPr lang="ru-RU" sz="2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8429684" cy="160595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Логарифмическая </a:t>
            </a:r>
            <a:b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спираль в природе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5602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2060848"/>
            <a:ext cx="3838575" cy="385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476672"/>
            <a:ext cx="3686175" cy="4186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395536" y="494116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Расположение семян на подсолнечнике</a:t>
            </a:r>
            <a:endParaRPr lang="ru-RU" sz="2400" dirty="0">
              <a:ea typeface="Calibri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6021288"/>
            <a:ext cx="3071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Раковина наутилуса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39840" y="1432951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2998364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22316" y="3233026"/>
            <a:ext cx="2219626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Вычислите: 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20"/>
          <p:cNvSpPr>
            <a:spLocks noChangeArrowheads="1"/>
          </p:cNvSpPr>
          <p:nvPr/>
        </p:nvSpPr>
        <p:spPr bwMode="auto">
          <a:xfrm>
            <a:off x="0" y="2989003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2484000" y="4221084"/>
          <a:ext cx="3312000" cy="1267333"/>
        </p:xfrm>
        <a:graphic>
          <a:graphicData uri="http://schemas.openxmlformats.org/presentationml/2006/ole">
            <p:oleObj spid="_x0000_s26626" name="Формула" r:id="rId3" imgW="774364" imgH="291973" progId="Equation.3">
              <p:embed/>
            </p:oleObj>
          </a:graphicData>
        </a:graphic>
      </p:graphicFrame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0" y="298396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2556001" y="4293092"/>
          <a:ext cx="2952000" cy="1078673"/>
        </p:xfrm>
        <a:graphic>
          <a:graphicData uri="http://schemas.openxmlformats.org/presentationml/2006/ole">
            <p:oleObj spid="_x0000_s26627" name="Формула" r:id="rId4" imgW="672808" imgH="304668" progId="Equation.3">
              <p:embed/>
            </p:oleObj>
          </a:graphicData>
        </a:graphic>
      </p:graphicFrame>
      <p:sp>
        <p:nvSpPr>
          <p:cNvPr id="3086" name="Rectangle 24"/>
          <p:cNvSpPr>
            <a:spLocks noChangeArrowheads="1"/>
          </p:cNvSpPr>
          <p:nvPr/>
        </p:nvSpPr>
        <p:spPr bwMode="auto">
          <a:xfrm>
            <a:off x="0" y="2941478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2772000" y="3789038"/>
          <a:ext cx="2521440" cy="1987409"/>
        </p:xfrm>
        <a:graphic>
          <a:graphicData uri="http://schemas.openxmlformats.org/presentationml/2006/ole">
            <p:oleObj spid="_x0000_s26628" name="Формула" r:id="rId5" imgW="495085" imgH="393529" progId="Equation.3">
              <p:embed/>
            </p:oleObj>
          </a:graphicData>
        </a:graphic>
      </p:graphicFrame>
      <p:sp>
        <p:nvSpPr>
          <p:cNvPr id="3088" name="Rectangle 26"/>
          <p:cNvSpPr>
            <a:spLocks noChangeArrowheads="1"/>
          </p:cNvSpPr>
          <p:nvPr/>
        </p:nvSpPr>
        <p:spPr bwMode="auto">
          <a:xfrm>
            <a:off x="0" y="2946518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2628001" y="3789039"/>
          <a:ext cx="3094560" cy="2063736"/>
        </p:xfrm>
        <a:graphic>
          <a:graphicData uri="http://schemas.openxmlformats.org/presentationml/2006/ole">
            <p:oleObj spid="_x0000_s26629" name="Формула" r:id="rId6" imgW="571252" imgH="380835" progId="Equation.3">
              <p:embed/>
            </p:oleObj>
          </a:graphicData>
        </a:graphic>
      </p:graphicFrame>
      <p:sp>
        <p:nvSpPr>
          <p:cNvPr id="3090" name="Rectangle 28"/>
          <p:cNvSpPr>
            <a:spLocks noChangeArrowheads="1"/>
          </p:cNvSpPr>
          <p:nvPr/>
        </p:nvSpPr>
        <p:spPr bwMode="auto">
          <a:xfrm>
            <a:off x="522315" y="2972733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2700001" y="3789038"/>
          <a:ext cx="2664000" cy="1998930"/>
        </p:xfrm>
        <a:graphic>
          <a:graphicData uri="http://schemas.openxmlformats.org/presentationml/2006/ole">
            <p:oleObj spid="_x0000_s26630" name="Формула" r:id="rId7" imgW="495085" imgH="368140" progId="Equation.3">
              <p:embed/>
            </p:oleObj>
          </a:graphicData>
        </a:graphic>
      </p:graphicFrame>
      <p:sp>
        <p:nvSpPr>
          <p:cNvPr id="3092" name="Rectangle 30"/>
          <p:cNvSpPr>
            <a:spLocks noChangeArrowheads="1"/>
          </p:cNvSpPr>
          <p:nvPr/>
        </p:nvSpPr>
        <p:spPr bwMode="auto">
          <a:xfrm>
            <a:off x="0" y="298396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2484000" y="4005061"/>
          <a:ext cx="2809440" cy="1248611"/>
        </p:xfrm>
        <a:graphic>
          <a:graphicData uri="http://schemas.openxmlformats.org/presentationml/2006/ole">
            <p:oleObj spid="_x0000_s26631" name="Формула" r:id="rId8" imgW="685502" imgH="304668" progId="Equation.3">
              <p:embed/>
            </p:oleObj>
          </a:graphicData>
        </a:graphic>
      </p:graphicFrame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67544" y="332656"/>
            <a:ext cx="7543800" cy="6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Определение логарифма числа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6840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/>
              <a:t>Логарифмом числа </a:t>
            </a:r>
            <a:r>
              <a:rPr lang="en-US" sz="1800" b="1" i="1" dirty="0" smtClean="0">
                <a:solidFill>
                  <a:srgbClr val="3333FF"/>
                </a:solidFill>
              </a:rPr>
              <a:t>b&gt;0</a:t>
            </a:r>
            <a:r>
              <a:rPr lang="en-US" sz="1800" dirty="0" smtClean="0"/>
              <a:t> </a:t>
            </a:r>
            <a:r>
              <a:rPr lang="ru-RU" sz="1800" dirty="0"/>
              <a:t>по основанию </a:t>
            </a:r>
            <a:r>
              <a:rPr lang="en-US" sz="1800" b="1" i="1" dirty="0"/>
              <a:t>a</a:t>
            </a:r>
            <a:r>
              <a:rPr lang="en-US" sz="1800" dirty="0"/>
              <a:t> </a:t>
            </a:r>
            <a:r>
              <a:rPr lang="ru-RU" sz="1800" b="1" i="1" dirty="0" smtClean="0"/>
              <a:t>(</a:t>
            </a:r>
            <a:r>
              <a:rPr lang="en-US" sz="1800" b="1" i="1" dirty="0" smtClean="0">
                <a:solidFill>
                  <a:srgbClr val="3333FF"/>
                </a:solidFill>
              </a:rPr>
              <a:t>a≠1, a&gt;0</a:t>
            </a:r>
            <a:r>
              <a:rPr lang="ru-RU" sz="1800" b="1" i="1" dirty="0" smtClean="0"/>
              <a:t>)</a:t>
            </a:r>
            <a:r>
              <a:rPr lang="en-US" sz="1800" b="1" i="1" dirty="0" smtClean="0"/>
              <a:t> </a:t>
            </a:r>
            <a:r>
              <a:rPr lang="ru-RU" sz="1800" dirty="0" smtClean="0"/>
              <a:t>называется </a:t>
            </a:r>
            <a:r>
              <a:rPr lang="ru-RU" sz="1800" dirty="0"/>
              <a:t>показатель степени, в которую нужно возвести основание </a:t>
            </a:r>
            <a:r>
              <a:rPr lang="en-US" sz="1800" b="1" i="1" dirty="0"/>
              <a:t>a</a:t>
            </a:r>
            <a:r>
              <a:rPr lang="ru-RU" sz="1800" dirty="0"/>
              <a:t>, чтобы получить число </a:t>
            </a:r>
            <a:r>
              <a:rPr lang="en-US" sz="1800" b="1" i="1" dirty="0" smtClean="0"/>
              <a:t>b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861185" y="1772816"/>
          <a:ext cx="4464492" cy="1008112"/>
        </p:xfrm>
        <a:graphic>
          <a:graphicData uri="http://schemas.openxmlformats.org/presentationml/2006/ole">
            <p:oleObj spid="_x0000_s26632" name="Формула" r:id="rId9" imgW="10666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543800" cy="108012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7030A0"/>
                </a:solidFill>
              </a:rPr>
              <a:t>Основное логарифмическое тождество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139952" y="2420888"/>
            <a:ext cx="4680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/>
              <a:t>,</a:t>
            </a:r>
            <a:r>
              <a:rPr lang="ru-RU" sz="4000" b="1" i="1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a≠1, a&gt;0, </a:t>
            </a:r>
            <a:r>
              <a:rPr lang="en-US" sz="4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b&gt;0</a:t>
            </a:r>
            <a:endParaRPr lang="ru-RU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83568" y="1988840"/>
          <a:ext cx="3682827" cy="1253728"/>
        </p:xfrm>
        <a:graphic>
          <a:graphicData uri="http://schemas.openxmlformats.org/presentationml/2006/ole">
            <p:oleObj spid="_x0000_s25603" name="Формула" r:id="rId3" imgW="596880" imgH="203040" progId="Equation.3">
              <p:embed/>
            </p:oleObj>
          </a:graphicData>
        </a:graphic>
      </p:graphicFrame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22316" y="3233026"/>
            <a:ext cx="2219626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Вычислите: 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339752" y="4005064"/>
          <a:ext cx="2036762" cy="1254125"/>
        </p:xfrm>
        <a:graphic>
          <a:graphicData uri="http://schemas.openxmlformats.org/presentationml/2006/ole">
            <p:oleObj spid="_x0000_s25604" name="Формула" r:id="rId4" imgW="330120" imgH="20304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411760" y="4005064"/>
          <a:ext cx="2351088" cy="1254125"/>
        </p:xfrm>
        <a:graphic>
          <a:graphicData uri="http://schemas.openxmlformats.org/presentationml/2006/ole">
            <p:oleObj spid="_x0000_s25605" name="Формула" r:id="rId5" imgW="380880" imgH="203040" progId="Equation.3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35776" cy="380200"/>
          </a:xfrm>
        </p:spPr>
        <p:txBody>
          <a:bodyPr/>
          <a:lstStyle/>
          <a:p>
            <a:pPr algn="l" eaLnBrk="1"/>
            <a:r>
              <a:rPr lang="ru-RU" sz="2400" dirty="0" smtClean="0">
                <a:solidFill>
                  <a:srgbClr val="7030A0"/>
                </a:solidFill>
              </a:rPr>
              <a:t> При каких значениях  </a:t>
            </a:r>
            <a:r>
              <a:rPr lang="ru-RU" sz="2400" i="1" dirty="0" err="1" smtClean="0">
                <a:solidFill>
                  <a:srgbClr val="7030A0"/>
                </a:solidFill>
              </a:rPr>
              <a:t>х</a:t>
            </a:r>
            <a:r>
              <a:rPr lang="ru-RU" sz="2400" i="1" dirty="0" smtClean="0">
                <a:solidFill>
                  <a:srgbClr val="7030A0"/>
                </a:solidFill>
              </a:rPr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существует логарифм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-292383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-292383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40001" y="836729"/>
          <a:ext cx="2520000" cy="1095955"/>
        </p:xfrm>
        <a:graphic>
          <a:graphicData uri="http://schemas.openxmlformats.org/presentationml/2006/ole">
            <p:oleObj spid="_x0000_s27650" name="Формула" r:id="rId3" imgW="876300" imgH="381000" progId="Equation.3">
              <p:embed/>
            </p:oleObj>
          </a:graphicData>
        </a:graphic>
      </p:graphicFrame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298396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68000" y="2134304"/>
          <a:ext cx="2592000" cy="819446"/>
        </p:xfrm>
        <a:graphic>
          <a:graphicData uri="http://schemas.openxmlformats.org/presentationml/2006/ole">
            <p:oleObj spid="_x0000_s27651" name="Формула" r:id="rId4" imgW="964781" imgH="304668" progId="Equation.3">
              <p:embed/>
            </p:oleObj>
          </a:graphicData>
        </a:graphic>
      </p:graphicFrame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0" y="298396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40000" y="3212978"/>
          <a:ext cx="2448000" cy="879932"/>
        </p:xfrm>
        <a:graphic>
          <a:graphicData uri="http://schemas.openxmlformats.org/presentationml/2006/ole">
            <p:oleObj spid="_x0000_s27652" name="Формула" r:id="rId5" imgW="850531" imgH="304668" progId="Equation.3">
              <p:embed/>
            </p:oleObj>
          </a:graphicData>
        </a:graphic>
      </p:graphicFrame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0" y="297964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468001" y="4437107"/>
          <a:ext cx="2808000" cy="917376"/>
        </p:xfrm>
        <a:graphic>
          <a:graphicData uri="http://schemas.openxmlformats.org/presentationml/2006/ole">
            <p:oleObj spid="_x0000_s27653" name="Формула" r:id="rId6" imgW="964781" imgH="317362" progId="Equation.3">
              <p:embed/>
            </p:oleObj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10560" y="5589227"/>
          <a:ext cx="2593440" cy="983623"/>
        </p:xfrm>
        <a:graphic>
          <a:graphicData uri="http://schemas.openxmlformats.org/presentationml/2006/ole">
            <p:oleObj spid="_x0000_s27654" name="Формула" r:id="rId7" imgW="825142" imgH="317362" progId="Equation.3">
              <p:embed/>
            </p:oleObj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140000" y="933218"/>
            <a:ext cx="135964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</a:rPr>
              <a:t>Х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&gt; 3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066560" y="2134304"/>
            <a:ext cx="1487888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X&lt; 10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066560" y="3284985"/>
            <a:ext cx="135964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X &lt; 0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047841" y="4405424"/>
            <a:ext cx="65753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13" name="Rectangle 21"/>
          <p:cNvSpPr>
            <a:spLocks noChangeArrowheads="1"/>
          </p:cNvSpPr>
          <p:nvPr/>
        </p:nvSpPr>
        <p:spPr bwMode="auto">
          <a:xfrm>
            <a:off x="0" y="307469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4428001" y="4581122"/>
          <a:ext cx="502560" cy="504053"/>
        </p:xfrm>
        <a:graphic>
          <a:graphicData uri="http://schemas.openxmlformats.org/presentationml/2006/ole">
            <p:oleObj spid="_x0000_s27655" name="Формула" r:id="rId8" imgW="126725" imgH="126725" progId="Equation.3">
              <p:embed/>
            </p:oleObj>
          </a:graphicData>
        </a:graphic>
      </p:graphicFrame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860000" y="4437107"/>
            <a:ext cx="55494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R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924001" y="5589227"/>
            <a:ext cx="3828657" cy="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Не существует ни при </a:t>
            </a:r>
          </a:p>
          <a:p>
            <a:pPr hangingPunct="1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каком </a:t>
            </a: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</a:rPr>
              <a:t>х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0" grpId="0"/>
      <p:bldP spid="6161" grpId="0"/>
      <p:bldP spid="6162" grpId="0"/>
      <p:bldP spid="6163" grpId="0"/>
      <p:bldP spid="6166" grpId="0"/>
      <p:bldP spid="61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7030A0"/>
                </a:solidFill>
              </a:rPr>
              <a:t>Основные свойства логарифмов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3528" y="1916832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При любом </a:t>
            </a:r>
            <a:r>
              <a:rPr lang="en-US" sz="2400" b="1" i="1" dirty="0" smtClean="0">
                <a:solidFill>
                  <a:srgbClr val="3333FF"/>
                </a:solidFill>
              </a:rPr>
              <a:t>a&gt;0</a:t>
            </a:r>
            <a:r>
              <a:rPr lang="ru-RU" sz="2400" b="1" i="1" dirty="0" smtClean="0">
                <a:solidFill>
                  <a:srgbClr val="3333FF"/>
                </a:solidFill>
              </a:rPr>
              <a:t>, </a:t>
            </a:r>
            <a:r>
              <a:rPr lang="en-US" sz="2400" b="1" i="1" dirty="0" smtClean="0">
                <a:solidFill>
                  <a:srgbClr val="3333FF"/>
                </a:solidFill>
              </a:rPr>
              <a:t>a</a:t>
            </a:r>
            <a:r>
              <a:rPr lang="en-US" sz="2400" b="1" i="1" dirty="0">
                <a:solidFill>
                  <a:srgbClr val="3333FF"/>
                </a:solidFill>
              </a:rPr>
              <a:t>≠</a:t>
            </a:r>
            <a:r>
              <a:rPr lang="en-US" sz="2400" b="1" i="1" dirty="0" smtClean="0">
                <a:solidFill>
                  <a:srgbClr val="3333FF"/>
                </a:solidFill>
              </a:rPr>
              <a:t>1 </a:t>
            </a:r>
            <a:r>
              <a:rPr lang="ru-RU" sz="2400" dirty="0"/>
              <a:t>и любых </a:t>
            </a:r>
            <a:r>
              <a:rPr lang="en-US" sz="2400" b="1" i="1" dirty="0" smtClean="0">
                <a:solidFill>
                  <a:srgbClr val="3333FF"/>
                </a:solidFill>
              </a:rPr>
              <a:t>x&gt;0</a:t>
            </a:r>
            <a:r>
              <a:rPr lang="ru-RU" sz="2400" b="1" i="1" dirty="0" smtClean="0">
                <a:solidFill>
                  <a:srgbClr val="3333FF"/>
                </a:solidFill>
              </a:rPr>
              <a:t> </a:t>
            </a:r>
            <a:r>
              <a:rPr lang="ru-RU" sz="2400" dirty="0" smtClean="0">
                <a:solidFill>
                  <a:srgbClr val="3333FF"/>
                </a:solidFill>
              </a:rPr>
              <a:t>и </a:t>
            </a:r>
            <a:r>
              <a:rPr lang="en-US" sz="2400" b="1" i="1" dirty="0" smtClean="0">
                <a:solidFill>
                  <a:srgbClr val="3333FF"/>
                </a:solidFill>
              </a:rPr>
              <a:t>y&gt;0 </a:t>
            </a:r>
            <a:r>
              <a:rPr lang="ru-RU" sz="2400" dirty="0"/>
              <a:t>выполнены равенства:</a:t>
            </a:r>
          </a:p>
          <a:p>
            <a:pPr>
              <a:spcBef>
                <a:spcPct val="50000"/>
              </a:spcBef>
            </a:pPr>
            <a:r>
              <a:rPr lang="en-US" sz="2400" b="1" i="1" dirty="0"/>
              <a:t>	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logₐ 1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logₐ a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logₐ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x·y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logₐ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+ logₐ y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logₐ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logₐ x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logₐ y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logₐ xᵖ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p·log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ₐ x</a:t>
            </a:r>
            <a:r>
              <a:rPr lang="ru-RU" sz="2400" b="1" i="1" dirty="0" smtClean="0"/>
              <a:t>, </a:t>
            </a:r>
            <a:r>
              <a:rPr lang="ru-RU" sz="2400" dirty="0" smtClean="0"/>
              <a:t>для </a:t>
            </a:r>
            <a:r>
              <a:rPr lang="ru-RU" sz="2400" dirty="0"/>
              <a:t>любого действительного </a:t>
            </a:r>
            <a:r>
              <a:rPr lang="en-US" sz="2400" b="1" i="1" dirty="0">
                <a:solidFill>
                  <a:srgbClr val="3333FF"/>
                </a:solidFill>
              </a:rPr>
              <a:t>p</a:t>
            </a:r>
            <a:r>
              <a:rPr lang="en-US" sz="2400" dirty="0"/>
              <a:t>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051720" y="5013176"/>
          <a:ext cx="360040" cy="792088"/>
        </p:xfrm>
        <a:graphic>
          <a:graphicData uri="http://schemas.openxmlformats.org/presentationml/2006/ole">
            <p:oleObj spid="_x0000_s5124" name="Формула" r:id="rId3" imgW="164880" imgH="419040" progId="Equation.3">
              <p:embed/>
            </p:oleObj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773120" cy="2304242"/>
          </a:xfrm>
        </p:spPr>
        <p:txBody>
          <a:bodyPr/>
          <a:lstStyle/>
          <a:p>
            <a:pPr eaLnBrk="1"/>
            <a:r>
              <a:rPr lang="ru-RU" sz="3200" dirty="0" smtClean="0">
                <a:solidFill>
                  <a:srgbClr val="7030A0"/>
                </a:solidFill>
              </a:rPr>
              <a:t>1. Логарифм произведения положительных чисел равен сумме логарифмов множителей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           </a:t>
            </a:r>
            <a:r>
              <a:rPr lang="en-US" sz="4400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400" i="1" baseline="-250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i="1" baseline="-25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4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4400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400" i="1" baseline="-250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i="1" baseline="-25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 + </a:t>
            </a:r>
            <a:r>
              <a:rPr lang="en-US" sz="4400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400" i="1" baseline="-250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i="1" baseline="-25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400" i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91840" y="2724766"/>
            <a:ext cx="152636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пример:</a:t>
            </a:r>
            <a:endParaRPr lang="ru-RU" sz="2800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79841" y="3522610"/>
            <a:ext cx="38983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  </a:t>
            </a: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2983962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95536" y="3429000"/>
          <a:ext cx="2916000" cy="1120438"/>
        </p:xfrm>
        <a:graphic>
          <a:graphicData uri="http://schemas.openxmlformats.org/presentationml/2006/ole">
            <p:oleObj spid="_x0000_s28674" name="Формула" r:id="rId3" imgW="1409088" imgH="533169" progId="Equation.3">
              <p:embed/>
            </p:oleObj>
          </a:graphicData>
        </a:graphic>
      </p:graphicFrame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0" y="2969561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419872" y="3356992"/>
          <a:ext cx="2628000" cy="735917"/>
        </p:xfrm>
        <a:graphic>
          <a:graphicData uri="http://schemas.openxmlformats.org/presentationml/2006/ole">
            <p:oleObj spid="_x0000_s28675" name="Формула" r:id="rId4" imgW="1193800" imgH="330200" progId="Equation.3">
              <p:embed/>
            </p:oleObj>
          </a:graphicData>
        </a:graphic>
      </p:graphicFrame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0" y="2969561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0" y="2989003"/>
            <a:ext cx="18471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>
            <a:spAutoFit/>
          </a:bodyPr>
          <a:lstStyle/>
          <a:p>
            <a:endParaRPr lang="ru-RU"/>
          </a:p>
        </p:txBody>
      </p:sp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6084168" y="3501008"/>
          <a:ext cx="1896480" cy="619265"/>
        </p:xfrm>
        <a:graphic>
          <a:graphicData uri="http://schemas.openxmlformats.org/presentationml/2006/ole">
            <p:oleObj spid="_x0000_s28676" name="Формула" r:id="rId5" imgW="901309" imgH="291973" progId="Equation.3">
              <p:embed/>
            </p:oleObj>
          </a:graphicData>
        </a:graphic>
      </p:graphicFrame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028384" y="3429000"/>
            <a:ext cx="441126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hangingPunct="1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411760" y="2204864"/>
            <a:ext cx="5976663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hangingPunct="1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a &gt;0;  a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≠ 1; b &gt; 0; c &gt;0.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2304" grpId="0"/>
    </p:bld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399</TotalTime>
  <Words>467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Сеть</vt:lpstr>
      <vt:lpstr>Формула</vt:lpstr>
      <vt:lpstr>Логарифмы и их свойства</vt:lpstr>
      <vt:lpstr>Джон Непер,  изобретатель логарифмов </vt:lpstr>
      <vt:lpstr>Слайд 3</vt:lpstr>
      <vt:lpstr>   Логарифмическая  спираль в природе  </vt:lpstr>
      <vt:lpstr>Слайд 5</vt:lpstr>
      <vt:lpstr>Основное логарифмическое тождество</vt:lpstr>
      <vt:lpstr> При каких значениях  х  существует логарифм </vt:lpstr>
      <vt:lpstr>Основные свойства логарифмов</vt:lpstr>
      <vt:lpstr>1. Логарифм произведения положительных чисел равен сумме логарифмов множителей.             loga (bc) = loga b + loga c</vt:lpstr>
      <vt:lpstr>2. Логарифм частного двух  положительных чисел равен разности логарифмов делимого и делителя. </vt:lpstr>
      <vt:lpstr>3. Логарифм степени с положительным основанием равен показателю степени, умноженному на логарифм основания</vt:lpstr>
      <vt:lpstr>Исправьте ошибки:</vt:lpstr>
      <vt:lpstr>Формула перехода от одного основания логарифма к другому</vt:lpstr>
      <vt:lpstr>Десятичные логарифмы</vt:lpstr>
      <vt:lpstr>Натуральный логарифм</vt:lpstr>
      <vt:lpstr>Вычислить:</vt:lpstr>
      <vt:lpstr>ДОМА! Найдите значение выражения</vt:lpstr>
      <vt:lpstr>Выберите смайлик, который соответствует Вашему настроению в конце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Логарифмы и их свойства</dc:title>
  <dc:creator>User</dc:creator>
  <cp:lastModifiedBy>Преподаватель</cp:lastModifiedBy>
  <cp:revision>48</cp:revision>
  <dcterms:created xsi:type="dcterms:W3CDTF">2011-02-21T10:16:38Z</dcterms:created>
  <dcterms:modified xsi:type="dcterms:W3CDTF">2016-05-17T11:55:57Z</dcterms:modified>
</cp:coreProperties>
</file>