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2" r:id="rId2"/>
    <p:sldId id="288" r:id="rId3"/>
    <p:sldId id="257" r:id="rId4"/>
    <p:sldId id="258" r:id="rId5"/>
    <p:sldId id="267" r:id="rId6"/>
    <p:sldId id="259" r:id="rId7"/>
    <p:sldId id="271" r:id="rId8"/>
    <p:sldId id="260" r:id="rId9"/>
    <p:sldId id="261" r:id="rId10"/>
    <p:sldId id="262" r:id="rId11"/>
    <p:sldId id="263" r:id="rId12"/>
    <p:sldId id="264" r:id="rId13"/>
    <p:sldId id="281" r:id="rId14"/>
    <p:sldId id="265" r:id="rId15"/>
    <p:sldId id="268" r:id="rId16"/>
    <p:sldId id="282" r:id="rId17"/>
    <p:sldId id="269" r:id="rId18"/>
    <p:sldId id="276" r:id="rId19"/>
    <p:sldId id="275" r:id="rId20"/>
    <p:sldId id="280" r:id="rId21"/>
    <p:sldId id="274" r:id="rId22"/>
    <p:sldId id="277" r:id="rId23"/>
    <p:sldId id="278" r:id="rId24"/>
    <p:sldId id="284" r:id="rId25"/>
    <p:sldId id="285" r:id="rId26"/>
    <p:sldId id="287" r:id="rId27"/>
    <p:sldId id="286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5" autoAdjust="0"/>
    <p:restoredTop sz="94660"/>
  </p:normalViewPr>
  <p:slideViewPr>
    <p:cSldViewPr>
      <p:cViewPr varScale="1">
        <p:scale>
          <a:sx n="123" d="100"/>
          <a:sy n="123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4C53F-5EC9-467F-8D95-F55884D9659B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9BB74-3D2C-41D6-B3D8-01406BA8A6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69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2210B9D-FB3B-4B04-9114-E417834EB972}" type="datetimeFigureOut">
              <a:rPr lang="ru-RU" smtClean="0"/>
              <a:t>02.01.16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2BF6FD-0F11-454E-AFA0-8E4FD10B764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vmichurinske.ru/uploads/contents/58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57" y="548680"/>
            <a:ext cx="720080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68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48680"/>
            <a:ext cx="5976664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Уголок сезонной информации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189512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2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988840"/>
            <a:ext cx="2880320" cy="424847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 fontAlgn="base">
              <a:lnSpc>
                <a:spcPct val="15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400" dirty="0">
                <a:solidFill>
                  <a:prstClr val="black"/>
                </a:solidFill>
                <a:latin typeface="Comic Sans MS" pitchFamily="66" charset="0"/>
              </a:rPr>
              <a:t>Советы по уходу и сохранению здоровья ребенка в данный период</a:t>
            </a:r>
          </a:p>
          <a:p>
            <a:pPr marL="365760" lvl="0" indent="-256032" fontAlgn="base">
              <a:lnSpc>
                <a:spcPct val="15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400" dirty="0">
                <a:solidFill>
                  <a:prstClr val="black"/>
                </a:solidFill>
                <a:latin typeface="Comic Sans MS" pitchFamily="66" charset="0"/>
              </a:rPr>
              <a:t>Советы по одеванию детей</a:t>
            </a:r>
          </a:p>
          <a:p>
            <a:pPr marL="365760" lvl="0" indent="-256032" fontAlgn="base">
              <a:lnSpc>
                <a:spcPct val="15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400" dirty="0">
                <a:solidFill>
                  <a:prstClr val="black"/>
                </a:solidFill>
                <a:latin typeface="Comic Sans MS" pitchFamily="66" charset="0"/>
              </a:rPr>
              <a:t>Памятки по безопасности (поведение на льду, катание на велосипеде…)</a:t>
            </a:r>
          </a:p>
          <a:p>
            <a:pPr marL="365760" lvl="0" indent="-256032" fontAlgn="base">
              <a:lnSpc>
                <a:spcPct val="15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400" dirty="0">
                <a:solidFill>
                  <a:prstClr val="black"/>
                </a:solidFill>
                <a:latin typeface="Comic Sans MS" pitchFamily="66" charset="0"/>
              </a:rPr>
              <a:t>Памятки по первой медицинской помощи (обморожение, солнечный удар…)</a:t>
            </a:r>
          </a:p>
        </p:txBody>
      </p:sp>
      <p:pic>
        <p:nvPicPr>
          <p:cNvPr id="11" name="Рисунок 10" descr="F:\АТЕСТАЦИЯ\ФОТО раб с родителями\IMG_07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1" y="4293096"/>
            <a:ext cx="2628293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F:\АТЕСТАЦИЯ\ФОТО раб с родителями\IMG_07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1895128"/>
            <a:ext cx="2664298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38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7819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476672"/>
            <a:ext cx="5904656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kern="0" dirty="0" smtClean="0">
                <a:solidFill>
                  <a:srgbClr val="FF0000"/>
                </a:solidFill>
                <a:latin typeface="Comic Sans MS" pitchFamily="66" charset="0"/>
              </a:rPr>
              <a:t>Папки-передвижки.</a:t>
            </a:r>
            <a:endParaRPr lang="ru-RU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72816"/>
            <a:ext cx="8280920" cy="432048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ярко и интересно знакомят родителей с необходимой информацией: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эстетически привлекательны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удобны для чтения и расположения на них того, что нужно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мобильны, материал в них легко заменяется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Знакомят родителей с: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возрастными особенностями детей данного возраста 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советами по воспитанию, образованию и обучению детей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правилами и техникой безопасности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подвижными и дидактическими играми для данного возраста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художественной литературой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праздниками и традициями как всего мира так и разных регионов страны и т. д.</a:t>
            </a:r>
          </a:p>
        </p:txBody>
      </p:sp>
    </p:spTree>
    <p:extLst>
      <p:ext uri="{BB962C8B-B14F-4D97-AF65-F5344CB8AC3E}">
        <p14:creationId xmlns:p14="http://schemas.microsoft.com/office/powerpoint/2010/main" val="153222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640960" cy="604867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F:\АТЕСТАЦИЯ\ФОТО раб с родителями\DSC052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44" y="694858"/>
            <a:ext cx="363640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АТЕСТАЦИЯ\ФОТО раб с родителями\DSC060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8" y="3573016"/>
            <a:ext cx="3529481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F:\АТЕСТАЦИЯ\ФОТО раб с родителями\IMG_067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15" y="692696"/>
            <a:ext cx="338655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:\ГР №3 Пасха 9 МАЯ\DSC0577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60040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66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640960" cy="583264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:\ГР №3 Пасха 9 МАЯ\DSC057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28" y="3028835"/>
            <a:ext cx="2484784" cy="1942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F:\АТЕСТАЦИЯ\ФОТО раб с родителями\IMG_07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64287"/>
            <a:ext cx="2160240" cy="2132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F:\АТЕСТАЦИЯ\ФОТО раб с родителями\IMG_07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2" y="3534247"/>
            <a:ext cx="2376264" cy="2058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АТЕСТАЦИЯ\ФОТО раб с родителями\IMG_07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04" y="754431"/>
            <a:ext cx="2340261" cy="2144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АТЕСТАЦИЯ\ФОТО раб с родителями\IMG_07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5"/>
            <a:ext cx="2628292" cy="2004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:\АТЕСТАЦИЯ\ФОТО раб с родителями\IMG_077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3" y="3396544"/>
            <a:ext cx="2448272" cy="2180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49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22"/>
            <a:ext cx="9324527" cy="68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9365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8998" y="536980"/>
            <a:ext cx="6186529" cy="93610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5400" kern="0" dirty="0" smtClean="0">
              <a:solidFill>
                <a:srgbClr val="00B050"/>
              </a:solidFill>
              <a:latin typeface="Trebuchet MS"/>
            </a:endParaRPr>
          </a:p>
          <a:p>
            <a:pPr lvl="0" algn="ctr">
              <a:defRPr/>
            </a:pPr>
            <a:r>
              <a:rPr lang="ru-RU" sz="5400" kern="0" dirty="0" smtClean="0">
                <a:solidFill>
                  <a:srgbClr val="FF0000"/>
                </a:solidFill>
                <a:latin typeface="Comic Sans MS" pitchFamily="66" charset="0"/>
              </a:rPr>
              <a:t>Плакаты</a:t>
            </a:r>
            <a:r>
              <a:rPr lang="ru-RU" sz="5400" kern="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5400" kern="0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54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00808"/>
            <a:ext cx="2448272" cy="482453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</a:rPr>
              <a:t>Используются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</a:rPr>
              <a:t>в агитационных и информационных целях. </a:t>
            </a:r>
            <a:endParaRPr lang="ru-RU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</a:rPr>
              <a:t>Привлекают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</a:rPr>
              <a:t>внимание родителей к таким вещам как различные мероприятия, правила поведения в чрезвычайных ситуациях с помощью лозунгов  и хорошо продуманных иллюстраций.</a:t>
            </a: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9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2636912"/>
            <a:ext cx="131445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58000" y="3305890"/>
            <a:ext cx="450304" cy="1080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1700808"/>
            <a:ext cx="5904656" cy="482453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52800"/>
            <a:ext cx="2376264" cy="1543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 descr="F:\АТЕСТАЦИЯ\ФОТО раб с родителями\IMG_0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91" y="1842312"/>
            <a:ext cx="1785025" cy="1918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F:\АТЕСТАЦИЯ\ФОТО раб с родителями\IMG_07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98456"/>
            <a:ext cx="2013848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F:\АТЕСТАЦИЯ\ФОТО раб с родителями\IMG_07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86" y="4113075"/>
            <a:ext cx="2088231" cy="2160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5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80920" cy="5976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0688"/>
            <a:ext cx="5976664" cy="7920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Стенды продуктивной  деятельности.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F:\АТЕСТАЦИЯ\ФОТО раб с родителями\IMG_06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132348" cy="2016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ДетСадИвушка\Desktop\Новая папка\Camera\20151029_1501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95" y="1628799"/>
            <a:ext cx="3240360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:\аппликация\Нетр аппликация\DSC071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39940"/>
            <a:ext cx="324036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F:\АТЕСТАЦИЯ\ФОТО раб с родителями\IMG_05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56" y="4094510"/>
            <a:ext cx="3311659" cy="2123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3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8280920" cy="583264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Рзззззз</a:t>
            </a:r>
            <a:endParaRPr lang="ru-RU" dirty="0"/>
          </a:p>
        </p:txBody>
      </p:sp>
      <p:pic>
        <p:nvPicPr>
          <p:cNvPr id="4" name="Рисунок 3" descr="F:\АТЕСТАЦИЯ\ФОТО раб с родителями\IMG_07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9" y="785237"/>
            <a:ext cx="3240360" cy="2527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4" y="692696"/>
            <a:ext cx="3599606" cy="2620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F:\АТЕСТАЦИЯ\ФОТО раб с родителями\IMG_07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06" y="3645024"/>
            <a:ext cx="3384376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555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7827" y="30750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904656" cy="100811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kern="0" dirty="0">
                <a:solidFill>
                  <a:srgbClr val="FF0000"/>
                </a:solidFill>
                <a:latin typeface="Comic Sans MS" pitchFamily="66" charset="0"/>
              </a:rPr>
              <a:t>Буклеты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72816"/>
            <a:ext cx="2448272" cy="45365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Практичный метод работы: родители могут ознакомиться с полезной информацией прямо в приемной, пока одевается ребенок, а также можно взять и не спеша изучить дома. </a:t>
            </a:r>
          </a:p>
        </p:txBody>
      </p:sp>
      <p:pic>
        <p:nvPicPr>
          <p:cNvPr id="7" name="Рисунок 6" descr="F:\АТЕСТАЦИЯ\ФОТО раб с родителями\IMG_07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8718"/>
            <a:ext cx="2205944" cy="1739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АТЕСТАЦИЯ\ФОТО раб с родителями\IMG_07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06" y="1854223"/>
            <a:ext cx="2303428" cy="1743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АТЕСТАЦИЯ\ФОТО раб с родителями\IMG_07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9503"/>
            <a:ext cx="244827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:\АТЕСТАЦИЯ\ФОТО раб с родителями\IMG_07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13" y="3949503"/>
            <a:ext cx="2367280" cy="2581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Минус 4"/>
          <p:cNvSpPr/>
          <p:nvPr/>
        </p:nvSpPr>
        <p:spPr>
          <a:xfrm>
            <a:off x="7092280" y="5394920"/>
            <a:ext cx="1512168" cy="914400"/>
          </a:xfrm>
          <a:prstGeom prst="mathMin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6120680" cy="100811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Родительские собрания</a:t>
            </a:r>
            <a:endParaRPr lang="ru-RU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00808"/>
            <a:ext cx="8280920" cy="482453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C:\Users\Николай\Desktop\РАБ С РОД ФОТО\SDC102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23162"/>
            <a:ext cx="2389795" cy="1831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Николай\Desktop\РАБ С РОД ФОТО\SDC120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21" y="4348624"/>
            <a:ext cx="2362012" cy="1865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Николай\Desktop\РАБ С РОД ФОТО\SDC120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2132856"/>
            <a:ext cx="2614299" cy="1831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АТЕСТАЦИЯ\ФОТО раб с родителями\SDC102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" y="4509119"/>
            <a:ext cx="2410862" cy="1706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ДетСадИвушка\Desktop\Новая папка\Camera\20151001_1758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" y="2132856"/>
            <a:ext cx="2338853" cy="1950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ДетСадИвушка\Desktop\ФОТО 2025-2016г\Новая папка\Camera\20151001_17581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68" y="4221088"/>
            <a:ext cx="2358469" cy="1900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77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76672"/>
            <a:ext cx="5976664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Праздники, развлечения. 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F:\АТЕСТАЦИЯ\ФОТО раб с родителями\SDC113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94" y="4365104"/>
            <a:ext cx="3208674" cy="2246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F:\АТЕСТАЦИЯ\ФОТО раб с родителями\SDC113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24191"/>
            <a:ext cx="3132348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АТЕСТАЦИЯ\ФОТО раб с родителями\SDC113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144437" cy="1989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77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876256" y="6165304"/>
            <a:ext cx="1739322" cy="50405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</a:rPr>
              <a:t>Воспитатель:</a:t>
            </a:r>
          </a:p>
          <a:p>
            <a:pPr algn="ctr"/>
            <a:r>
              <a:rPr lang="ru-RU" sz="1400" b="1" i="1" dirty="0" err="1" smtClean="0">
                <a:solidFill>
                  <a:srgbClr val="00B050"/>
                </a:solidFill>
              </a:rPr>
              <a:t>Войцихова</a:t>
            </a:r>
            <a:r>
              <a:rPr lang="ru-RU" sz="1400" b="1" i="1" dirty="0" smtClean="0">
                <a:solidFill>
                  <a:srgbClr val="00B050"/>
                </a:solidFill>
              </a:rPr>
              <a:t>  Н.К.</a:t>
            </a:r>
            <a:endParaRPr lang="ru-RU" sz="1400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970" y="441683"/>
            <a:ext cx="8078607" cy="35283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endParaRPr lang="en-US" b="1" dirty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endParaRPr lang="en-US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МБДОУ  «ДС «</a:t>
            </a:r>
            <a:r>
              <a:rPr lang="ru-RU" b="1" dirty="0" err="1" smtClean="0">
                <a:solidFill>
                  <a:srgbClr val="00B050"/>
                </a:solidFill>
                <a:latin typeface="Comic Sans MS" pitchFamily="66" charset="0"/>
              </a:rPr>
              <a:t>Ивушка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»</a:t>
            </a:r>
          </a:p>
          <a:p>
            <a:pPr algn="ctr"/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itchFamily="66" charset="0"/>
              </a:rPr>
              <a:t>«Работа с родителями </a:t>
            </a:r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itchFamily="66" charset="0"/>
              </a:rPr>
              <a:t>по формированию познавательного интереса старшего дошкольного возраста»</a:t>
            </a:r>
          </a:p>
          <a:p>
            <a:pPr algn="ctr"/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6" descr="http://www.children.dark-energy.ru/upload/iblock/f26/f26dd186e53277542ee05b196ede31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7333"/>
            <a:ext cx="3533957" cy="2417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80920" cy="14184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G:\ФОТО ГР №3 2015-2016г\день матери\IMG_59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3430588"/>
            <a:ext cx="4068452" cy="302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6996"/>
            <a:ext cx="360040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 descr="F:\АТЕСТАЦИЯ\ФОТО раб с родителями\DSC056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672408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8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76672"/>
            <a:ext cx="5976664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Индивидуальная работа с родителями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G:\ФОТО ГР №3 2015-2016г\ЗАРЯДКА\IMG_05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700808"/>
            <a:ext cx="2664296" cy="1850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F:\АТЕСТАЦИЯ\ФОТО раб с родителями\IMG_05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592288" cy="2115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АТЕСТАЦИЯ\ФОТО раб с родителями\IMG_06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83" y="2626060"/>
            <a:ext cx="2616369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77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548680"/>
            <a:ext cx="5904656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Дни добрых дел.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F:\АТЕСТАЦИЯ\ФОТО раб с родителями\IMG_06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3285438" cy="2166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Фото семья\100ANDRO\DSC_00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867105"/>
            <a:ext cx="3256920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F:\АТЕСТАЦИЯ\ФОТО раб с родителями\IMG_06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8251"/>
            <a:ext cx="3168352" cy="208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АТЕСТАЦИЯ\ФОТО раб с родителями\IMG_08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5104"/>
            <a:ext cx="3384375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348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76672"/>
            <a:ext cx="5904656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УГОЛОК ТЕКУЩЕЙ  ИНФОРМАЦИИ</a:t>
            </a: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F:\АТЕСТАЦИЯ\ФОТО раб с родителями\IMG_07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08912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21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404664"/>
            <a:ext cx="5976664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ПОЧТОВЫЙ  ЯЩИК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«Вы  спрашиваете?  - Мы отвечаем!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4"/>
            <a:ext cx="2088232" cy="3600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Ответы на анонимные вопросы (консультацией, рекомендацией, беседой, советом индивидуально конкретному родителю)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F:\АТЕСТАЦИЯ\ФОТО раб с родителями\IMG_07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36127"/>
            <a:ext cx="554461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50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08912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itchFamily="66" charset="0"/>
              <a:ea typeface="DejaVu Sans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Советы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воспитателю ,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которые помогут </a:t>
            </a:r>
            <a:endParaRPr lang="en-US" sz="2400" b="1" dirty="0" smtClean="0">
              <a:solidFill>
                <a:srgbClr val="FF0000"/>
              </a:solidFill>
              <a:latin typeface="Comic Sans MS" pitchFamily="66" charset="0"/>
              <a:ea typeface="DejaVu Sans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активизировать</a:t>
            </a:r>
            <a:endParaRPr lang="en-US" sz="2400" b="1" dirty="0" smtClean="0">
              <a:solidFill>
                <a:srgbClr val="FF0000"/>
              </a:solidFill>
              <a:latin typeface="Comic Sans MS" pitchFamily="66" charset="0"/>
              <a:ea typeface="DejaVu Sans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участие родителей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>:</a:t>
            </a:r>
            <a:r>
              <a:rPr lang="ru-RU" sz="2400" dirty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omic Sans MS" pitchFamily="66" charset="0"/>
                <a:ea typeface="DejaVu Sans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00808"/>
            <a:ext cx="8208912" cy="43924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Проявляйте </a:t>
            </a:r>
            <a:r>
              <a:rPr lang="ru-RU" b="1" dirty="0">
                <a:solidFill>
                  <a:schemeClr val="tx1"/>
                </a:solidFill>
              </a:rPr>
              <a:t>взаимное уважение друг к другу.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Поощряйте </a:t>
            </a:r>
            <a:r>
              <a:rPr lang="ru-RU" b="1" dirty="0">
                <a:solidFill>
                  <a:schemeClr val="tx1"/>
                </a:solidFill>
              </a:rPr>
              <a:t>инициативу, творчество и фантазию родителей, помогайте им.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Привлекайте </a:t>
            </a:r>
            <a:r>
              <a:rPr lang="ru-RU" b="1" dirty="0">
                <a:solidFill>
                  <a:schemeClr val="tx1"/>
                </a:solidFill>
              </a:rPr>
              <a:t>родителей, к занимательным мероприятиям детского сада и группы.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Используйте </a:t>
            </a:r>
            <a:r>
              <a:rPr lang="ru-RU" b="1" dirty="0">
                <a:solidFill>
                  <a:schemeClr val="tx1"/>
                </a:solidFill>
              </a:rPr>
              <a:t>разнообразные виды участия родителей, проявляйте чуткость и понимание.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Помните</a:t>
            </a:r>
            <a:r>
              <a:rPr lang="ru-RU" b="1" dirty="0">
                <a:solidFill>
                  <a:schemeClr val="tx1"/>
                </a:solidFill>
              </a:rPr>
              <a:t>!!! У всех людей - разные ресурсы и образ жизни. Что свойственно одному человеку, не подходит другому.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 Позвольте </a:t>
            </a:r>
            <a:r>
              <a:rPr lang="ru-RU" b="1" dirty="0">
                <a:solidFill>
                  <a:schemeClr val="tx1"/>
                </a:solidFill>
              </a:rPr>
              <a:t>родителям самим выбирать, какую помощь они могут оказать детскому саду.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Доводите </a:t>
            </a:r>
            <a:r>
              <a:rPr lang="ru-RU" b="1" dirty="0">
                <a:solidFill>
                  <a:schemeClr val="tx1"/>
                </a:solidFill>
              </a:rPr>
              <a:t>до сведения родителей, что их участие в жизни ДОУ и группы ценится, а      любая помощь с их стороны приветствуется.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Говорите  семьям о надеждах, возлагаемых воспитателями на родителей.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   Будьте терпеливыми к ним.</a:t>
            </a:r>
          </a:p>
          <a:p>
            <a:pPr lvl="0" algn="ctr">
              <a:spcBef>
                <a:spcPct val="20000"/>
              </a:spcBef>
              <a:defRPr/>
            </a:pPr>
            <a:endParaRPr lang="ru-RU" dirty="0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5" name="Рисунок 4" descr="http://xn--80ayedgclk.xn--p1ai/upload/iblock/bc6/dr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41" y="195793"/>
            <a:ext cx="136815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189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8280920" cy="583264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Делайте </a:t>
            </a:r>
            <a:r>
              <a:rPr lang="ru-RU" sz="2000" b="1" dirty="0">
                <a:solidFill>
                  <a:schemeClr val="tx1"/>
                </a:solidFill>
              </a:rPr>
              <a:t>ударения на сильные стороны семьи и давайте положительные оценки.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Поддерживайте </a:t>
            </a:r>
            <a:r>
              <a:rPr lang="ru-RU" sz="2000" b="1" dirty="0">
                <a:solidFill>
                  <a:schemeClr val="tx1"/>
                </a:solidFill>
              </a:rPr>
              <a:t>тесные контакты. 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Высказывайте </a:t>
            </a:r>
            <a:r>
              <a:rPr lang="ru-RU" sz="2000" b="1" dirty="0">
                <a:solidFill>
                  <a:schemeClr val="tx1"/>
                </a:solidFill>
              </a:rPr>
              <a:t>свою признательность им.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Напоминайте </a:t>
            </a:r>
            <a:r>
              <a:rPr lang="ru-RU" sz="2000" b="1" dirty="0">
                <a:solidFill>
                  <a:schemeClr val="tx1"/>
                </a:solidFill>
              </a:rPr>
              <a:t>родителям, что вы рады любому их участию.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Постарайтесь </a:t>
            </a:r>
            <a:r>
              <a:rPr lang="ru-RU" sz="2000" b="1" dirty="0">
                <a:solidFill>
                  <a:schemeClr val="tx1"/>
                </a:solidFill>
              </a:rPr>
              <a:t>заинтересовать и привлечь всю семью.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Поощряйте </a:t>
            </a:r>
            <a:r>
              <a:rPr lang="ru-RU" sz="2000" b="1" dirty="0">
                <a:solidFill>
                  <a:schemeClr val="tx1"/>
                </a:solidFill>
              </a:rPr>
              <a:t>посещаемость родительских собраний.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Сохраняйте </a:t>
            </a:r>
            <a:r>
              <a:rPr lang="ru-RU" sz="2000" b="1" dirty="0">
                <a:solidFill>
                  <a:schemeClr val="tx1"/>
                </a:solidFill>
              </a:rPr>
              <a:t>конфиденциальность любой информации.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</a:t>
            </a:r>
            <a:r>
              <a:rPr lang="ru-RU" sz="2000" b="1" dirty="0">
                <a:solidFill>
                  <a:schemeClr val="tx1"/>
                </a:solidFill>
              </a:rPr>
              <a:t>Обучайтесь навыкам сотрудничества.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Создавайте </a:t>
            </a:r>
            <a:r>
              <a:rPr lang="ru-RU" sz="2000" b="1" dirty="0">
                <a:solidFill>
                  <a:schemeClr val="tx1"/>
                </a:solidFill>
              </a:rPr>
              <a:t>совместные развивающие занятия с родителями и детьми для укрепления их взаимопонимания.</a:t>
            </a:r>
          </a:p>
        </p:txBody>
      </p:sp>
      <p:pic>
        <p:nvPicPr>
          <p:cNvPr id="4" name="Рисунок 3" descr="http://odinfm.ru/wp-content/uploads/2015/06/rodzinnezabaw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0" y="980728"/>
            <a:ext cx="243279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469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9055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6672"/>
            <a:ext cx="8208912" cy="134644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ПАМЯТКА ДЛЯ ВОСПИТАТЕЛЯ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«Рекомендации для вовлечения</a:t>
            </a:r>
            <a:endParaRPr lang="en-US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родителей в совместную деятельность»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17705"/>
            <a:ext cx="8208912" cy="467964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Важно </a:t>
            </a:r>
            <a:r>
              <a:rPr lang="ru-RU" sz="2000" b="1" dirty="0">
                <a:solidFill>
                  <a:schemeClr val="tx1"/>
                </a:solidFill>
              </a:rPr>
              <a:t>создать и использовать возможности для доверительного общения.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 Нужно </a:t>
            </a:r>
            <a:r>
              <a:rPr lang="ru-RU" sz="2000" b="1" dirty="0">
                <a:solidFill>
                  <a:schemeClr val="tx1"/>
                </a:solidFill>
              </a:rPr>
              <a:t>использовать различные виды деятельности и обмениваться информацией друг с другом.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 Уделять </a:t>
            </a:r>
            <a:r>
              <a:rPr lang="ru-RU" sz="2000" b="1" dirty="0">
                <a:solidFill>
                  <a:schemeClr val="tx1"/>
                </a:solidFill>
              </a:rPr>
              <a:t>время для совместных дискуссий с семьями.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  Создавать </a:t>
            </a:r>
            <a:r>
              <a:rPr lang="ru-RU" sz="2000" b="1" dirty="0">
                <a:solidFill>
                  <a:schemeClr val="tx1"/>
                </a:solidFill>
              </a:rPr>
              <a:t>разные клубы (по интересам).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  Стараться </a:t>
            </a:r>
            <a:r>
              <a:rPr lang="ru-RU" sz="2000" b="1" dirty="0">
                <a:solidFill>
                  <a:schemeClr val="tx1"/>
                </a:solidFill>
              </a:rPr>
              <a:t>внимательно слушать.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      Важно </a:t>
            </a:r>
            <a:r>
              <a:rPr lang="ru-RU" sz="2000" b="1" dirty="0">
                <a:solidFill>
                  <a:schemeClr val="tx1"/>
                </a:solidFill>
              </a:rPr>
              <a:t>вносить большое количество интересных ролей для родителей.</a:t>
            </a:r>
          </a:p>
        </p:txBody>
      </p:sp>
      <p:pic>
        <p:nvPicPr>
          <p:cNvPr id="6" name="Рисунок 5" descr="http://techbi.mobi/wp-content/uploads/happy-parents-clipart-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098"/>
            <a:ext cx="1515616" cy="153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9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qftpdoc.com/images/55d3d6c0e801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892479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99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31640" y="404664"/>
            <a:ext cx="6336704" cy="11652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НАША  ИНТЕРЕСНАЯ ЖИЗНЬ </a:t>
            </a:r>
            <a:endParaRPr lang="en-US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С РОДИТЕЛЯМИ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1844825"/>
            <a:ext cx="5616623" cy="367240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Семья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– это счастье, любовь и удача, </a:t>
            </a:r>
            <a:endParaRPr lang="ru-RU" sz="2000" dirty="0" smtClean="0">
              <a:effectLst/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Семья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– это летом поездки на дачу.  </a:t>
            </a:r>
            <a:endParaRPr lang="ru-RU" sz="2000" dirty="0" smtClean="0">
              <a:effectLst/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Семья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– это труд, друг о друге забота, </a:t>
            </a:r>
            <a:endParaRPr lang="ru-RU" sz="2000" dirty="0" smtClean="0">
              <a:effectLst/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Семья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– это много домашней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работы.</a:t>
            </a:r>
          </a:p>
          <a:p>
            <a:pPr eaLnBrk="0" fontAlgn="base" hangingPunct="0"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Семья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– это важно! Семья – это сложно! </a:t>
            </a:r>
            <a:endParaRPr lang="ru-RU" sz="2000" dirty="0" smtClean="0">
              <a:effectLst/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Но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счастливо жить одному невозможно! </a:t>
            </a:r>
            <a:endParaRPr lang="ru-RU" sz="2000" dirty="0" smtClean="0">
              <a:effectLst/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Всегда будьте вместе, любовь берегите, </a:t>
            </a:r>
            <a:endParaRPr lang="ru-RU" sz="2000" b="1" dirty="0" smtClean="0">
              <a:solidFill>
                <a:srgbClr val="002060"/>
              </a:solidFill>
              <a:latin typeface="Comic Sans MS" pitchFamily="66" charset="0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Обиды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Times New Roman"/>
              </a:rPr>
              <a:t>и ссоры подальше гоните</a:t>
            </a:r>
            <a:endParaRPr lang="ru-RU" sz="2000" dirty="0">
              <a:effectLst/>
              <a:latin typeface="Comic Sans MS" pitchFamily="66" charset="0"/>
              <a:ea typeface="Times New Roman"/>
            </a:endParaRPr>
          </a:p>
        </p:txBody>
      </p:sp>
      <p:pic>
        <p:nvPicPr>
          <p:cNvPr id="6" name="Рисунок 5" descr="http://gymn3.pinsk.edu.by/en/sm.aspx?guid=69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47618"/>
            <a:ext cx="2285693" cy="1819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12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260648"/>
            <a:ext cx="8352928" cy="6264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FF0000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РОДИТЕЛИ и ПЕДАГОГИ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- воспитатели одних и тех же детей, и результат воспитания может быть успешным тогда, когда педагоги и родители станут союзниками. </a:t>
            </a:r>
            <a:endParaRPr lang="ru-RU" sz="1600" dirty="0">
              <a:solidFill>
                <a:schemeClr val="tx1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FF0000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ОСНОВА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 этого союза - единство стремлений, взглядов на воспитательный процесс, вместе выработанные общие цели и воспитательные задачи, пути достижения намеченных результатов.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Вся работа по воспитанию и обучению детей должна происходить в тесном взаимодействии с родителями. Поскольку семья является важнейшей сферой, определяющей развитие личности ребенка в дошкольные годы. </a:t>
            </a:r>
            <a:endParaRPr lang="ru-RU" sz="1600" dirty="0">
              <a:solidFill>
                <a:schemeClr val="tx1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В семье происходит  становление характера  ребенка,  формирование  его отношения к окружающим, первые навыки общения.</a:t>
            </a:r>
            <a:endParaRPr lang="ru-RU" sz="1600" dirty="0">
              <a:solidFill>
                <a:schemeClr val="tx1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Чтобы грамотно  воспитывать ребенка необходимо единство воспитательных взаимодействий на него со стороны всех  взрослых, учитывать возрастные и индивидуальные особенности ребенка, понимание того, что он должен знать и уметь в этом возрасте. Эту профессиональную помощь оказываем мы – педагоги – дошкольных учреждений.</a:t>
            </a:r>
            <a:endParaRPr lang="ru-RU" sz="1600" dirty="0">
              <a:solidFill>
                <a:schemeClr val="tx1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190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8280920" cy="57606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cs typeface="Arial" charset="0"/>
              </a:rPr>
              <a:t>Принципы работы с родителями: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  <a:cs typeface="Arial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-целенаправленность -систематичность- доброжелательность, открытость   - плановость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- дифференцированный подход к работе с родителями    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                 с учётом специфики каждой семьи.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Times New Roman" pitchFamily="18" charset="0"/>
                <a:cs typeface="Arial" charset="0"/>
              </a:rPr>
              <a:t>Методы изучения семьи: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анкетирование          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 - наблюдение за ребёнком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беседа с ребёнком   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 - беседа с родителями</a:t>
            </a:r>
            <a:endParaRPr lang="ru-RU" dirty="0">
              <a:solidFill>
                <a:prstClr val="black"/>
              </a:solidFill>
              <a:latin typeface="Comic Sans MS" pitchFamily="66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/>
          </a:p>
        </p:txBody>
      </p:sp>
      <p:cxnSp>
        <p:nvCxnSpPr>
          <p:cNvPr id="6" name="Прямая соединительная линия 5"/>
          <p:cNvCxnSpPr>
            <a:stCxn id="3" idx="1"/>
            <a:endCxn id="3" idx="3"/>
          </p:cNvCxnSpPr>
          <p:nvPr/>
        </p:nvCxnSpPr>
        <p:spPr>
          <a:xfrm>
            <a:off x="467544" y="3356992"/>
            <a:ext cx="82809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0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9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63688" y="476672"/>
            <a:ext cx="6048672" cy="1152128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ОСНОВНЫЕ 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ФОРМЫ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РАБОТЫ</a:t>
            </a:r>
            <a:endParaRPr lang="en-US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С РОДИТЕЛЯМИ.</a:t>
            </a:r>
            <a:endParaRPr lang="ru-RU" sz="2400" dirty="0">
              <a:solidFill>
                <a:srgbClr val="FF0000"/>
              </a:solidFill>
              <a:latin typeface="Comic Sans MS" pitchFamily="66" charset="0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ea typeface="Calibri"/>
                <a:cs typeface="Times New Roman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5" y="1772816"/>
            <a:ext cx="327636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A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Формы и методы работы</a:t>
            </a:r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557" y="3315176"/>
            <a:ext cx="2304256" cy="191402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Индивидуальные: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Экскурсии по д/с (для вновь поступивших);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Консультации;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Беседы</a:t>
            </a:r>
            <a:endParaRPr lang="ru-RU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5" y="3315176"/>
            <a:ext cx="2520280" cy="31381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Наглядные: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Дни открытых  дверей;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Выставки детских работ;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Папки – передвижки, стенды по различным вопросам воспитания;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Выставки новинок литературы.</a:t>
            </a:r>
            <a:endParaRPr lang="ru-RU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3315176"/>
            <a:ext cx="3240360" cy="33541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Коллективные: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Общие и групповые родительские собрания;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Консультации педагогов (по желанию родителей)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Совместная практическая деятельность родителей с сотрудниками ДОУ (досуги, праздники, субботники, проекты и др.)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Помощь в работе со стороны родителей:  экскурсии, изготовление костюмов, пособий, фото – видеосъемка</a:t>
            </a:r>
            <a:r>
              <a:rPr lang="ru-RU" sz="1200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ru-RU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943709" y="2492896"/>
            <a:ext cx="2124235" cy="82228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364088" y="2492896"/>
            <a:ext cx="1800200" cy="82228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16016" y="2492896"/>
            <a:ext cx="0" cy="82228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43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88"/>
            <a:ext cx="929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76672"/>
            <a:ext cx="5904655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Приёмная </a:t>
            </a:r>
            <a:endParaRPr lang="ru-RU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1920732"/>
            <a:ext cx="8064897" cy="424457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lvl="0" fontAlgn="base">
              <a:spcBef>
                <a:spcPts val="300"/>
              </a:spcBef>
              <a:buClr>
                <a:srgbClr val="A04DA3"/>
              </a:buClr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 - </a:t>
            </a:r>
            <a:r>
              <a:rPr lang="ru-RU" dirty="0" smtClean="0">
                <a:solidFill>
                  <a:prstClr val="black"/>
                </a:solidFill>
                <a:latin typeface="Comic Sans MS" pitchFamily="66" charset="0"/>
              </a:rPr>
              <a:t> Это 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помещение, в котором </a:t>
            </a:r>
            <a:r>
              <a:rPr lang="ru-RU" dirty="0" smtClean="0">
                <a:solidFill>
                  <a:prstClr val="black"/>
                </a:solidFill>
                <a:latin typeface="Comic Sans MS" pitchFamily="66" charset="0"/>
              </a:rPr>
              <a:t>встречают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omic Sans MS" pitchFamily="66" charset="0"/>
              </a:rPr>
              <a:t>родителей.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r>
              <a:rPr lang="ru-RU" dirty="0" smtClean="0">
                <a:solidFill>
                  <a:prstClr val="black"/>
                </a:solidFill>
                <a:latin typeface="Comic Sans MS" pitchFamily="66" charset="0"/>
              </a:rPr>
              <a:t> -   Ведь 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первое, куда попадают дети и их родители в детском саду, является приемная и от того, как она будет выглядеть, во многом зависит настроение ребенка и общее впечатление родителей о группе и работающих в ней воспитателях</a:t>
            </a:r>
            <a:r>
              <a:rPr lang="ru-RU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ru-RU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ru-RU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 </a:t>
            </a:r>
            <a:endParaRPr lang="en-US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en-US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en-US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ru-RU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C:\Users\Николай\Desktop\ФОТО 2015-2016г\IMG_07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15437"/>
            <a:ext cx="151216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Николай\Desktop\ФОТО 2015-2016г\IMG_07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1816"/>
            <a:ext cx="165618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Николай\Desktop\ФОТО 2015-2016г\IMG_07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62" y="3743429"/>
            <a:ext cx="1650721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Николай\Desktop\ФОТО 2015-2016г\IMG_08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59" y="3715530"/>
            <a:ext cx="1512168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79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7" y="507906"/>
            <a:ext cx="5904655" cy="10488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555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Родительский уголок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16832"/>
            <a:ext cx="2376264" cy="2952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endParaRPr lang="ru-RU" sz="1400" b="1" dirty="0">
              <a:solidFill>
                <a:prstClr val="black"/>
              </a:solidFill>
              <a:latin typeface="Georgia"/>
            </a:endParaRPr>
          </a:p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r>
              <a:rPr lang="ru-RU" b="1" dirty="0" smtClean="0">
                <a:solidFill>
                  <a:prstClr val="black"/>
                </a:solidFill>
                <a:latin typeface="Comic Sans MS" pitchFamily="66" charset="0"/>
              </a:rPr>
              <a:t>Здесь 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</a:rPr>
              <a:t>располагается: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</a:rPr>
              <a:t>информация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</a:rPr>
              <a:t>о воспитателях и других сотрудниках </a:t>
            </a: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</a:rPr>
              <a:t>учреждения.</a:t>
            </a:r>
            <a:endParaRPr lang="ru-RU" sz="1600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</a:rPr>
              <a:t>режим дня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</a:rPr>
              <a:t>расписание занятий и пр</a:t>
            </a: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 smtClean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endParaRPr lang="ru-RU" sz="140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7" name="Рисунок 6" descr="F:\АТЕСТАЦИЯ\ФОТО раб с родителями\IMG_0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64438"/>
            <a:ext cx="2452494" cy="3680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АТЕСТАЦИЯ\ФОТО раб с родителями\IMG_06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39585"/>
            <a:ext cx="1944216" cy="2168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АТЕСТАЦИЯ\ФОТО раб с родителями\IMG_06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0383"/>
            <a:ext cx="1872209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02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pp.nashaucheba.ru/pars_docs/refs/44/4328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6" y="0"/>
            <a:ext cx="9289031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692696"/>
            <a:ext cx="5976664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Уголок оперативной информации («Объявления»)</a:t>
            </a:r>
            <a:b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</a:b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844824"/>
            <a:ext cx="2979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ru-RU" sz="3200" b="1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2132856"/>
            <a:ext cx="35283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endParaRPr lang="ru-RU" sz="1600" dirty="0" smtClean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 smtClean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 smtClean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lvl="0" fontAlgn="base"/>
            <a:endParaRPr lang="ru-RU" sz="1400" dirty="0">
              <a:solidFill>
                <a:prstClr val="black"/>
              </a:solidFill>
              <a:latin typeface="Georgia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797784"/>
            <a:ext cx="3078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endParaRPr lang="ru-RU" sz="2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028616"/>
            <a:ext cx="2808312" cy="406468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</a:pP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</a:rPr>
              <a:t>Располагается на самом видном месте </a:t>
            </a: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</a:rPr>
              <a:t>! </a:t>
            </a:r>
            <a:endParaRPr lang="ru-RU" sz="20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>
                <a:solidFill>
                  <a:prstClr val="black"/>
                </a:solidFill>
                <a:latin typeface="Comic Sans MS" pitchFamily="66" charset="0"/>
              </a:rPr>
              <a:t>Объявления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>
                <a:solidFill>
                  <a:prstClr val="black"/>
                </a:solidFill>
                <a:latin typeface="Comic Sans MS" pitchFamily="66" charset="0"/>
              </a:rPr>
              <a:t>Благодарности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omic Sans MS" pitchFamily="66" charset="0"/>
              </a:rPr>
              <a:t>Просьбы</a:t>
            </a:r>
            <a:endParaRPr lang="ru-RU" sz="2000" dirty="0">
              <a:solidFill>
                <a:prstClr val="black"/>
              </a:solidFill>
              <a:latin typeface="Comic Sans MS" pitchFamily="66" charset="0"/>
            </a:endParaRP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omic Sans MS" pitchFamily="66" charset="0"/>
              </a:rPr>
              <a:t>Предупреждения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omic Sans MS" pitchFamily="66" charset="0"/>
              </a:rPr>
              <a:t>Поздравления</a:t>
            </a:r>
          </a:p>
          <a:p>
            <a:pPr marL="365760" lvl="0" indent="-256032" fontAlgn="base"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omic Sans MS" pitchFamily="66" charset="0"/>
              </a:rPr>
              <a:t>Приглашения</a:t>
            </a:r>
            <a:endParaRPr lang="ru-RU" sz="2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F:\АТЕСТАЦИЯ\ФОТО раб с родителями\IMG_0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67" y="1977383"/>
            <a:ext cx="2383077" cy="2058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АТЕСТАЦИЯ\ФОТО раб с родителями\IMG_07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59449"/>
            <a:ext cx="2160240" cy="2974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:\Сказка мешок яблок 25.03.2014\IMG_30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927" y="4445724"/>
            <a:ext cx="2061356" cy="1575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5327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1345</TotalTime>
  <Words>884</Words>
  <Application>Microsoft Macintosh PowerPoint</Application>
  <PresentationFormat>Экран (4:3)</PresentationFormat>
  <Paragraphs>199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Эльвира Войцихова</cp:lastModifiedBy>
  <cp:revision>88</cp:revision>
  <dcterms:created xsi:type="dcterms:W3CDTF">2015-11-21T18:02:18Z</dcterms:created>
  <dcterms:modified xsi:type="dcterms:W3CDTF">2016-01-02T11:36:35Z</dcterms:modified>
</cp:coreProperties>
</file>