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0" r:id="rId6"/>
    <p:sldId id="259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5-01-30T11:24:53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11085 4427,'0'-36,"-90"-55,35 73,-17-37,-19 19,18 0,1 18,36-1,-19 19,37-18,0 18,0 0,-37-36,-17 18,-1 0,-18 0,1-19,-19 19,18 0,0 18,37-18,-37 18,19-36,17 17,19-17,-37 18,55 0,-36 18,18 0,-37 0,0-18,19 18,-19 0,-17 0,-1 0,0 0,1 0,17 0,-18 0,19 0,35 0,-17 0,18 0,-37 36,37-18,-19 0,1 19,18-19,-1 0,-53 36,53-36,-17 19,0-19,17 18,1-18,0 0,-1 19,1-1,0-18,0 18,17-17,19-1,-36 36,18 1,-18 17,18-36,-19 19,-17 17,36-53,0 35,18-18,-19-18,1 1,0 17,18-18,0 18,-18-18,0 37,-18-1,36-36,-19 37,19 17,-18-35,0 17,18-18,0-17,-36 35,36-36,0 0,-18 19,18-19,0 0,0 0,0 18,0-18,-18 1,18 35,0-18,-19 1,19-1,0 0,0 19,0-1,0 0,0 19,0-37,0 37,0-19,0-17,0 17,0-36,0 18,19 19,-19-37,36 36,-36-35,0 17,18 18,0-17,0 35,-18-54,37 55,-19-37,-18-18,18 19,0-1,0 0,18 0,-17-17,-1 35,18-18,-36 1,36-1,-18 36,19-35,-19-1,18 0,19 37,-37-55,18 36,0-17,-18-19,19 18,-1-18,-18 0,55 19,-37-1,0 0,55 19,-55-19,55 0,-18 1,17 17,-35-18,17 1,19 17,-37-36,19 37,-37-37,19 0,-19 18,18 0,-17-17,-1 17,18-18,1 18,17 19,-17-19,54 37,0-19,-19-18,-35-18,35 37,-17-37,-19 0,1 18,-19-36,0 19,19-1,-19 0,19 18,-1-18,0 0,19 1,-37 17,37-18,-37 0,37-18,-19 18,1-18,-1 0,19 0,-19 37,19-37,17 18,19 0,-18-18,0 18,-1-18,-17 36,-19-36,-36 0,19 0,17 18,-18-18,1 0,-1 0,-18 0,37 0,-19 0,36 0,1 0,0 0,-1 0,1 0,17-18,-35 0,17 18,-35-18,35 0,-17 0,-19-19,0 19,37 0,-37 0,19-18,-1 36,0-37,19-17,-19 36,19 0,0-37,-37 37,0 0,0 0,1-18,-19 17,0 1,18-18,1 0,-19 18,18-37,18 19,1-19,-19 19,0-36,19-1,-19 0,0 37,-17 0,-19 18,0-19,18-17,-18 36,0 0,0-19,0 1,0 18,0-36,0 17,0-17,0 18,0-37,0 0,0 37,0-36,0-1,0 37,0-19,0 19,0-18,0 17,0-35,0 17,0 1,-37-19,1 19,18 18,0-37,0 37,0-1,-1 1,-17-36,36 35,-54-17,17-37,1 55,0-19,0 1,-1 18,1-1,0 1,-1-18,19 17,-18 1,18 18,-18-18,-19-19,19 19,-19-18,19 35,-18-17,17 0,-35-19,17 19,37 18,-36-36,18 17,-19 1,19 0,-37-37,37 55,-37 0,19-18,0-1,-1 19,1-18,36 18,-19 0,19-1,-36-17,36 18,-1 0,-35 0,18 0,-19-19,37 19,-18 0,-19-18,37 18,-36-19,36 19,-19-18,19 36,0-18,0 0,0-19,18 19,-18-18,18 18,-37-19,19 19,0 0,-36-18,36 18,-1 18,-17-18,18 18,0-19,0 19,-19-36,1 18,18 0,-36 0,35 0,1-1,0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B0071-7F43-43DE-88DE-318B802BD27B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9C1D-8D36-49EE-9CFD-68C28CD902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91;&#1095;&#1080;&#1090;&#1077;&#1083;&#1100;\&#1056;&#1072;&#1073;&#1086;&#1095;&#1080;&#1081;%20&#1089;&#1090;&#1086;&#1083;\&#1082;&#1086;&#1085;&#1082;&#1091;&#1088;&#1089;\Neizvesten-Vystrely-iz-pulemeta(muzofon.com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91;&#1095;&#1080;&#1090;&#1077;&#1083;&#1100;\&#1056;&#1072;&#1073;&#1086;&#1095;&#1080;&#1081;%20&#1089;&#1090;&#1086;&#1083;\&#1082;&#1086;&#1085;&#1082;&#1091;&#1088;&#1089;\-Zvuk-pechatnoy-mashinki(muzofon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91;&#1095;&#1080;&#1090;&#1077;&#1083;&#1100;\&#1056;&#1072;&#1073;&#1086;&#1095;&#1080;&#1081;%20&#1089;&#1090;&#1086;&#1083;\&#1082;&#1086;&#1085;&#1082;&#1091;&#1088;&#1089;\filatov_anatoliy_-_eto_bylo_v_krasnodone_(zaycev.net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бюджетное общеобразовательное 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гимназия №2 г. Сальска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Конкурс электронных презентаций «Юные герои в нашей памяти живут»</a:t>
            </a: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Олег Кошевой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437112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Яцук</a:t>
            </a:r>
            <a:r>
              <a:rPr lang="ru-RU" sz="2000" dirty="0" smtClean="0">
                <a:solidFill>
                  <a:schemeClr val="bg1"/>
                </a:solidFill>
              </a:rPr>
              <a:t> Павел Владимирович, Марчук Владислав…, ученики 9»А» класса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Руководитель: Блинкова Ольга Васильевна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92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86264" cy="41911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056" y="4869160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Героям память! Героям слава!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90986"/>
      </p:ext>
    </p:extLst>
  </p:cSld>
  <p:clrMapOvr>
    <a:masterClrMapping/>
  </p:clrMapOvr>
  <p:transition advTm="9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259632" y="14127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99592" y="17008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043608" y="14847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27584" y="19168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763688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547664" y="14847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907704" y="177281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Рисунок 2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5576" y="21328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5576" y="24208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99592" y="26369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" name="Рисунок 2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115616" y="27809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" name="Рисунок 2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979712" y="19888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Рисунок 2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331640" y="27809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7" name="Рисунок 2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051720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Рисунок 2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979712" y="24208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835696" y="256490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" name="Рисунок 2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619672" y="27089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Рисунок 3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339752" y="27809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Рисунок 3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483768" y="256490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Рисунок 3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6" y="234888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4" name="Рисунок 3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627784" y="21328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Рисунок 3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699792" y="19168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Рисунок 3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771800" y="17008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Рисунок 3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987824" y="14847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Рисунок 3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203848" y="17008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9" name="Рисунок 3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275856" y="19888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Рисунок 3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347864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1" name="Рисунок 4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419872" y="24208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2" name="Рисунок 4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491880" y="26369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3" name="Рисунок 4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491880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4" name="Рисунок 4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5" name="Рисунок 4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26369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6" name="Рисунок 4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24208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7" name="Рисунок 4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211960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8" name="Рисунок 4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9" name="Рисунок 4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19888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0" name="Рисунок 4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177281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" name="Рисунок 5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95936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2" name="Рисунок 5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499992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4" name="Рисунок 5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211960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5" name="Рисунок 5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427984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6" name="Рисунок 5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644008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7" name="Рисунок 5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211960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8" name="Рисунок 5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427984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9" name="Рисунок 5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644008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0" name="Рисунок 5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716016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Рисунок 6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28529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2" name="Рисунок 6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26369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3" name="Рисунок 6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24208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4" name="Рисунок 6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22048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5" name="Рисунок 6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19888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" name="Рисунок 6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18448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7" name="Рисунок 6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16288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8" name="Рисунок 6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364088" y="16288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9" name="Рисунок 6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580112" y="16288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0" name="Рисунок 6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796136" y="16288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" name="Рисунок 7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436510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Рисунок 7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3" name="Рисунок 7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479715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4" name="Рисунок 7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52292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5" name="Рисунок 7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50131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6" name="Рисунок 7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54452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7" name="Рисунок 7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1520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8" name="Рисунок 7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67544" y="48691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9" name="Рисунок 7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395536" y="50851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0" name="Рисунок 7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11560" y="472514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1" name="Рисунок 8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11560" y="51571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2" name="Рисунок 8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5576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3" name="Рисунок 8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27584" y="55172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4" name="Рисунок 8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5576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5" name="Рисунок 8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99592" y="44371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6" name="Рисунок 8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99592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7" name="Рисунок 8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403648" y="45091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8" name="Рисунок 8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331640" y="472514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9" name="Рисунок 8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619672" y="44371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0" name="Рисунок 8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259632" y="494116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1" name="Рисунок 9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259632" y="51571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2" name="Рисунок 9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259632" y="537321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3" name="Рисунок 9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403648" y="55892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4" name="Рисунок 9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619672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5" name="Рисунок 9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907704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6" name="Рисунок 9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835696" y="45091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7" name="Рисунок 9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051720" y="55172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8" name="Рисунок 9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979712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9" name="Рисунок 9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051720" y="479715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0" name="Рисунок 9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123728" y="50131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1" name="Рисунок 10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123728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" name="Рисунок 10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458112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3" name="Рисунок 10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4797151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4" name="Рисунок 10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5013175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5" name="Рисунок 10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530120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6" name="Рисунок 10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5517231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7" name="Рисунок 10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555777" y="566124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8" name="Рисунок 10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771801" y="566124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9" name="Рисунок 10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843449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0" name="Рисунок 10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627425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1" name="Рисунок 11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411401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2" name="Рисунок 11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843449" y="5453695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3" name="Рисунок 11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7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4" name="Рисунок 11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979353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5" name="Рисунок 11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763329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6" name="Рисунок 11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547305" y="5669719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7" name="Рисунок 11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843449" y="5165663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8" name="Рисунок 11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547305" y="5453695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9" name="Рисунок 11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547305" y="5237671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0" name="Рисунок 11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2547305" y="502164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1" name="Рисунок 12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7" y="5453695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2" name="Рисунок 12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7" y="5237671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3" name="Рисунок 12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7" y="5021647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4" name="Рисунок 12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843450" y="487763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3" name="Рисунок 14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8" y="487763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4" name="Рисунок 14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195378" y="466160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5" name="Рисунок 14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 rot="16200000">
            <a:off x="3843450" y="466160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6" name="Рисунок 14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7" name="Рисунок 14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55172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8" name="Рисунок 14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9" name="Рисунок 14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572000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0" name="Рисунок 14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50851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1" name="Рисунок 15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48691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2" name="Рисунок 15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355976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4" name="Рисунок 15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788024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5" name="Рисунок 15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572000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7" name="Рисунок 15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788024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8" name="Рисунок 15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788024" y="52292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9" name="Рисунок 15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4572000" y="52292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2" name="Рисунок 16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3" name="Рисунок 16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55172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4" name="Рисунок 16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5" name="Рисунок 16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436096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6" name="Рисунок 16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50851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7" name="Рисунок 16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48691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8" name="Рисунок 16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9" name="Рисунок 16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148064" y="36450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0" name="Рисунок 16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724128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1" name="Рисунок 17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436096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2" name="Рисунок 17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587727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3" name="Рисунок 17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652120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4" name="Рисунок 17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436096" y="51571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5" name="Рисунок 17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652120" y="50851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6" name="Рисунок 17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724128" y="48691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7" name="Рисунок 17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804248" y="9087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8" name="Рисунок 17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868144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9" name="Рисунок 17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940152" y="55892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0" name="Рисунок 17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444208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1" name="Рисунок 18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372200" y="479715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2" name="Рисунок 18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660232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3" name="Рисунок 18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300192" y="50131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4" name="Рисунок 18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300192" y="52292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5" name="Рисунок 18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300192" y="54452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6" name="Рисунок 18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444208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7" name="Рисунок 18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660232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8" name="Рисунок 18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948264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9" name="Рисунок 18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876256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0" name="Рисунок 18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092280" y="55892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1" name="Рисунок 19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020272" y="472514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2" name="Рисунок 19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092280" y="48691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3" name="Рисунок 19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164288" y="508518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4" name="Рисунок 19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164288" y="537321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5" name="Рисунок 19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566124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6" name="Рисунок 19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54452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7" name="Рисунок 19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522920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8" name="Рисунок 19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50131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9" name="Рисунок 19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479715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0" name="Рисунок 19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524328" y="45811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1" name="Рисунок 20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740352" y="580526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2" name="Рисунок 20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028384" y="51571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3" name="Рисунок 20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172400" y="472514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4" name="Рисунок 20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100392" y="494116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5" name="Рисунок 204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956376" y="537321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6" name="Рисунок 205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884368" y="558924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7" name="Рисунок 20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30120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8" name="Рисунок 20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7332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9" name="Рисунок 20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51723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0" name="Рисунок 20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1571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1" name="Рисунок 21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01317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2" name="Рисунок 21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479715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3" name="Рисунок 21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465313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8" name="Рисунок 21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88424" y="594928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9" name="Рисунок 21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16416" y="45091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0" name="Рисунок 21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740352" y="414908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1" name="Рисунок 22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956376" y="422108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2" name="Рисунок 22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172400" y="407707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3" name="Рисунок 22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804248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4" name="Рисунок 223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7668344" y="2780928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7" name="Рисунок 226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187624" y="3645024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8" name="Рисунок 227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1763688" y="332656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9" name="Рисунок 228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2987824" y="90872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0" name="Рисунок 229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5220072" y="83671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1" name="Рисунок 230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6660232" y="30689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2" name="Рисунок 231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316416" y="3068960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3" name="Рисунок 232" descr="5243.jpg"/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 l="27320" t="27320" r="27320" b="29840"/>
          <a:stretch>
            <a:fillRect/>
          </a:stretch>
        </p:blipFill>
        <p:spPr>
          <a:xfrm>
            <a:off x="8244408" y="1556792"/>
            <a:ext cx="304975" cy="2880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4" name="Neizvesten-Vystrely-iz-pulemet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6" dur="15736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2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5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6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8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9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5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5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5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2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25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3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35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4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5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5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6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7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5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9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95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0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15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2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25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3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35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400"/>
                            </p:stCondLst>
                            <p:childTnLst>
                              <p:par>
                                <p:cTn id="3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45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50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55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600"/>
                            </p:stCondLst>
                            <p:childTnLst>
                              <p:par>
                                <p:cTn id="3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65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700"/>
                            </p:stCondLst>
                            <p:childTnLst>
                              <p:par>
                                <p:cTn id="3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47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800"/>
                            </p:stCondLst>
                            <p:childTnLst>
                              <p:par>
                                <p:cTn id="3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85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9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95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5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1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15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5200"/>
                            </p:stCondLst>
                            <p:childTnLst>
                              <p:par>
                                <p:cTn id="4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25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3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35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400"/>
                            </p:stCondLst>
                            <p:childTnLst>
                              <p:par>
                                <p:cTn id="4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450"/>
                            </p:stCondLst>
                            <p:childTnLst>
                              <p:par>
                                <p:cTn id="4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55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6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7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750"/>
                            </p:stCondLst>
                            <p:childTnLst>
                              <p:par>
                                <p:cTn id="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8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850"/>
                            </p:stCondLst>
                            <p:childTnLst>
                              <p:par>
                                <p:cTn id="4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900"/>
                            </p:stCondLst>
                            <p:childTnLst>
                              <p:par>
                                <p:cTn id="4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95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60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605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100"/>
                            </p:stCondLst>
                            <p:childTnLst>
                              <p:par>
                                <p:cTn id="4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6200"/>
                            </p:stCondLst>
                            <p:childTnLst>
                              <p:par>
                                <p:cTn id="5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6250"/>
                            </p:stCondLst>
                            <p:childTnLst>
                              <p:par>
                                <p:cTn id="5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6300"/>
                            </p:stCondLst>
                            <p:childTnLst>
                              <p:par>
                                <p:cTn id="5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6350"/>
                            </p:stCondLst>
                            <p:childTnLst>
                              <p:par>
                                <p:cTn id="5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6400"/>
                            </p:stCondLst>
                            <p:childTnLst>
                              <p:par>
                                <p:cTn id="5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6450"/>
                            </p:stCondLst>
                            <p:childTnLst>
                              <p:par>
                                <p:cTn id="5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6500"/>
                            </p:stCondLst>
                            <p:childTnLst>
                              <p:par>
                                <p:cTn id="5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6550"/>
                            </p:stCondLst>
                            <p:childTnLst>
                              <p:par>
                                <p:cTn id="5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6600"/>
                            </p:stCondLst>
                            <p:childTnLst>
                              <p:par>
                                <p:cTn id="5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6650"/>
                            </p:stCondLst>
                            <p:childTnLst>
                              <p:par>
                                <p:cTn id="5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6700"/>
                            </p:stCondLst>
                            <p:childTnLst>
                              <p:par>
                                <p:cTn id="5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750"/>
                            </p:stCondLst>
                            <p:childTnLst>
                              <p:par>
                                <p:cTn id="5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800"/>
                            </p:stCondLst>
                            <p:childTnLst>
                              <p:par>
                                <p:cTn id="5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850"/>
                            </p:stCondLst>
                            <p:childTnLst>
                              <p:par>
                                <p:cTn id="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900"/>
                            </p:stCondLst>
                            <p:childTnLst>
                              <p:par>
                                <p:cTn id="5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950"/>
                            </p:stCondLst>
                            <p:childTnLst>
                              <p:par>
                                <p:cTn id="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7000"/>
                            </p:stCondLst>
                            <p:childTnLst>
                              <p:par>
                                <p:cTn id="5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7050"/>
                            </p:stCondLst>
                            <p:childTnLst>
                              <p:par>
                                <p:cTn id="5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7100"/>
                            </p:stCondLst>
                            <p:childTnLst>
                              <p:par>
                                <p:cTn id="5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7150"/>
                            </p:stCondLst>
                            <p:childTnLst>
                              <p:par>
                                <p:cTn id="5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7200"/>
                            </p:stCondLst>
                            <p:childTnLst>
                              <p:par>
                                <p:cTn id="5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7250"/>
                            </p:stCondLst>
                            <p:childTnLst>
                              <p:par>
                                <p:cTn id="5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300"/>
                            </p:stCondLst>
                            <p:childTnLst>
                              <p:par>
                                <p:cTn id="5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7350"/>
                            </p:stCondLst>
                            <p:childTnLst>
                              <p:par>
                                <p:cTn id="5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"/>
                            </p:stCondLst>
                            <p:childTnLst>
                              <p:par>
                                <p:cTn id="6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7500"/>
                            </p:stCondLst>
                            <p:childTnLst>
                              <p:par>
                                <p:cTn id="6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7550"/>
                            </p:stCondLst>
                            <p:childTnLst>
                              <p:par>
                                <p:cTn id="6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3" dur="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600"/>
                            </p:stCondLst>
                            <p:childTnLst>
                              <p:par>
                                <p:cTn id="6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7650"/>
                            </p:stCondLst>
                            <p:childTnLst>
                              <p:par>
                                <p:cTn id="6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7700"/>
                            </p:stCondLst>
                            <p:childTnLst>
                              <p:par>
                                <p:cTn id="6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7750"/>
                            </p:stCondLst>
                            <p:childTnLst>
                              <p:par>
                                <p:cTn id="6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7800"/>
                            </p:stCondLst>
                            <p:childTnLst>
                              <p:par>
                                <p:cTn id="6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7850"/>
                            </p:stCondLst>
                            <p:childTnLst>
                              <p:par>
                                <p:cTn id="6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7900"/>
                            </p:stCondLst>
                            <p:childTnLst>
                              <p:par>
                                <p:cTn id="6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950"/>
                            </p:stCondLst>
                            <p:childTnLst>
                              <p:par>
                                <p:cTn id="6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8000"/>
                            </p:stCondLst>
                            <p:childTnLst>
                              <p:par>
                                <p:cTn id="6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8050"/>
                            </p:stCondLst>
                            <p:childTnLst>
                              <p:par>
                                <p:cTn id="6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8150"/>
                            </p:stCondLst>
                            <p:childTnLst>
                              <p:par>
                                <p:cTn id="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8200"/>
                            </p:stCondLst>
                            <p:childTnLst>
                              <p:par>
                                <p:cTn id="6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8300"/>
                            </p:stCondLst>
                            <p:childTnLst>
                              <p:par>
                                <p:cTn id="6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350"/>
                            </p:stCondLst>
                            <p:childTnLst>
                              <p:par>
                                <p:cTn id="6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8400"/>
                            </p:stCondLst>
                            <p:childTnLst>
                              <p:par>
                                <p:cTn id="6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8450"/>
                            </p:stCondLst>
                            <p:childTnLst>
                              <p:par>
                                <p:cTn id="6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8500"/>
                            </p:stCondLst>
                            <p:childTnLst>
                              <p:par>
                                <p:cTn id="6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8550"/>
                            </p:stCondLst>
                            <p:childTnLst>
                              <p:par>
                                <p:cTn id="6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8600"/>
                            </p:stCondLst>
                            <p:childTnLst>
                              <p:par>
                                <p:cTn id="6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8650"/>
                            </p:stCondLst>
                            <p:childTnLst>
                              <p:par>
                                <p:cTn id="6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8700"/>
                            </p:stCondLst>
                            <p:childTnLst>
                              <p:par>
                                <p:cTn id="7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8750"/>
                            </p:stCondLst>
                            <p:childTnLst>
                              <p:par>
                                <p:cTn id="7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800"/>
                            </p:stCondLst>
                            <p:childTnLst>
                              <p:par>
                                <p:cTn id="7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8850"/>
                            </p:stCondLst>
                            <p:childTnLst>
                              <p:par>
                                <p:cTn id="7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8900"/>
                            </p:stCondLst>
                            <p:childTnLst>
                              <p:par>
                                <p:cTn id="7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950"/>
                            </p:stCondLst>
                            <p:childTnLst>
                              <p:par>
                                <p:cTn id="7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9000"/>
                            </p:stCondLst>
                            <p:childTnLst>
                              <p:par>
                                <p:cTn id="7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9050"/>
                            </p:stCondLst>
                            <p:childTnLst>
                              <p:par>
                                <p:cTn id="7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9100"/>
                            </p:stCondLst>
                            <p:childTnLst>
                              <p:par>
                                <p:cTn id="7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9150"/>
                            </p:stCondLst>
                            <p:childTnLst>
                              <p:par>
                                <p:cTn id="7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9200"/>
                            </p:stCondLst>
                            <p:childTnLst>
                              <p:par>
                                <p:cTn id="7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"/>
                            </p:stCondLst>
                            <p:childTnLst>
                              <p:par>
                                <p:cTn id="7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9300"/>
                            </p:stCondLst>
                            <p:childTnLst>
                              <p:par>
                                <p:cTn id="7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9350"/>
                            </p:stCondLst>
                            <p:childTnLst>
                              <p:par>
                                <p:cTn id="7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400"/>
                            </p:stCondLst>
                            <p:childTnLst>
                              <p:par>
                                <p:cTn id="7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9950"/>
                            </p:stCondLst>
                            <p:childTnLst>
                              <p:par>
                                <p:cTn id="7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бесплатные обои &quot;Старая кожа&quot; для рабочего стола (jpg) в разрешении 1440х900 по тегам - кож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748464" cy="49185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Рисунок 2" descr="Олег_Кошево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80728"/>
            <a:ext cx="3240360" cy="47345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1772816"/>
            <a:ext cx="53640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Кошевой Олег Васильевич </a:t>
            </a:r>
            <a:r>
              <a:rPr lang="ru-RU" sz="2800" dirty="0" smtClean="0"/>
              <a:t>— участник, один из организаторов подпольной антифашистской организации </a:t>
            </a:r>
            <a:r>
              <a:rPr lang="ru-RU" sz="2800" b="1" dirty="0" smtClean="0"/>
              <a:t>«Молодая гвардия»</a:t>
            </a:r>
            <a:r>
              <a:rPr lang="ru-RU" sz="2800" dirty="0" smtClean="0"/>
              <a:t>. С 1934 по 1937 год учился в средней школе № 1 города </a:t>
            </a:r>
            <a:r>
              <a:rPr lang="ru-RU" sz="2800" dirty="0" err="1" smtClean="0"/>
              <a:t>Ржищев</a:t>
            </a:r>
            <a:r>
              <a:rPr lang="ru-RU" sz="2800" dirty="0" smtClean="0"/>
              <a:t>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-Zvuk-pechatnoy-mashink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516216" y="602128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1412776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В </a:t>
            </a:r>
            <a:r>
              <a:rPr lang="ru-RU" sz="2800" b="1" dirty="0" smtClean="0"/>
              <a:t>1940 году </a:t>
            </a:r>
            <a:r>
              <a:rPr lang="ru-RU" sz="2800" dirty="0" smtClean="0"/>
              <a:t>Олег переезжает к маме и бабушке в г. Краснодон. И с 1940 года начинает учиться в школе № 1 имени А. М. Горького, где он знакомится с будущими </a:t>
            </a:r>
            <a:r>
              <a:rPr lang="ru-RU" sz="2800" b="1" dirty="0" smtClean="0"/>
              <a:t>молодогвардейцами</a:t>
            </a:r>
            <a:r>
              <a:rPr lang="ru-RU" sz="2800" dirty="0" smtClean="0"/>
              <a:t>.  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124744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/>
              <a:t>После оккупации Краснодона немцами участвовал в создании комсомольской подпольной организации, член её штаба. В январе 1943 года организация была раскрыта немецкой службой безопасности. После пыток расстрелян </a:t>
            </a:r>
            <a:r>
              <a:rPr lang="ru-RU" sz="2400" b="1" dirty="0" smtClean="0"/>
              <a:t>9 февраля 1943</a:t>
            </a:r>
            <a:r>
              <a:rPr lang="ru-RU" sz="2400" dirty="0" smtClean="0"/>
              <a:t> год в городе </a:t>
            </a:r>
            <a:r>
              <a:rPr lang="ru-RU" sz="2400" b="1" dirty="0" smtClean="0"/>
              <a:t>Ровеньки</a:t>
            </a:r>
            <a:r>
              <a:rPr lang="ru-RU" sz="2400" dirty="0" smtClean="0"/>
              <a:t>. </a:t>
            </a:r>
            <a:r>
              <a:rPr lang="ru-RU" sz="2400" b="1" dirty="0" smtClean="0"/>
              <a:t>13 сентября 1943</a:t>
            </a:r>
            <a:r>
              <a:rPr lang="ru-RU" sz="2400" dirty="0" smtClean="0"/>
              <a:t> года Олегу Кошевому было посмертно присвоено звание </a:t>
            </a:r>
            <a:r>
              <a:rPr lang="ru-RU" sz="2400" b="1" dirty="0" smtClean="0"/>
              <a:t>Герой Советского Союза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 advTm="41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4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4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76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6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  <p:bldP spid="6" grpId="1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620688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Ему было всего 17 лет. Он мечтал стать инженером. Очень любил литературу, много читал, сочинял стихи. Увлекался шахматами, спортом. Очень хорошо танцевал, обожал музыку. Но любовь к книгам у Олега была особенной, безграничной.</a:t>
            </a:r>
            <a:b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 ...Рослый, широкоплечий, он выглядел старше своих лет. У него были большие карие глаза, длинные ресницы, ровные широкие брови, высокий лоб, русые волосы. Олег никогда не болел. Он был на редкость здоровым мальчиком.</a:t>
            </a:r>
            <a:b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  В школу Олег поступил с семи лет. Учился очень хорошо и с большой охотой.</a:t>
            </a:r>
            <a:endParaRPr lang="ru-RU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://www.molodguard.ru/krasnodonheroes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1560" y="764704"/>
            <a:ext cx="3448270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2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919" y="141277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августе 1942 года в Краснодоне нелегально стали создаваться антифашистские группы из числа активных комсомольцев и молодежи. Одну из таких групп возглавил Олег Кошевой. В конце сентября родилась подпольная комсомольская организация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Молодая гвардия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руководства ее деятельностью был создан штаб. В его состав вошел и Олег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Кошевой.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ВЛАДИСЛАВ\Desktop\newphoto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119437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Олег Кошевой в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Молодой гвардии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filatov_anatoliy_-_eto_bylo_v_krasnodone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5892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6602823"/>
      </p:ext>
    </p:extLst>
  </p:cSld>
  <p:clrMapOvr>
    <a:masterClrMapping/>
  </p:clrMapOvr>
  <p:transition spd="slow" advTm="16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&quot;Молодой гвардии&quot; не должно быть в грядущей войне с Россией. Над этим сейчас работают. - 30 Сентября 2012 - Теория дискреди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11870">
            <a:off x="3202922" y="2066869"/>
            <a:ext cx="3017695" cy="25378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Луганск.info : Музей Молодая гвардия обновили на 9 миллионов (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3648405" cy="27363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Новости Луганска - В Краснодоне закрылся музей &quot;Молодая гвар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4769">
            <a:off x="6396777" y="120456"/>
            <a:ext cx="2809637" cy="38164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Рисунок 2" descr="496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556792"/>
            <a:ext cx="3511151" cy="27096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 descr="&quot;Надо добиться, чтобы в грядущей войне с Россией не было &quot;Молодой гвардии&quot; - Статьи и публикации - Каталог статей - ВОЕННЫЕ ПЕН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02367">
            <a:off x="3306074" y="-265191"/>
            <a:ext cx="3643226" cy="28145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4" name="Picture 10" descr="Едем в Краснодон - 14 Октября 2012 - Мариупольская пионерская организация"/>
          <p:cNvPicPr>
            <a:picLocks noChangeAspect="1" noChangeArrowheads="1"/>
          </p:cNvPicPr>
          <p:nvPr/>
        </p:nvPicPr>
        <p:blipFill>
          <a:blip r:embed="rId8" cstate="print"/>
          <a:srcRect l="13446" r="9720" b="3478"/>
          <a:stretch>
            <a:fillRect/>
          </a:stretch>
        </p:blipFill>
        <p:spPr bwMode="auto">
          <a:xfrm>
            <a:off x="4283968" y="2924944"/>
            <a:ext cx="2232248" cy="373901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-180528" y="0"/>
            <a:ext cx="3851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«Молодая гвардия» выпустила и распространила более 5 тысяч листовок, её члены участвовали наряду с подпольщиками-коммунистами в проведении диверсий в электромеханических мастерских, устроили поджог здания биржи труда, где хранились списки людей, предназначенных к вывозу в Германию, тем самым около 2000 человек были спасены от угона в Германию.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7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4653136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"Увижу ли я тебя, сынок?" А он утешает: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- Не плачь, мама. Себя береги. Скоро наши придут, недалеко уже. Заживем, мама, да еще как!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И верно, скоро пришли наши. Только сынку моему не довелось дожить до светлого дня...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6381328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(Из воспоминаний Е. Н. Кошевой о сыне)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molodguard.ru/kmbig.jpg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51520" y="116632"/>
            <a:ext cx="5695279" cy="381642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3933056"/>
          <a:ext cx="6096000" cy="33147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  <a:latin typeface="Ms Sans Serif"/>
                        </a:rPr>
                        <a:t>Олег Кошевой с матерью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4F99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2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44" t="13231" r="13475" b="13905"/>
          <a:stretch/>
        </p:blipFill>
        <p:spPr bwMode="auto">
          <a:xfrm>
            <a:off x="179512" y="188640"/>
            <a:ext cx="6932137" cy="4530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" name="Рукописные данные 3"/>
              <p14:cNvContentPartPr/>
              <p14:nvPr/>
            </p14:nvContentPartPr>
            <p14:xfrm>
              <a:off x="2527560" y="1358640"/>
              <a:ext cx="2391120" cy="190728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18200" y="1349280"/>
                <a:ext cx="2409840" cy="192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95536" y="486916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время одной из пыток, превозмогая страшную боль, Олег выкрикнул: "Все равно вы погибнете, фашистские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гады!"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пережитого в тюремных застенках у шестнадцатилетнего комиссара поседели волосы.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февраля 1943 года гитлеровские палачи расстреляли Олега Кошевого в </a:t>
            </a: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Гремучем лесу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После освобождения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Ровеньков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похоронен в братской могиле жертв фашизма в центре города Ровеньки в сквере имени "Молодой гвардии".</a:t>
            </a:r>
          </a:p>
        </p:txBody>
      </p:sp>
    </p:spTree>
    <p:extLst>
      <p:ext uri="{BB962C8B-B14F-4D97-AF65-F5344CB8AC3E}">
        <p14:creationId xmlns="" xmlns:p14="http://schemas.microsoft.com/office/powerpoint/2010/main" val="470794094"/>
      </p:ext>
    </p:extLst>
  </p:cSld>
  <p:clrMapOvr>
    <a:masterClrMapping/>
  </p:clrMapOvr>
  <p:transition advTm="28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Едем в Краснодон - 14 Октября 2012 - Мариупольская пионерская организация"/>
          <p:cNvPicPr>
            <a:picLocks noChangeAspect="1" noChangeArrowheads="1"/>
          </p:cNvPicPr>
          <p:nvPr/>
        </p:nvPicPr>
        <p:blipFill>
          <a:blip r:embed="rId3" cstate="print"/>
          <a:srcRect l="13446" r="9720" b="3478"/>
          <a:stretch>
            <a:fillRect/>
          </a:stretch>
        </p:blipFill>
        <p:spPr bwMode="auto">
          <a:xfrm>
            <a:off x="4067944" y="-603448"/>
            <a:ext cx="2376264" cy="398024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917">
            <a:off x="-411627" y="-474747"/>
            <a:ext cx="3713234" cy="35476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14">
            <a:off x="1723467" y="-292160"/>
            <a:ext cx="2929040" cy="3905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6749"/>
            <a:ext cx="3780420" cy="25202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80" t="-12326" r="5654" b="4574"/>
          <a:stretch/>
        </p:blipFill>
        <p:spPr bwMode="auto">
          <a:xfrm rot="516045">
            <a:off x="3675521" y="1760139"/>
            <a:ext cx="2993504" cy="3644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58" r="25658"/>
          <a:stretch/>
        </p:blipFill>
        <p:spPr bwMode="auto">
          <a:xfrm>
            <a:off x="5796136" y="404664"/>
            <a:ext cx="3456384" cy="4735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4869160"/>
            <a:ext cx="3564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Славой бессмертной покроем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В битвах свои имена.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Только отважным героям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Радость победы </a:t>
            </a:r>
            <a:r>
              <a:rPr lang="ru-RU" sz="2000" i="1" dirty="0" smtClean="0">
                <a:solidFill>
                  <a:schemeClr val="bg1"/>
                </a:solidFill>
              </a:rPr>
              <a:t>дана…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2611098"/>
      </p:ext>
    </p:extLst>
  </p:cSld>
  <p:clrMapOvr>
    <a:masterClrMapping/>
  </p:clrMapOvr>
  <p:transition advTm="15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268</Words>
  <Application>Microsoft Office PowerPoint</Application>
  <PresentationFormat>Экран (4:3)</PresentationFormat>
  <Paragraphs>23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By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кабинет 7</cp:lastModifiedBy>
  <cp:revision>38</cp:revision>
  <dcterms:created xsi:type="dcterms:W3CDTF">2015-01-24T11:34:10Z</dcterms:created>
  <dcterms:modified xsi:type="dcterms:W3CDTF">2015-02-02T08:16:18Z</dcterms:modified>
</cp:coreProperties>
</file>