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1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theme/theme16.xml" ContentType="application/vnd.openxmlformats-officedocument.theme+xml"/>
  <Override PartName="/ppt/theme/theme17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2" r:id="rId2"/>
    <p:sldMasterId id="2147483696" r:id="rId3"/>
    <p:sldMasterId id="2147483708" r:id="rId4"/>
    <p:sldMasterId id="2147483720" r:id="rId5"/>
    <p:sldMasterId id="2147483732" r:id="rId6"/>
    <p:sldMasterId id="2147483744" r:id="rId7"/>
    <p:sldMasterId id="2147483756" r:id="rId8"/>
    <p:sldMasterId id="2147483768" r:id="rId9"/>
    <p:sldMasterId id="2147483780" r:id="rId10"/>
    <p:sldMasterId id="2147483792" r:id="rId11"/>
    <p:sldMasterId id="2147483804" r:id="rId12"/>
    <p:sldMasterId id="2147483816" r:id="rId13"/>
    <p:sldMasterId id="2147483828" r:id="rId14"/>
    <p:sldMasterId id="2147483840" r:id="rId15"/>
    <p:sldMasterId id="2147483852" r:id="rId16"/>
  </p:sldMasterIdLst>
  <p:notesMasterIdLst>
    <p:notesMasterId r:id="rId56"/>
  </p:notesMasterIdLst>
  <p:sldIdLst>
    <p:sldId id="257" r:id="rId17"/>
    <p:sldId id="258" r:id="rId18"/>
    <p:sldId id="260" r:id="rId19"/>
    <p:sldId id="261" r:id="rId20"/>
    <p:sldId id="294" r:id="rId21"/>
    <p:sldId id="262" r:id="rId22"/>
    <p:sldId id="263" r:id="rId23"/>
    <p:sldId id="264" r:id="rId24"/>
    <p:sldId id="265" r:id="rId25"/>
    <p:sldId id="266" r:id="rId26"/>
    <p:sldId id="267" r:id="rId27"/>
    <p:sldId id="268" r:id="rId28"/>
    <p:sldId id="269" r:id="rId29"/>
    <p:sldId id="270" r:id="rId30"/>
    <p:sldId id="293" r:id="rId31"/>
    <p:sldId id="271" r:id="rId32"/>
    <p:sldId id="273" r:id="rId33"/>
    <p:sldId id="274" r:id="rId34"/>
    <p:sldId id="298" r:id="rId35"/>
    <p:sldId id="291" r:id="rId36"/>
    <p:sldId id="295" r:id="rId37"/>
    <p:sldId id="278" r:id="rId38"/>
    <p:sldId id="276" r:id="rId39"/>
    <p:sldId id="279" r:id="rId40"/>
    <p:sldId id="280" r:id="rId41"/>
    <p:sldId id="281" r:id="rId42"/>
    <p:sldId id="282" r:id="rId43"/>
    <p:sldId id="284" r:id="rId44"/>
    <p:sldId id="285" r:id="rId45"/>
    <p:sldId id="288" r:id="rId46"/>
    <p:sldId id="297" r:id="rId47"/>
    <p:sldId id="296" r:id="rId48"/>
    <p:sldId id="300" r:id="rId49"/>
    <p:sldId id="289" r:id="rId50"/>
    <p:sldId id="290" r:id="rId51"/>
    <p:sldId id="299" r:id="rId52"/>
    <p:sldId id="283" r:id="rId53"/>
    <p:sldId id="286" r:id="rId54"/>
    <p:sldId id="287" r:id="rId55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69" d="100"/>
          <a:sy n="69" d="100"/>
        </p:scale>
        <p:origin x="-1416" y="-96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2.xml"/><Relationship Id="rId26" Type="http://schemas.openxmlformats.org/officeDocument/2006/relationships/slide" Target="slides/slide10.xml"/><Relationship Id="rId39" Type="http://schemas.openxmlformats.org/officeDocument/2006/relationships/slide" Target="slides/slide23.xml"/><Relationship Id="rId21" Type="http://schemas.openxmlformats.org/officeDocument/2006/relationships/slide" Target="slides/slide5.xml"/><Relationship Id="rId34" Type="http://schemas.openxmlformats.org/officeDocument/2006/relationships/slide" Target="slides/slide18.xml"/><Relationship Id="rId42" Type="http://schemas.openxmlformats.org/officeDocument/2006/relationships/slide" Target="slides/slide26.xml"/><Relationship Id="rId47" Type="http://schemas.openxmlformats.org/officeDocument/2006/relationships/slide" Target="slides/slide31.xml"/><Relationship Id="rId50" Type="http://schemas.openxmlformats.org/officeDocument/2006/relationships/slide" Target="slides/slide34.xml"/><Relationship Id="rId55" Type="http://schemas.openxmlformats.org/officeDocument/2006/relationships/slide" Target="slides/slide39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1.xml"/><Relationship Id="rId25" Type="http://schemas.openxmlformats.org/officeDocument/2006/relationships/slide" Target="slides/slide9.xml"/><Relationship Id="rId33" Type="http://schemas.openxmlformats.org/officeDocument/2006/relationships/slide" Target="slides/slide17.xml"/><Relationship Id="rId38" Type="http://schemas.openxmlformats.org/officeDocument/2006/relationships/slide" Target="slides/slide22.xml"/><Relationship Id="rId46" Type="http://schemas.openxmlformats.org/officeDocument/2006/relationships/slide" Target="slides/slide30.xml"/><Relationship Id="rId59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0" Type="http://schemas.openxmlformats.org/officeDocument/2006/relationships/slide" Target="slides/slide4.xml"/><Relationship Id="rId29" Type="http://schemas.openxmlformats.org/officeDocument/2006/relationships/slide" Target="slides/slide13.xml"/><Relationship Id="rId41" Type="http://schemas.openxmlformats.org/officeDocument/2006/relationships/slide" Target="slides/slide25.xml"/><Relationship Id="rId54" Type="http://schemas.openxmlformats.org/officeDocument/2006/relationships/slide" Target="slides/slide38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8.xml"/><Relationship Id="rId32" Type="http://schemas.openxmlformats.org/officeDocument/2006/relationships/slide" Target="slides/slide16.xml"/><Relationship Id="rId37" Type="http://schemas.openxmlformats.org/officeDocument/2006/relationships/slide" Target="slides/slide21.xml"/><Relationship Id="rId40" Type="http://schemas.openxmlformats.org/officeDocument/2006/relationships/slide" Target="slides/slide24.xml"/><Relationship Id="rId45" Type="http://schemas.openxmlformats.org/officeDocument/2006/relationships/slide" Target="slides/slide29.xml"/><Relationship Id="rId53" Type="http://schemas.openxmlformats.org/officeDocument/2006/relationships/slide" Target="slides/slide37.xml"/><Relationship Id="rId58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7.xml"/><Relationship Id="rId28" Type="http://schemas.openxmlformats.org/officeDocument/2006/relationships/slide" Target="slides/slide12.xml"/><Relationship Id="rId36" Type="http://schemas.openxmlformats.org/officeDocument/2006/relationships/slide" Target="slides/slide20.xml"/><Relationship Id="rId49" Type="http://schemas.openxmlformats.org/officeDocument/2006/relationships/slide" Target="slides/slide33.xml"/><Relationship Id="rId57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3.xml"/><Relationship Id="rId31" Type="http://schemas.openxmlformats.org/officeDocument/2006/relationships/slide" Target="slides/slide15.xml"/><Relationship Id="rId44" Type="http://schemas.openxmlformats.org/officeDocument/2006/relationships/slide" Target="slides/slide28.xml"/><Relationship Id="rId52" Type="http://schemas.openxmlformats.org/officeDocument/2006/relationships/slide" Target="slides/slide36.xml"/><Relationship Id="rId60" Type="http://schemas.openxmlformats.org/officeDocument/2006/relationships/tableStyles" Target="tableStyle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6.xml"/><Relationship Id="rId27" Type="http://schemas.openxmlformats.org/officeDocument/2006/relationships/slide" Target="slides/slide11.xml"/><Relationship Id="rId30" Type="http://schemas.openxmlformats.org/officeDocument/2006/relationships/slide" Target="slides/slide14.xml"/><Relationship Id="rId35" Type="http://schemas.openxmlformats.org/officeDocument/2006/relationships/slide" Target="slides/slide19.xml"/><Relationship Id="rId43" Type="http://schemas.openxmlformats.org/officeDocument/2006/relationships/slide" Target="slides/slide27.xml"/><Relationship Id="rId48" Type="http://schemas.openxmlformats.org/officeDocument/2006/relationships/slide" Target="slides/slide32.xml"/><Relationship Id="rId56" Type="http://schemas.openxmlformats.org/officeDocument/2006/relationships/notesMaster" Target="notesMasters/notesMaster1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5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E21C6D1-A648-4C02-B567-FFAE787069FE}" type="datetimeFigureOut">
              <a:rPr lang="ru-RU" smtClean="0"/>
              <a:t>16.03.2016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19A1F51-DC29-4028-B650-3A15EAD9A75B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482145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1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536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15363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>
              <a:defRPr/>
            </a:pPr>
            <a:fld id="{C5475051-009D-4F8E-B474-0BA37FC7BB56}" type="slidenum">
              <a:rPr lang="ru-RU">
                <a:solidFill>
                  <a:prstClr val="black"/>
                </a:solidFill>
              </a:rPr>
              <a:pPr>
                <a:defRPr/>
              </a:pPr>
              <a:t>1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482600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116681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1601038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00482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181655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785695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195289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9365962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783544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962534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141459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619682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545197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941902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631406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865395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922793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845141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004921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081206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144027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239435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534869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5818068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25580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687824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639896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597758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256798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302785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5084248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41183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008479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038891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686705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89636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448331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585101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2213198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419773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3836578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301501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274448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731359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0845514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090140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777222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961370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484221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730624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769060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499609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792924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09123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701003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980018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13254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255245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597818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396884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581349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927696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503998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227045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674036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6754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036708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984666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349692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811067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293149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009615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204320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816287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0434388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319512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606061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505264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99023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9887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698716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335728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135655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939244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458240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796149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261361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337633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76095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92124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4523381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724669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956026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409190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36232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38078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869488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84669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502436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622724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39724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803270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8085768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619039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604245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154344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490505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695752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6380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801039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49009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4230909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885571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068437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831170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4910727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27268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02217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609132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852653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531149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887160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229926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349871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273853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160663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155615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749930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98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637039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9501216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216960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277450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680357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6414199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1011238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31285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1275838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15236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556282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618069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240729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532028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890529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79229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885513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081361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223141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998674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2753942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96541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8476028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420038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200840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4872121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599573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957213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300276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8521377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793928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462883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36612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335092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127183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0" y="0"/>
            <a:ext cx="8805863" cy="6858000"/>
            <a:chOff x="0" y="0"/>
            <a:chExt cx="5547" cy="4320"/>
          </a:xfrm>
        </p:grpSpPr>
        <p:grpSp>
          <p:nvGrpSpPr>
            <p:cNvPr id="5" name="Group 3"/>
            <p:cNvGrpSpPr>
              <a:grpSpLocks/>
            </p:cNvGrpSpPr>
            <p:nvPr userDrawn="1"/>
          </p:nvGrpSpPr>
          <p:grpSpPr bwMode="auto">
            <a:xfrm rot="-215207">
              <a:off x="3668" y="234"/>
              <a:ext cx="1867" cy="3634"/>
              <a:chOff x="2999" y="767"/>
              <a:chExt cx="1867" cy="3634"/>
            </a:xfrm>
          </p:grpSpPr>
          <p:sp>
            <p:nvSpPr>
              <p:cNvPr id="39" name="Freeform 4"/>
              <p:cNvSpPr>
                <a:spLocks/>
              </p:cNvSpPr>
              <p:nvPr userDrawn="1"/>
            </p:nvSpPr>
            <p:spPr bwMode="ltGray">
              <a:xfrm rot="12185230" flipV="1">
                <a:off x="3533" y="767"/>
                <a:ext cx="1333" cy="1485"/>
              </a:xfrm>
              <a:custGeom>
                <a:avLst/>
                <a:gdLst/>
                <a:ahLst/>
                <a:cxnLst>
                  <a:cxn ang="0">
                    <a:pos x="16" y="370"/>
                  </a:cxn>
                  <a:cxn ang="0">
                    <a:pos x="6" y="341"/>
                  </a:cxn>
                  <a:cxn ang="0">
                    <a:pos x="0" y="289"/>
                  </a:cxn>
                  <a:cxn ang="0">
                    <a:pos x="4" y="222"/>
                  </a:cxn>
                  <a:cxn ang="0">
                    <a:pos x="25" y="151"/>
                  </a:cxn>
                  <a:cxn ang="0">
                    <a:pos x="69" y="84"/>
                  </a:cxn>
                  <a:cxn ang="0">
                    <a:pos x="142" y="31"/>
                  </a:cxn>
                  <a:cxn ang="0">
                    <a:pos x="247" y="2"/>
                  </a:cxn>
                  <a:cxn ang="0">
                    <a:pos x="380" y="9"/>
                  </a:cxn>
                  <a:cxn ang="0">
                    <a:pos x="484" y="68"/>
                  </a:cxn>
                  <a:cxn ang="0">
                    <a:pos x="554" y="165"/>
                  </a:cxn>
                  <a:cxn ang="0">
                    <a:pos x="591" y="284"/>
                  </a:cxn>
                  <a:cxn ang="0">
                    <a:pos x="595" y="409"/>
                  </a:cxn>
                  <a:cxn ang="0">
                    <a:pos x="566" y="525"/>
                  </a:cxn>
                  <a:cxn ang="0">
                    <a:pos x="507" y="615"/>
                  </a:cxn>
                  <a:cxn ang="0">
                    <a:pos x="417" y="663"/>
                  </a:cxn>
                  <a:cxn ang="0">
                    <a:pos x="389" y="659"/>
                  </a:cxn>
                  <a:cxn ang="0">
                    <a:pos x="441" y="617"/>
                  </a:cxn>
                  <a:cxn ang="0">
                    <a:pos x="482" y="544"/>
                  </a:cxn>
                  <a:cxn ang="0">
                    <a:pos x="509" y="454"/>
                  </a:cxn>
                  <a:cxn ang="0">
                    <a:pos x="520" y="355"/>
                  </a:cxn>
                  <a:cxn ang="0">
                    <a:pos x="514" y="258"/>
                  </a:cxn>
                  <a:cxn ang="0">
                    <a:pos x="485" y="174"/>
                  </a:cxn>
                  <a:cxn ang="0">
                    <a:pos x="433" y="112"/>
                  </a:cxn>
                  <a:cxn ang="0">
                    <a:pos x="341" y="75"/>
                  </a:cxn>
                  <a:cxn ang="0">
                    <a:pos x="246" y="61"/>
                  </a:cxn>
                  <a:cxn ang="0">
                    <a:pos x="174" y="71"/>
                  </a:cxn>
                  <a:cxn ang="0">
                    <a:pos x="121" y="101"/>
                  </a:cxn>
                  <a:cxn ang="0">
                    <a:pos x="84" y="149"/>
                  </a:cxn>
                  <a:cxn ang="0">
                    <a:pos x="57" y="206"/>
                  </a:cxn>
                  <a:cxn ang="0">
                    <a:pos x="40" y="272"/>
                  </a:cxn>
                  <a:cxn ang="0">
                    <a:pos x="28" y="339"/>
                  </a:cxn>
                </a:cxnLst>
                <a:rect l="0" t="0" r="r" b="b"/>
                <a:pathLst>
                  <a:path w="596" h="666">
                    <a:moveTo>
                      <a:pt x="22" y="372"/>
                    </a:moveTo>
                    <a:lnTo>
                      <a:pt x="16" y="370"/>
                    </a:lnTo>
                    <a:lnTo>
                      <a:pt x="10" y="360"/>
                    </a:lnTo>
                    <a:lnTo>
                      <a:pt x="6" y="341"/>
                    </a:lnTo>
                    <a:lnTo>
                      <a:pt x="1" y="318"/>
                    </a:lnTo>
                    <a:lnTo>
                      <a:pt x="0" y="289"/>
                    </a:lnTo>
                    <a:lnTo>
                      <a:pt x="0" y="257"/>
                    </a:lnTo>
                    <a:lnTo>
                      <a:pt x="4" y="222"/>
                    </a:lnTo>
                    <a:lnTo>
                      <a:pt x="13" y="187"/>
                    </a:lnTo>
                    <a:lnTo>
                      <a:pt x="25" y="151"/>
                    </a:lnTo>
                    <a:lnTo>
                      <a:pt x="45" y="116"/>
                    </a:lnTo>
                    <a:lnTo>
                      <a:pt x="69" y="84"/>
                    </a:lnTo>
                    <a:lnTo>
                      <a:pt x="101" y="55"/>
                    </a:lnTo>
                    <a:lnTo>
                      <a:pt x="142" y="31"/>
                    </a:lnTo>
                    <a:lnTo>
                      <a:pt x="190" y="13"/>
                    </a:lnTo>
                    <a:lnTo>
                      <a:pt x="247" y="2"/>
                    </a:lnTo>
                    <a:lnTo>
                      <a:pt x="314" y="0"/>
                    </a:lnTo>
                    <a:lnTo>
                      <a:pt x="380" y="9"/>
                    </a:lnTo>
                    <a:lnTo>
                      <a:pt x="436" y="33"/>
                    </a:lnTo>
                    <a:lnTo>
                      <a:pt x="484" y="68"/>
                    </a:lnTo>
                    <a:lnTo>
                      <a:pt x="524" y="113"/>
                    </a:lnTo>
                    <a:lnTo>
                      <a:pt x="554" y="165"/>
                    </a:lnTo>
                    <a:lnTo>
                      <a:pt x="577" y="222"/>
                    </a:lnTo>
                    <a:lnTo>
                      <a:pt x="591" y="284"/>
                    </a:lnTo>
                    <a:lnTo>
                      <a:pt x="596" y="347"/>
                    </a:lnTo>
                    <a:lnTo>
                      <a:pt x="595" y="409"/>
                    </a:lnTo>
                    <a:lnTo>
                      <a:pt x="585" y="469"/>
                    </a:lnTo>
                    <a:lnTo>
                      <a:pt x="566" y="525"/>
                    </a:lnTo>
                    <a:lnTo>
                      <a:pt x="540" y="574"/>
                    </a:lnTo>
                    <a:lnTo>
                      <a:pt x="507" y="615"/>
                    </a:lnTo>
                    <a:lnTo>
                      <a:pt x="465" y="645"/>
                    </a:lnTo>
                    <a:lnTo>
                      <a:pt x="417" y="663"/>
                    </a:lnTo>
                    <a:lnTo>
                      <a:pt x="360" y="666"/>
                    </a:lnTo>
                    <a:lnTo>
                      <a:pt x="389" y="659"/>
                    </a:lnTo>
                    <a:lnTo>
                      <a:pt x="417" y="642"/>
                    </a:lnTo>
                    <a:lnTo>
                      <a:pt x="441" y="617"/>
                    </a:lnTo>
                    <a:lnTo>
                      <a:pt x="463" y="583"/>
                    </a:lnTo>
                    <a:lnTo>
                      <a:pt x="482" y="544"/>
                    </a:lnTo>
                    <a:lnTo>
                      <a:pt x="497" y="501"/>
                    </a:lnTo>
                    <a:lnTo>
                      <a:pt x="509" y="454"/>
                    </a:lnTo>
                    <a:lnTo>
                      <a:pt x="517" y="404"/>
                    </a:lnTo>
                    <a:lnTo>
                      <a:pt x="520" y="355"/>
                    </a:lnTo>
                    <a:lnTo>
                      <a:pt x="519" y="305"/>
                    </a:lnTo>
                    <a:lnTo>
                      <a:pt x="514" y="258"/>
                    </a:lnTo>
                    <a:lnTo>
                      <a:pt x="502" y="213"/>
                    </a:lnTo>
                    <a:lnTo>
                      <a:pt x="485" y="174"/>
                    </a:lnTo>
                    <a:lnTo>
                      <a:pt x="462" y="139"/>
                    </a:lnTo>
                    <a:lnTo>
                      <a:pt x="433" y="112"/>
                    </a:lnTo>
                    <a:lnTo>
                      <a:pt x="397" y="93"/>
                    </a:lnTo>
                    <a:lnTo>
                      <a:pt x="341" y="75"/>
                    </a:lnTo>
                    <a:lnTo>
                      <a:pt x="290" y="65"/>
                    </a:lnTo>
                    <a:lnTo>
                      <a:pt x="246" y="61"/>
                    </a:lnTo>
                    <a:lnTo>
                      <a:pt x="207" y="63"/>
                    </a:lnTo>
                    <a:lnTo>
                      <a:pt x="174" y="71"/>
                    </a:lnTo>
                    <a:lnTo>
                      <a:pt x="146" y="84"/>
                    </a:lnTo>
                    <a:lnTo>
                      <a:pt x="121" y="101"/>
                    </a:lnTo>
                    <a:lnTo>
                      <a:pt x="101" y="123"/>
                    </a:lnTo>
                    <a:lnTo>
                      <a:pt x="84" y="149"/>
                    </a:lnTo>
                    <a:lnTo>
                      <a:pt x="69" y="176"/>
                    </a:lnTo>
                    <a:lnTo>
                      <a:pt x="57" y="206"/>
                    </a:lnTo>
                    <a:lnTo>
                      <a:pt x="48" y="239"/>
                    </a:lnTo>
                    <a:lnTo>
                      <a:pt x="40" y="272"/>
                    </a:lnTo>
                    <a:lnTo>
                      <a:pt x="33" y="305"/>
                    </a:lnTo>
                    <a:lnTo>
                      <a:pt x="28" y="339"/>
                    </a:lnTo>
                    <a:lnTo>
                      <a:pt x="22" y="37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5"/>
              <p:cNvSpPr>
                <a:spLocks/>
              </p:cNvSpPr>
              <p:nvPr userDrawn="1"/>
            </p:nvSpPr>
            <p:spPr bwMode="ltGray">
              <a:xfrm rot="12185230" flipV="1">
                <a:off x="4023" y="1797"/>
                <a:ext cx="571" cy="53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25"/>
                  </a:cxn>
                  <a:cxn ang="0">
                    <a:pos x="3" y="50"/>
                  </a:cxn>
                  <a:cxn ang="0">
                    <a:pos x="6" y="75"/>
                  </a:cxn>
                  <a:cxn ang="0">
                    <a:pos x="11" y="98"/>
                  </a:cxn>
                  <a:cxn ang="0">
                    <a:pos x="18" y="119"/>
                  </a:cxn>
                  <a:cxn ang="0">
                    <a:pos x="27" y="141"/>
                  </a:cxn>
                  <a:cxn ang="0">
                    <a:pos x="38" y="161"/>
                  </a:cxn>
                  <a:cxn ang="0">
                    <a:pos x="51" y="178"/>
                  </a:cxn>
                  <a:cxn ang="0">
                    <a:pos x="67" y="194"/>
                  </a:cxn>
                  <a:cxn ang="0">
                    <a:pos x="86" y="208"/>
                  </a:cxn>
                  <a:cxn ang="0">
                    <a:pos x="106" y="219"/>
                  </a:cxn>
                  <a:cxn ang="0">
                    <a:pos x="131" y="228"/>
                  </a:cxn>
                  <a:cxn ang="0">
                    <a:pos x="158" y="234"/>
                  </a:cxn>
                  <a:cxn ang="0">
                    <a:pos x="188" y="237"/>
                  </a:cxn>
                  <a:cxn ang="0">
                    <a:pos x="220" y="236"/>
                  </a:cxn>
                  <a:cxn ang="0">
                    <a:pos x="257" y="232"/>
                  </a:cxn>
                  <a:cxn ang="0">
                    <a:pos x="224" y="227"/>
                  </a:cxn>
                  <a:cxn ang="0">
                    <a:pos x="195" y="220"/>
                  </a:cxn>
                  <a:cxn ang="0">
                    <a:pos x="170" y="212"/>
                  </a:cxn>
                  <a:cxn ang="0">
                    <a:pos x="148" y="204"/>
                  </a:cxn>
                  <a:cxn ang="0">
                    <a:pos x="128" y="193"/>
                  </a:cxn>
                  <a:cxn ang="0">
                    <a:pos x="112" y="182"/>
                  </a:cxn>
                  <a:cxn ang="0">
                    <a:pos x="97" y="169"/>
                  </a:cxn>
                  <a:cxn ang="0">
                    <a:pos x="84" y="155"/>
                  </a:cxn>
                  <a:cxn ang="0">
                    <a:pos x="72" y="141"/>
                  </a:cxn>
                  <a:cxn ang="0">
                    <a:pos x="61" y="125"/>
                  </a:cxn>
                  <a:cxn ang="0">
                    <a:pos x="52" y="107"/>
                  </a:cxn>
                  <a:cxn ang="0">
                    <a:pos x="43" y="88"/>
                  </a:cxn>
                  <a:cxn ang="0">
                    <a:pos x="33" y="69"/>
                  </a:cxn>
                  <a:cxn ang="0">
                    <a:pos x="23" y="47"/>
                  </a:cxn>
                  <a:cxn ang="0">
                    <a:pos x="12" y="24"/>
                  </a:cxn>
                  <a:cxn ang="0">
                    <a:pos x="0" y="0"/>
                  </a:cxn>
                </a:cxnLst>
                <a:rect l="0" t="0" r="r" b="b"/>
                <a:pathLst>
                  <a:path w="257" h="237">
                    <a:moveTo>
                      <a:pt x="0" y="0"/>
                    </a:moveTo>
                    <a:lnTo>
                      <a:pt x="0" y="25"/>
                    </a:lnTo>
                    <a:lnTo>
                      <a:pt x="3" y="50"/>
                    </a:lnTo>
                    <a:lnTo>
                      <a:pt x="6" y="75"/>
                    </a:lnTo>
                    <a:lnTo>
                      <a:pt x="11" y="98"/>
                    </a:lnTo>
                    <a:lnTo>
                      <a:pt x="18" y="119"/>
                    </a:lnTo>
                    <a:lnTo>
                      <a:pt x="27" y="141"/>
                    </a:lnTo>
                    <a:lnTo>
                      <a:pt x="38" y="161"/>
                    </a:lnTo>
                    <a:lnTo>
                      <a:pt x="51" y="178"/>
                    </a:lnTo>
                    <a:lnTo>
                      <a:pt x="67" y="194"/>
                    </a:lnTo>
                    <a:lnTo>
                      <a:pt x="86" y="208"/>
                    </a:lnTo>
                    <a:lnTo>
                      <a:pt x="106" y="219"/>
                    </a:lnTo>
                    <a:lnTo>
                      <a:pt x="131" y="228"/>
                    </a:lnTo>
                    <a:lnTo>
                      <a:pt x="158" y="234"/>
                    </a:lnTo>
                    <a:lnTo>
                      <a:pt x="188" y="237"/>
                    </a:lnTo>
                    <a:lnTo>
                      <a:pt x="220" y="236"/>
                    </a:lnTo>
                    <a:lnTo>
                      <a:pt x="257" y="232"/>
                    </a:lnTo>
                    <a:lnTo>
                      <a:pt x="224" y="227"/>
                    </a:lnTo>
                    <a:lnTo>
                      <a:pt x="195" y="220"/>
                    </a:lnTo>
                    <a:lnTo>
                      <a:pt x="170" y="212"/>
                    </a:lnTo>
                    <a:lnTo>
                      <a:pt x="148" y="204"/>
                    </a:lnTo>
                    <a:lnTo>
                      <a:pt x="128" y="193"/>
                    </a:lnTo>
                    <a:lnTo>
                      <a:pt x="112" y="182"/>
                    </a:lnTo>
                    <a:lnTo>
                      <a:pt x="97" y="169"/>
                    </a:lnTo>
                    <a:lnTo>
                      <a:pt x="84" y="155"/>
                    </a:lnTo>
                    <a:lnTo>
                      <a:pt x="72" y="141"/>
                    </a:lnTo>
                    <a:lnTo>
                      <a:pt x="61" y="125"/>
                    </a:lnTo>
                    <a:lnTo>
                      <a:pt x="52" y="107"/>
                    </a:lnTo>
                    <a:lnTo>
                      <a:pt x="43" y="88"/>
                    </a:lnTo>
                    <a:lnTo>
                      <a:pt x="33" y="69"/>
                    </a:lnTo>
                    <a:lnTo>
                      <a:pt x="23" y="47"/>
                    </a:lnTo>
                    <a:lnTo>
                      <a:pt x="12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 userDrawn="1"/>
            </p:nvSpPr>
            <p:spPr bwMode="ltGray">
              <a:xfrm rot="12185230" flipV="1">
                <a:off x="3636" y="2154"/>
                <a:ext cx="277" cy="249"/>
              </a:xfrm>
              <a:custGeom>
                <a:avLst/>
                <a:gdLst/>
                <a:ahLst/>
                <a:cxnLst>
                  <a:cxn ang="0">
                    <a:pos x="77" y="0"/>
                  </a:cxn>
                  <a:cxn ang="0">
                    <a:pos x="124" y="108"/>
                  </a:cxn>
                  <a:cxn ang="0">
                    <a:pos x="120" y="107"/>
                  </a:cxn>
                  <a:cxn ang="0">
                    <a:pos x="107" y="105"/>
                  </a:cxn>
                  <a:cxn ang="0">
                    <a:pos x="89" y="101"/>
                  </a:cxn>
                  <a:cxn ang="0">
                    <a:pos x="68" y="99"/>
                  </a:cxn>
                  <a:cxn ang="0">
                    <a:pos x="45" y="97"/>
                  </a:cxn>
                  <a:cxn ang="0">
                    <a:pos x="25" y="98"/>
                  </a:cxn>
                  <a:cxn ang="0">
                    <a:pos x="9" y="102"/>
                  </a:cxn>
                  <a:cxn ang="0">
                    <a:pos x="0" y="110"/>
                  </a:cxn>
                  <a:cxn ang="0">
                    <a:pos x="4" y="98"/>
                  </a:cxn>
                  <a:cxn ang="0">
                    <a:pos x="8" y="89"/>
                  </a:cxn>
                  <a:cxn ang="0">
                    <a:pos x="16" y="82"/>
                  </a:cxn>
                  <a:cxn ang="0">
                    <a:pos x="25" y="76"/>
                  </a:cxn>
                  <a:cxn ang="0">
                    <a:pos x="36" y="72"/>
                  </a:cxn>
                  <a:cxn ang="0">
                    <a:pos x="47" y="71"/>
                  </a:cxn>
                  <a:cxn ang="0">
                    <a:pos x="59" y="71"/>
                  </a:cxn>
                  <a:cxn ang="0">
                    <a:pos x="72" y="74"/>
                  </a:cxn>
                  <a:cxn ang="0">
                    <a:pos x="73" y="71"/>
                  </a:cxn>
                  <a:cxn ang="0">
                    <a:pos x="70" y="56"/>
                  </a:cxn>
                  <a:cxn ang="0">
                    <a:pos x="67" y="38"/>
                  </a:cxn>
                  <a:cxn ang="0">
                    <a:pos x="65" y="30"/>
                  </a:cxn>
                  <a:cxn ang="0">
                    <a:pos x="63" y="30"/>
                  </a:cxn>
                  <a:cxn ang="0">
                    <a:pos x="61" y="29"/>
                  </a:cxn>
                  <a:cxn ang="0">
                    <a:pos x="59" y="26"/>
                  </a:cxn>
                  <a:cxn ang="0">
                    <a:pos x="57" y="23"/>
                  </a:cxn>
                  <a:cxn ang="0">
                    <a:pos x="57" y="19"/>
                  </a:cxn>
                  <a:cxn ang="0">
                    <a:pos x="59" y="14"/>
                  </a:cxn>
                  <a:cxn ang="0">
                    <a:pos x="66" y="8"/>
                  </a:cxn>
                  <a:cxn ang="0">
                    <a:pos x="77" y="0"/>
                  </a:cxn>
                </a:cxnLst>
                <a:rect l="0" t="0" r="r" b="b"/>
                <a:pathLst>
                  <a:path w="124" h="110">
                    <a:moveTo>
                      <a:pt x="77" y="0"/>
                    </a:moveTo>
                    <a:lnTo>
                      <a:pt x="124" y="108"/>
                    </a:lnTo>
                    <a:lnTo>
                      <a:pt x="120" y="107"/>
                    </a:lnTo>
                    <a:lnTo>
                      <a:pt x="107" y="105"/>
                    </a:lnTo>
                    <a:lnTo>
                      <a:pt x="89" y="101"/>
                    </a:lnTo>
                    <a:lnTo>
                      <a:pt x="68" y="99"/>
                    </a:lnTo>
                    <a:lnTo>
                      <a:pt x="45" y="97"/>
                    </a:lnTo>
                    <a:lnTo>
                      <a:pt x="25" y="98"/>
                    </a:lnTo>
                    <a:lnTo>
                      <a:pt x="9" y="102"/>
                    </a:lnTo>
                    <a:lnTo>
                      <a:pt x="0" y="110"/>
                    </a:lnTo>
                    <a:lnTo>
                      <a:pt x="4" y="98"/>
                    </a:lnTo>
                    <a:lnTo>
                      <a:pt x="8" y="89"/>
                    </a:lnTo>
                    <a:lnTo>
                      <a:pt x="16" y="82"/>
                    </a:lnTo>
                    <a:lnTo>
                      <a:pt x="25" y="76"/>
                    </a:lnTo>
                    <a:lnTo>
                      <a:pt x="36" y="72"/>
                    </a:lnTo>
                    <a:lnTo>
                      <a:pt x="47" y="71"/>
                    </a:lnTo>
                    <a:lnTo>
                      <a:pt x="59" y="71"/>
                    </a:lnTo>
                    <a:lnTo>
                      <a:pt x="72" y="74"/>
                    </a:lnTo>
                    <a:lnTo>
                      <a:pt x="73" y="71"/>
                    </a:lnTo>
                    <a:lnTo>
                      <a:pt x="70" y="56"/>
                    </a:lnTo>
                    <a:lnTo>
                      <a:pt x="67" y="38"/>
                    </a:lnTo>
                    <a:lnTo>
                      <a:pt x="65" y="30"/>
                    </a:lnTo>
                    <a:lnTo>
                      <a:pt x="63" y="30"/>
                    </a:lnTo>
                    <a:lnTo>
                      <a:pt x="61" y="29"/>
                    </a:lnTo>
                    <a:lnTo>
                      <a:pt x="59" y="26"/>
                    </a:lnTo>
                    <a:lnTo>
                      <a:pt x="57" y="23"/>
                    </a:lnTo>
                    <a:lnTo>
                      <a:pt x="57" y="19"/>
                    </a:lnTo>
                    <a:lnTo>
                      <a:pt x="59" y="14"/>
                    </a:lnTo>
                    <a:lnTo>
                      <a:pt x="66" y="8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7"/>
              <p:cNvSpPr>
                <a:spLocks/>
              </p:cNvSpPr>
              <p:nvPr userDrawn="1"/>
            </p:nvSpPr>
            <p:spPr bwMode="ltGray">
              <a:xfrm rot="12185230" flipV="1">
                <a:off x="3977" y="967"/>
                <a:ext cx="245" cy="34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1"/>
                  </a:cxn>
                  <a:cxn ang="0">
                    <a:pos x="18" y="5"/>
                  </a:cxn>
                  <a:cxn ang="0">
                    <a:pos x="37" y="12"/>
                  </a:cxn>
                  <a:cxn ang="0">
                    <a:pos x="58" y="24"/>
                  </a:cxn>
                  <a:cxn ang="0">
                    <a:pos x="78" y="44"/>
                  </a:cxn>
                  <a:cxn ang="0">
                    <a:pos x="96" y="71"/>
                  </a:cxn>
                  <a:cxn ang="0">
                    <a:pos x="107" y="108"/>
                  </a:cxn>
                  <a:cxn ang="0">
                    <a:pos x="109" y="156"/>
                  </a:cxn>
                  <a:cxn ang="0">
                    <a:pos x="105" y="156"/>
                  </a:cxn>
                  <a:cxn ang="0">
                    <a:pos x="99" y="156"/>
                  </a:cxn>
                  <a:cxn ang="0">
                    <a:pos x="93" y="156"/>
                  </a:cxn>
                  <a:cxn ang="0">
                    <a:pos x="87" y="154"/>
                  </a:cxn>
                  <a:cxn ang="0">
                    <a:pos x="81" y="153"/>
                  </a:cxn>
                  <a:cxn ang="0">
                    <a:pos x="74" y="150"/>
                  </a:cxn>
                  <a:cxn ang="0">
                    <a:pos x="66" y="145"/>
                  </a:cxn>
                  <a:cxn ang="0">
                    <a:pos x="58" y="139"/>
                  </a:cxn>
                  <a:cxn ang="0">
                    <a:pos x="53" y="126"/>
                  </a:cxn>
                  <a:cxn ang="0">
                    <a:pos x="53" y="111"/>
                  </a:cxn>
                  <a:cxn ang="0">
                    <a:pos x="56" y="96"/>
                  </a:cxn>
                  <a:cxn ang="0">
                    <a:pos x="59" y="80"/>
                  </a:cxn>
                  <a:cxn ang="0">
                    <a:pos x="56" y="62"/>
                  </a:cxn>
                  <a:cxn ang="0">
                    <a:pos x="48" y="43"/>
                  </a:cxn>
                  <a:cxn ang="0">
                    <a:pos x="31" y="23"/>
                  </a:cxn>
                  <a:cxn ang="0">
                    <a:pos x="0" y="0"/>
                  </a:cxn>
                </a:cxnLst>
                <a:rect l="0" t="0" r="r" b="b"/>
                <a:pathLst>
                  <a:path w="109" h="156">
                    <a:moveTo>
                      <a:pt x="0" y="0"/>
                    </a:moveTo>
                    <a:lnTo>
                      <a:pt x="5" y="1"/>
                    </a:lnTo>
                    <a:lnTo>
                      <a:pt x="18" y="5"/>
                    </a:lnTo>
                    <a:lnTo>
                      <a:pt x="37" y="12"/>
                    </a:lnTo>
                    <a:lnTo>
                      <a:pt x="58" y="24"/>
                    </a:lnTo>
                    <a:lnTo>
                      <a:pt x="78" y="44"/>
                    </a:lnTo>
                    <a:lnTo>
                      <a:pt x="96" y="71"/>
                    </a:lnTo>
                    <a:lnTo>
                      <a:pt x="107" y="108"/>
                    </a:lnTo>
                    <a:lnTo>
                      <a:pt x="109" y="156"/>
                    </a:lnTo>
                    <a:lnTo>
                      <a:pt x="105" y="156"/>
                    </a:lnTo>
                    <a:lnTo>
                      <a:pt x="99" y="156"/>
                    </a:lnTo>
                    <a:lnTo>
                      <a:pt x="93" y="156"/>
                    </a:lnTo>
                    <a:lnTo>
                      <a:pt x="87" y="154"/>
                    </a:lnTo>
                    <a:lnTo>
                      <a:pt x="81" y="153"/>
                    </a:lnTo>
                    <a:lnTo>
                      <a:pt x="74" y="150"/>
                    </a:lnTo>
                    <a:lnTo>
                      <a:pt x="66" y="145"/>
                    </a:lnTo>
                    <a:lnTo>
                      <a:pt x="58" y="139"/>
                    </a:lnTo>
                    <a:lnTo>
                      <a:pt x="53" y="126"/>
                    </a:lnTo>
                    <a:lnTo>
                      <a:pt x="53" y="111"/>
                    </a:lnTo>
                    <a:lnTo>
                      <a:pt x="56" y="96"/>
                    </a:lnTo>
                    <a:lnTo>
                      <a:pt x="59" y="80"/>
                    </a:lnTo>
                    <a:lnTo>
                      <a:pt x="56" y="62"/>
                    </a:lnTo>
                    <a:lnTo>
                      <a:pt x="48" y="43"/>
                    </a:lnTo>
                    <a:lnTo>
                      <a:pt x="31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8"/>
              <p:cNvSpPr>
                <a:spLocks/>
              </p:cNvSpPr>
              <p:nvPr userDrawn="1"/>
            </p:nvSpPr>
            <p:spPr bwMode="ltGray">
              <a:xfrm rot="12185230" flipV="1">
                <a:off x="3832" y="2202"/>
                <a:ext cx="103" cy="209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20" y="38"/>
                  </a:cxn>
                  <a:cxn ang="0">
                    <a:pos x="15" y="62"/>
                  </a:cxn>
                  <a:cxn ang="0">
                    <a:pos x="11" y="79"/>
                  </a:cxn>
                  <a:cxn ang="0">
                    <a:pos x="0" y="94"/>
                  </a:cxn>
                  <a:cxn ang="0">
                    <a:pos x="12" y="88"/>
                  </a:cxn>
                  <a:cxn ang="0">
                    <a:pos x="23" y="80"/>
                  </a:cxn>
                  <a:cxn ang="0">
                    <a:pos x="32" y="69"/>
                  </a:cxn>
                  <a:cxn ang="0">
                    <a:pos x="40" y="57"/>
                  </a:cxn>
                  <a:cxn ang="0">
                    <a:pos x="45" y="44"/>
                  </a:cxn>
                  <a:cxn ang="0">
                    <a:pos x="46" y="30"/>
                  </a:cxn>
                  <a:cxn ang="0">
                    <a:pos x="42" y="15"/>
                  </a:cxn>
                  <a:cxn ang="0">
                    <a:pos x="31" y="0"/>
                  </a:cxn>
                </a:cxnLst>
                <a:rect l="0" t="0" r="r" b="b"/>
                <a:pathLst>
                  <a:path w="46" h="94">
                    <a:moveTo>
                      <a:pt x="31" y="0"/>
                    </a:moveTo>
                    <a:lnTo>
                      <a:pt x="20" y="38"/>
                    </a:lnTo>
                    <a:lnTo>
                      <a:pt x="15" y="62"/>
                    </a:lnTo>
                    <a:lnTo>
                      <a:pt x="11" y="79"/>
                    </a:lnTo>
                    <a:lnTo>
                      <a:pt x="0" y="94"/>
                    </a:lnTo>
                    <a:lnTo>
                      <a:pt x="12" y="88"/>
                    </a:lnTo>
                    <a:lnTo>
                      <a:pt x="23" y="80"/>
                    </a:lnTo>
                    <a:lnTo>
                      <a:pt x="32" y="69"/>
                    </a:lnTo>
                    <a:lnTo>
                      <a:pt x="40" y="57"/>
                    </a:lnTo>
                    <a:lnTo>
                      <a:pt x="45" y="44"/>
                    </a:lnTo>
                    <a:lnTo>
                      <a:pt x="46" y="30"/>
                    </a:lnTo>
                    <a:lnTo>
                      <a:pt x="42" y="1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9"/>
              <p:cNvSpPr>
                <a:spLocks/>
              </p:cNvSpPr>
              <p:nvPr userDrawn="1"/>
            </p:nvSpPr>
            <p:spPr bwMode="ltGray">
              <a:xfrm rot="12185230" flipV="1">
                <a:off x="3886" y="1315"/>
                <a:ext cx="120" cy="9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1"/>
                  </a:cxn>
                  <a:cxn ang="0">
                    <a:pos x="6" y="3"/>
                  </a:cxn>
                  <a:cxn ang="0">
                    <a:pos x="13" y="8"/>
                  </a:cxn>
                  <a:cxn ang="0">
                    <a:pos x="21" y="12"/>
                  </a:cxn>
                  <a:cxn ang="0">
                    <a:pos x="29" y="15"/>
                  </a:cxn>
                  <a:cxn ang="0">
                    <a:pos x="38" y="17"/>
                  </a:cxn>
                  <a:cxn ang="0">
                    <a:pos x="46" y="18"/>
                  </a:cxn>
                  <a:cxn ang="0">
                    <a:pos x="54" y="16"/>
                  </a:cxn>
                  <a:cxn ang="0">
                    <a:pos x="53" y="25"/>
                  </a:cxn>
                  <a:cxn ang="0">
                    <a:pos x="50" y="33"/>
                  </a:cxn>
                  <a:cxn ang="0">
                    <a:pos x="44" y="38"/>
                  </a:cxn>
                  <a:cxn ang="0">
                    <a:pos x="37" y="40"/>
                  </a:cxn>
                  <a:cxn ang="0">
                    <a:pos x="28" y="39"/>
                  </a:cxn>
                  <a:cxn ang="0">
                    <a:pos x="19" y="32"/>
                  </a:cxn>
                  <a:cxn ang="0">
                    <a:pos x="10" y="20"/>
                  </a:cxn>
                  <a:cxn ang="0">
                    <a:pos x="0" y="0"/>
                  </a:cxn>
                </a:cxnLst>
                <a:rect l="0" t="0" r="r" b="b"/>
                <a:pathLst>
                  <a:path w="54" h="40">
                    <a:moveTo>
                      <a:pt x="0" y="0"/>
                    </a:moveTo>
                    <a:lnTo>
                      <a:pt x="1" y="1"/>
                    </a:lnTo>
                    <a:lnTo>
                      <a:pt x="6" y="3"/>
                    </a:lnTo>
                    <a:lnTo>
                      <a:pt x="13" y="8"/>
                    </a:lnTo>
                    <a:lnTo>
                      <a:pt x="21" y="12"/>
                    </a:lnTo>
                    <a:lnTo>
                      <a:pt x="29" y="15"/>
                    </a:lnTo>
                    <a:lnTo>
                      <a:pt x="38" y="17"/>
                    </a:lnTo>
                    <a:lnTo>
                      <a:pt x="46" y="18"/>
                    </a:lnTo>
                    <a:lnTo>
                      <a:pt x="54" y="16"/>
                    </a:lnTo>
                    <a:lnTo>
                      <a:pt x="53" y="25"/>
                    </a:lnTo>
                    <a:lnTo>
                      <a:pt x="50" y="33"/>
                    </a:lnTo>
                    <a:lnTo>
                      <a:pt x="44" y="38"/>
                    </a:lnTo>
                    <a:lnTo>
                      <a:pt x="37" y="40"/>
                    </a:lnTo>
                    <a:lnTo>
                      <a:pt x="28" y="39"/>
                    </a:lnTo>
                    <a:lnTo>
                      <a:pt x="19" y="32"/>
                    </a:lnTo>
                    <a:lnTo>
                      <a:pt x="10" y="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10"/>
              <p:cNvSpPr>
                <a:spLocks/>
              </p:cNvSpPr>
              <p:nvPr userDrawn="1"/>
            </p:nvSpPr>
            <p:spPr bwMode="ltGray">
              <a:xfrm rot="12185230" flipV="1">
                <a:off x="2999" y="2342"/>
                <a:ext cx="330" cy="205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6"/>
                  </a:cxn>
                  <a:cxn ang="0">
                    <a:pos x="16" y="14"/>
                  </a:cxn>
                  <a:cxn ang="0">
                    <a:pos x="28" y="24"/>
                  </a:cxn>
                  <a:cxn ang="0">
                    <a:pos x="41" y="37"/>
                  </a:cxn>
                  <a:cxn ang="0">
                    <a:pos x="58" y="53"/>
                  </a:cxn>
                  <a:cxn ang="0">
                    <a:pos x="73" y="70"/>
                  </a:cxn>
                  <a:cxn ang="0">
                    <a:pos x="88" y="90"/>
                  </a:cxn>
                  <a:cxn ang="0">
                    <a:pos x="100" y="113"/>
                  </a:cxn>
                  <a:cxn ang="0">
                    <a:pos x="112" y="137"/>
                  </a:cxn>
                  <a:cxn ang="0">
                    <a:pos x="120" y="165"/>
                  </a:cxn>
                  <a:cxn ang="0">
                    <a:pos x="124" y="196"/>
                  </a:cxn>
                  <a:cxn ang="0">
                    <a:pos x="126" y="228"/>
                  </a:cxn>
                  <a:cxn ang="0">
                    <a:pos x="120" y="264"/>
                  </a:cxn>
                  <a:cxn ang="0">
                    <a:pos x="109" y="302"/>
                  </a:cxn>
                  <a:cxn ang="0">
                    <a:pos x="92" y="342"/>
                  </a:cxn>
                  <a:cxn ang="0">
                    <a:pos x="67" y="386"/>
                  </a:cxn>
                  <a:cxn ang="0">
                    <a:pos x="39" y="436"/>
                  </a:cxn>
                  <a:cxn ang="0">
                    <a:pos x="21" y="482"/>
                  </a:cxn>
                  <a:cxn ang="0">
                    <a:pos x="10" y="525"/>
                  </a:cxn>
                  <a:cxn ang="0">
                    <a:pos x="6" y="566"/>
                  </a:cxn>
                  <a:cxn ang="0">
                    <a:pos x="6" y="605"/>
                  </a:cxn>
                  <a:cxn ang="0">
                    <a:pos x="8" y="641"/>
                  </a:cxn>
                  <a:cxn ang="0">
                    <a:pos x="12" y="673"/>
                  </a:cxn>
                  <a:cxn ang="0">
                    <a:pos x="14" y="704"/>
                  </a:cxn>
                  <a:cxn ang="0">
                    <a:pos x="41" y="688"/>
                  </a:cxn>
                  <a:cxn ang="0">
                    <a:pos x="39" y="680"/>
                  </a:cxn>
                  <a:cxn ang="0">
                    <a:pos x="36" y="657"/>
                  </a:cxn>
                  <a:cxn ang="0">
                    <a:pos x="33" y="622"/>
                  </a:cxn>
                  <a:cxn ang="0">
                    <a:pos x="35" y="575"/>
                  </a:cxn>
                  <a:cxn ang="0">
                    <a:pos x="41" y="519"/>
                  </a:cxn>
                  <a:cxn ang="0">
                    <a:pos x="58" y="455"/>
                  </a:cxn>
                  <a:cxn ang="0">
                    <a:pos x="86" y="386"/>
                  </a:cxn>
                  <a:cxn ang="0">
                    <a:pos x="129" y="313"/>
                  </a:cxn>
                  <a:cxn ang="0">
                    <a:pos x="143" y="279"/>
                  </a:cxn>
                  <a:cxn ang="0">
                    <a:pos x="149" y="235"/>
                  </a:cxn>
                  <a:cxn ang="0">
                    <a:pos x="144" y="184"/>
                  </a:cxn>
                  <a:cxn ang="0">
                    <a:pos x="131" y="134"/>
                  </a:cxn>
                  <a:cxn ang="0">
                    <a:pos x="109" y="85"/>
                  </a:cxn>
                  <a:cxn ang="0">
                    <a:pos x="81" y="44"/>
                  </a:cxn>
                  <a:cxn ang="0">
                    <a:pos x="44" y="14"/>
                  </a:cxn>
                  <a:cxn ang="0">
                    <a:pos x="0" y="0"/>
                  </a:cxn>
                </a:cxnLst>
                <a:rect l="0" t="0" r="r" b="b"/>
                <a:pathLst>
                  <a:path w="149" h="704">
                    <a:moveTo>
                      <a:pt x="0" y="0"/>
                    </a:moveTo>
                    <a:lnTo>
                      <a:pt x="6" y="6"/>
                    </a:lnTo>
                    <a:lnTo>
                      <a:pt x="16" y="14"/>
                    </a:lnTo>
                    <a:lnTo>
                      <a:pt x="28" y="24"/>
                    </a:lnTo>
                    <a:lnTo>
                      <a:pt x="41" y="37"/>
                    </a:lnTo>
                    <a:lnTo>
                      <a:pt x="58" y="53"/>
                    </a:lnTo>
                    <a:lnTo>
                      <a:pt x="73" y="70"/>
                    </a:lnTo>
                    <a:lnTo>
                      <a:pt x="88" y="90"/>
                    </a:lnTo>
                    <a:lnTo>
                      <a:pt x="100" y="113"/>
                    </a:lnTo>
                    <a:lnTo>
                      <a:pt x="112" y="137"/>
                    </a:lnTo>
                    <a:lnTo>
                      <a:pt x="120" y="165"/>
                    </a:lnTo>
                    <a:lnTo>
                      <a:pt x="124" y="196"/>
                    </a:lnTo>
                    <a:lnTo>
                      <a:pt x="126" y="228"/>
                    </a:lnTo>
                    <a:lnTo>
                      <a:pt x="120" y="264"/>
                    </a:lnTo>
                    <a:lnTo>
                      <a:pt x="109" y="302"/>
                    </a:lnTo>
                    <a:lnTo>
                      <a:pt x="92" y="342"/>
                    </a:lnTo>
                    <a:lnTo>
                      <a:pt x="67" y="386"/>
                    </a:lnTo>
                    <a:lnTo>
                      <a:pt x="39" y="436"/>
                    </a:lnTo>
                    <a:lnTo>
                      <a:pt x="21" y="482"/>
                    </a:lnTo>
                    <a:lnTo>
                      <a:pt x="10" y="525"/>
                    </a:lnTo>
                    <a:lnTo>
                      <a:pt x="6" y="566"/>
                    </a:lnTo>
                    <a:lnTo>
                      <a:pt x="6" y="605"/>
                    </a:lnTo>
                    <a:lnTo>
                      <a:pt x="8" y="641"/>
                    </a:lnTo>
                    <a:lnTo>
                      <a:pt x="12" y="673"/>
                    </a:lnTo>
                    <a:lnTo>
                      <a:pt x="14" y="704"/>
                    </a:lnTo>
                    <a:lnTo>
                      <a:pt x="41" y="688"/>
                    </a:lnTo>
                    <a:lnTo>
                      <a:pt x="39" y="680"/>
                    </a:lnTo>
                    <a:lnTo>
                      <a:pt x="36" y="657"/>
                    </a:lnTo>
                    <a:lnTo>
                      <a:pt x="33" y="622"/>
                    </a:lnTo>
                    <a:lnTo>
                      <a:pt x="35" y="575"/>
                    </a:lnTo>
                    <a:lnTo>
                      <a:pt x="41" y="519"/>
                    </a:lnTo>
                    <a:lnTo>
                      <a:pt x="58" y="455"/>
                    </a:lnTo>
                    <a:lnTo>
                      <a:pt x="86" y="386"/>
                    </a:lnTo>
                    <a:lnTo>
                      <a:pt x="129" y="313"/>
                    </a:lnTo>
                    <a:lnTo>
                      <a:pt x="143" y="279"/>
                    </a:lnTo>
                    <a:lnTo>
                      <a:pt x="149" y="235"/>
                    </a:lnTo>
                    <a:lnTo>
                      <a:pt x="144" y="184"/>
                    </a:lnTo>
                    <a:lnTo>
                      <a:pt x="131" y="134"/>
                    </a:lnTo>
                    <a:lnTo>
                      <a:pt x="109" y="85"/>
                    </a:lnTo>
                    <a:lnTo>
                      <a:pt x="81" y="44"/>
                    </a:lnTo>
                    <a:lnTo>
                      <a:pt x="44" y="1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11"/>
            <p:cNvSpPr>
              <a:spLocks/>
            </p:cNvSpPr>
            <p:nvPr userDrawn="1"/>
          </p:nvSpPr>
          <p:spPr bwMode="ltGray">
            <a:xfrm rot="373331" flipH="1">
              <a:off x="22" y="1957"/>
              <a:ext cx="323" cy="649"/>
            </a:xfrm>
            <a:custGeom>
              <a:avLst/>
              <a:gdLst/>
              <a:ahLst/>
              <a:cxnLst>
                <a:cxn ang="0">
                  <a:pos x="94" y="0"/>
                </a:cxn>
                <a:cxn ang="0">
                  <a:pos x="105" y="9"/>
                </a:cxn>
                <a:cxn ang="0">
                  <a:pos x="115" y="27"/>
                </a:cxn>
                <a:cxn ang="0">
                  <a:pos x="123" y="50"/>
                </a:cxn>
                <a:cxn ang="0">
                  <a:pos x="128" y="78"/>
                </a:cxn>
                <a:cxn ang="0">
                  <a:pos x="127" y="111"/>
                </a:cxn>
                <a:cxn ang="0">
                  <a:pos x="116" y="145"/>
                </a:cxn>
                <a:cxn ang="0">
                  <a:pos x="94" y="181"/>
                </a:cxn>
                <a:cxn ang="0">
                  <a:pos x="60" y="217"/>
                </a:cxn>
                <a:cxn ang="0">
                  <a:pos x="49" y="213"/>
                </a:cxn>
                <a:cxn ang="0">
                  <a:pos x="38" y="210"/>
                </a:cxn>
                <a:cxn ang="0">
                  <a:pos x="26" y="205"/>
                </a:cxn>
                <a:cxn ang="0">
                  <a:pos x="16" y="201"/>
                </a:cxn>
                <a:cxn ang="0">
                  <a:pos x="8" y="196"/>
                </a:cxn>
                <a:cxn ang="0">
                  <a:pos x="2" y="190"/>
                </a:cxn>
                <a:cxn ang="0">
                  <a:pos x="0" y="183"/>
                </a:cxn>
                <a:cxn ang="0">
                  <a:pos x="1" y="178"/>
                </a:cxn>
                <a:cxn ang="0">
                  <a:pos x="13" y="171"/>
                </a:cxn>
                <a:cxn ang="0">
                  <a:pos x="29" y="161"/>
                </a:cxn>
                <a:cxn ang="0">
                  <a:pos x="46" y="150"/>
                </a:cxn>
                <a:cxn ang="0">
                  <a:pos x="63" y="134"/>
                </a:cxn>
                <a:cxn ang="0">
                  <a:pos x="79" y="112"/>
                </a:cxn>
                <a:cxn ang="0">
                  <a:pos x="91" y="83"/>
                </a:cxn>
                <a:cxn ang="0">
                  <a:pos x="97" y="46"/>
                </a:cxn>
                <a:cxn ang="0">
                  <a:pos x="94" y="0"/>
                </a:cxn>
              </a:cxnLst>
              <a:rect l="0" t="0" r="r" b="b"/>
              <a:pathLst>
                <a:path w="128" h="217">
                  <a:moveTo>
                    <a:pt x="94" y="0"/>
                  </a:moveTo>
                  <a:lnTo>
                    <a:pt x="105" y="9"/>
                  </a:lnTo>
                  <a:lnTo>
                    <a:pt x="115" y="27"/>
                  </a:lnTo>
                  <a:lnTo>
                    <a:pt x="123" y="50"/>
                  </a:lnTo>
                  <a:lnTo>
                    <a:pt x="128" y="78"/>
                  </a:lnTo>
                  <a:lnTo>
                    <a:pt x="127" y="111"/>
                  </a:lnTo>
                  <a:lnTo>
                    <a:pt x="116" y="145"/>
                  </a:lnTo>
                  <a:lnTo>
                    <a:pt x="94" y="181"/>
                  </a:lnTo>
                  <a:lnTo>
                    <a:pt x="60" y="217"/>
                  </a:lnTo>
                  <a:lnTo>
                    <a:pt x="49" y="213"/>
                  </a:lnTo>
                  <a:lnTo>
                    <a:pt x="38" y="210"/>
                  </a:lnTo>
                  <a:lnTo>
                    <a:pt x="26" y="205"/>
                  </a:lnTo>
                  <a:lnTo>
                    <a:pt x="16" y="201"/>
                  </a:lnTo>
                  <a:lnTo>
                    <a:pt x="8" y="196"/>
                  </a:lnTo>
                  <a:lnTo>
                    <a:pt x="2" y="190"/>
                  </a:lnTo>
                  <a:lnTo>
                    <a:pt x="0" y="183"/>
                  </a:lnTo>
                  <a:lnTo>
                    <a:pt x="1" y="178"/>
                  </a:lnTo>
                  <a:lnTo>
                    <a:pt x="13" y="171"/>
                  </a:lnTo>
                  <a:lnTo>
                    <a:pt x="29" y="161"/>
                  </a:lnTo>
                  <a:lnTo>
                    <a:pt x="46" y="150"/>
                  </a:lnTo>
                  <a:lnTo>
                    <a:pt x="63" y="134"/>
                  </a:lnTo>
                  <a:lnTo>
                    <a:pt x="79" y="112"/>
                  </a:lnTo>
                  <a:lnTo>
                    <a:pt x="91" y="83"/>
                  </a:lnTo>
                  <a:lnTo>
                    <a:pt x="97" y="46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7" name="Freeform 12"/>
            <p:cNvSpPr>
              <a:spLocks/>
            </p:cNvSpPr>
            <p:nvPr userDrawn="1"/>
          </p:nvSpPr>
          <p:spPr bwMode="ltGray">
            <a:xfrm>
              <a:off x="168" y="1260"/>
              <a:ext cx="1259" cy="1532"/>
            </a:xfrm>
            <a:custGeom>
              <a:avLst/>
              <a:gdLst/>
              <a:ahLst/>
              <a:cxnLst>
                <a:cxn ang="0">
                  <a:pos x="891" y="1532"/>
                </a:cxn>
                <a:cxn ang="0">
                  <a:pos x="954" y="1452"/>
                </a:cxn>
                <a:cxn ang="0">
                  <a:pos x="1032" y="1338"/>
                </a:cxn>
                <a:cxn ang="0">
                  <a:pos x="1115" y="1188"/>
                </a:cxn>
                <a:cxn ang="0">
                  <a:pos x="1194" y="1023"/>
                </a:cxn>
                <a:cxn ang="0">
                  <a:pos x="1244" y="841"/>
                </a:cxn>
                <a:cxn ang="0">
                  <a:pos x="1259" y="647"/>
                </a:cxn>
                <a:cxn ang="0">
                  <a:pos x="1230" y="463"/>
                </a:cxn>
                <a:cxn ang="0">
                  <a:pos x="1140" y="294"/>
                </a:cxn>
                <a:cxn ang="0">
                  <a:pos x="1043" y="190"/>
                </a:cxn>
                <a:cxn ang="0">
                  <a:pos x="961" y="109"/>
                </a:cxn>
                <a:cxn ang="0">
                  <a:pos x="894" y="65"/>
                </a:cxn>
                <a:cxn ang="0">
                  <a:pos x="786" y="18"/>
                </a:cxn>
                <a:cxn ang="0">
                  <a:pos x="642" y="0"/>
                </a:cxn>
                <a:cxn ang="0">
                  <a:pos x="440" y="23"/>
                </a:cxn>
                <a:cxn ang="0">
                  <a:pos x="366" y="44"/>
                </a:cxn>
                <a:cxn ang="0">
                  <a:pos x="292" y="58"/>
                </a:cxn>
                <a:cxn ang="0">
                  <a:pos x="229" y="79"/>
                </a:cxn>
                <a:cxn ang="0">
                  <a:pos x="178" y="103"/>
                </a:cxn>
                <a:cxn ang="0">
                  <a:pos x="127" y="127"/>
                </a:cxn>
                <a:cxn ang="0">
                  <a:pos x="82" y="158"/>
                </a:cxn>
                <a:cxn ang="0">
                  <a:pos x="41" y="197"/>
                </a:cxn>
                <a:cxn ang="0">
                  <a:pos x="0" y="243"/>
                </a:cxn>
                <a:cxn ang="0">
                  <a:pos x="76" y="215"/>
                </a:cxn>
                <a:cxn ang="0">
                  <a:pos x="144" y="194"/>
                </a:cxn>
                <a:cxn ang="0">
                  <a:pos x="212" y="179"/>
                </a:cxn>
                <a:cxn ang="0">
                  <a:pos x="280" y="164"/>
                </a:cxn>
                <a:cxn ang="0">
                  <a:pos x="336" y="149"/>
                </a:cxn>
                <a:cxn ang="0">
                  <a:pos x="397" y="149"/>
                </a:cxn>
                <a:cxn ang="0">
                  <a:pos x="458" y="141"/>
                </a:cxn>
                <a:cxn ang="0">
                  <a:pos x="511" y="146"/>
                </a:cxn>
                <a:cxn ang="0">
                  <a:pos x="565" y="152"/>
                </a:cxn>
                <a:cxn ang="0">
                  <a:pos x="618" y="166"/>
                </a:cxn>
                <a:cxn ang="0">
                  <a:pos x="669" y="186"/>
                </a:cxn>
                <a:cxn ang="0">
                  <a:pos x="715" y="205"/>
                </a:cxn>
                <a:cxn ang="0">
                  <a:pos x="760" y="239"/>
                </a:cxn>
                <a:cxn ang="0">
                  <a:pos x="811" y="267"/>
                </a:cxn>
                <a:cxn ang="0">
                  <a:pos x="855" y="307"/>
                </a:cxn>
                <a:cxn ang="0">
                  <a:pos x="899" y="348"/>
                </a:cxn>
                <a:cxn ang="0">
                  <a:pos x="971" y="464"/>
                </a:cxn>
                <a:cxn ang="0">
                  <a:pos x="1016" y="606"/>
                </a:cxn>
                <a:cxn ang="0">
                  <a:pos x="1027" y="774"/>
                </a:cxn>
                <a:cxn ang="0">
                  <a:pos x="1022" y="939"/>
                </a:cxn>
                <a:cxn ang="0">
                  <a:pos x="1002" y="1117"/>
                </a:cxn>
                <a:cxn ang="0">
                  <a:pos x="966" y="1279"/>
                </a:cxn>
                <a:cxn ang="0">
                  <a:pos x="933" y="1421"/>
                </a:cxn>
                <a:cxn ang="0">
                  <a:pos x="891" y="1532"/>
                </a:cxn>
              </a:cxnLst>
              <a:rect l="0" t="0" r="r" b="b"/>
              <a:pathLst>
                <a:path w="1259" h="1532">
                  <a:moveTo>
                    <a:pt x="891" y="1532"/>
                  </a:moveTo>
                  <a:lnTo>
                    <a:pt x="954" y="1452"/>
                  </a:lnTo>
                  <a:lnTo>
                    <a:pt x="1032" y="1338"/>
                  </a:lnTo>
                  <a:lnTo>
                    <a:pt x="1115" y="1188"/>
                  </a:lnTo>
                  <a:lnTo>
                    <a:pt x="1194" y="1023"/>
                  </a:lnTo>
                  <a:lnTo>
                    <a:pt x="1244" y="841"/>
                  </a:lnTo>
                  <a:lnTo>
                    <a:pt x="1259" y="647"/>
                  </a:lnTo>
                  <a:lnTo>
                    <a:pt x="1230" y="463"/>
                  </a:lnTo>
                  <a:lnTo>
                    <a:pt x="1140" y="294"/>
                  </a:lnTo>
                  <a:lnTo>
                    <a:pt x="1043" y="190"/>
                  </a:lnTo>
                  <a:lnTo>
                    <a:pt x="961" y="109"/>
                  </a:lnTo>
                  <a:lnTo>
                    <a:pt x="894" y="65"/>
                  </a:lnTo>
                  <a:lnTo>
                    <a:pt x="786" y="18"/>
                  </a:lnTo>
                  <a:lnTo>
                    <a:pt x="642" y="0"/>
                  </a:lnTo>
                  <a:lnTo>
                    <a:pt x="440" y="23"/>
                  </a:lnTo>
                  <a:lnTo>
                    <a:pt x="366" y="44"/>
                  </a:lnTo>
                  <a:lnTo>
                    <a:pt x="292" y="58"/>
                  </a:lnTo>
                  <a:lnTo>
                    <a:pt x="229" y="79"/>
                  </a:lnTo>
                  <a:lnTo>
                    <a:pt x="178" y="103"/>
                  </a:lnTo>
                  <a:lnTo>
                    <a:pt x="127" y="127"/>
                  </a:lnTo>
                  <a:lnTo>
                    <a:pt x="82" y="158"/>
                  </a:lnTo>
                  <a:lnTo>
                    <a:pt x="41" y="197"/>
                  </a:lnTo>
                  <a:lnTo>
                    <a:pt x="0" y="243"/>
                  </a:lnTo>
                  <a:lnTo>
                    <a:pt x="76" y="215"/>
                  </a:lnTo>
                  <a:lnTo>
                    <a:pt x="144" y="194"/>
                  </a:lnTo>
                  <a:lnTo>
                    <a:pt x="212" y="179"/>
                  </a:lnTo>
                  <a:lnTo>
                    <a:pt x="280" y="164"/>
                  </a:lnTo>
                  <a:lnTo>
                    <a:pt x="336" y="149"/>
                  </a:lnTo>
                  <a:lnTo>
                    <a:pt x="397" y="149"/>
                  </a:lnTo>
                  <a:lnTo>
                    <a:pt x="458" y="141"/>
                  </a:lnTo>
                  <a:lnTo>
                    <a:pt x="511" y="146"/>
                  </a:lnTo>
                  <a:lnTo>
                    <a:pt x="565" y="152"/>
                  </a:lnTo>
                  <a:lnTo>
                    <a:pt x="618" y="166"/>
                  </a:lnTo>
                  <a:lnTo>
                    <a:pt x="669" y="186"/>
                  </a:lnTo>
                  <a:lnTo>
                    <a:pt x="715" y="205"/>
                  </a:lnTo>
                  <a:lnTo>
                    <a:pt x="760" y="239"/>
                  </a:lnTo>
                  <a:lnTo>
                    <a:pt x="811" y="267"/>
                  </a:lnTo>
                  <a:lnTo>
                    <a:pt x="855" y="307"/>
                  </a:lnTo>
                  <a:lnTo>
                    <a:pt x="899" y="348"/>
                  </a:lnTo>
                  <a:lnTo>
                    <a:pt x="971" y="464"/>
                  </a:lnTo>
                  <a:lnTo>
                    <a:pt x="1016" y="606"/>
                  </a:lnTo>
                  <a:lnTo>
                    <a:pt x="1027" y="774"/>
                  </a:lnTo>
                  <a:lnTo>
                    <a:pt x="1022" y="939"/>
                  </a:lnTo>
                  <a:lnTo>
                    <a:pt x="1002" y="1117"/>
                  </a:lnTo>
                  <a:lnTo>
                    <a:pt x="966" y="1279"/>
                  </a:lnTo>
                  <a:lnTo>
                    <a:pt x="933" y="1421"/>
                  </a:lnTo>
                  <a:lnTo>
                    <a:pt x="891" y="1532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 userDrawn="1"/>
          </p:nvSpPr>
          <p:spPr bwMode="ltGray">
            <a:xfrm>
              <a:off x="0" y="2610"/>
              <a:ext cx="801" cy="45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7" y="69"/>
                </a:cxn>
                <a:cxn ang="0">
                  <a:pos x="68" y="132"/>
                </a:cxn>
                <a:cxn ang="0">
                  <a:pos x="110" y="188"/>
                </a:cxn>
                <a:cxn ang="0">
                  <a:pos x="149" y="229"/>
                </a:cxn>
                <a:cxn ang="0">
                  <a:pos x="192" y="278"/>
                </a:cxn>
                <a:cxn ang="0">
                  <a:pos x="250" y="314"/>
                </a:cxn>
                <a:cxn ang="0">
                  <a:pos x="308" y="336"/>
                </a:cxn>
                <a:cxn ang="0">
                  <a:pos x="365" y="365"/>
                </a:cxn>
                <a:cxn ang="0">
                  <a:pos x="430" y="381"/>
                </a:cxn>
                <a:cxn ang="0">
                  <a:pos x="501" y="390"/>
                </a:cxn>
                <a:cxn ang="0">
                  <a:pos x="573" y="392"/>
                </a:cxn>
                <a:cxn ang="0">
                  <a:pos x="646" y="381"/>
                </a:cxn>
                <a:cxn ang="0">
                  <a:pos x="726" y="362"/>
                </a:cxn>
                <a:cxn ang="0">
                  <a:pos x="801" y="335"/>
                </a:cxn>
                <a:cxn ang="0">
                  <a:pos x="731" y="377"/>
                </a:cxn>
                <a:cxn ang="0">
                  <a:pos x="662" y="404"/>
                </a:cxn>
                <a:cxn ang="0">
                  <a:pos x="594" y="432"/>
                </a:cxn>
                <a:cxn ang="0">
                  <a:pos x="532" y="445"/>
                </a:cxn>
                <a:cxn ang="0">
                  <a:pos x="471" y="459"/>
                </a:cxn>
                <a:cxn ang="0">
                  <a:pos x="411" y="458"/>
                </a:cxn>
                <a:cxn ang="0">
                  <a:pos x="350" y="458"/>
                </a:cxn>
                <a:cxn ang="0">
                  <a:pos x="291" y="450"/>
                </a:cxn>
                <a:cxn ang="0">
                  <a:pos x="244" y="436"/>
                </a:cxn>
                <a:cxn ang="0">
                  <a:pos x="192" y="415"/>
                </a:cxn>
                <a:cxn ang="0">
                  <a:pos x="145" y="394"/>
                </a:cxn>
                <a:cxn ang="0">
                  <a:pos x="100" y="373"/>
                </a:cxn>
                <a:cxn ang="0">
                  <a:pos x="60" y="347"/>
                </a:cxn>
                <a:cxn ang="0">
                  <a:pos x="0" y="294"/>
                </a:cxn>
                <a:cxn ang="0">
                  <a:pos x="0" y="0"/>
                </a:cxn>
              </a:cxnLst>
              <a:rect l="0" t="0" r="r" b="b"/>
              <a:pathLst>
                <a:path w="801" h="459">
                  <a:moveTo>
                    <a:pt x="0" y="0"/>
                  </a:moveTo>
                  <a:lnTo>
                    <a:pt x="37" y="69"/>
                  </a:lnTo>
                  <a:lnTo>
                    <a:pt x="68" y="132"/>
                  </a:lnTo>
                  <a:lnTo>
                    <a:pt x="110" y="188"/>
                  </a:lnTo>
                  <a:lnTo>
                    <a:pt x="149" y="229"/>
                  </a:lnTo>
                  <a:lnTo>
                    <a:pt x="192" y="278"/>
                  </a:lnTo>
                  <a:lnTo>
                    <a:pt x="250" y="314"/>
                  </a:lnTo>
                  <a:lnTo>
                    <a:pt x="308" y="336"/>
                  </a:lnTo>
                  <a:lnTo>
                    <a:pt x="365" y="365"/>
                  </a:lnTo>
                  <a:lnTo>
                    <a:pt x="430" y="381"/>
                  </a:lnTo>
                  <a:lnTo>
                    <a:pt x="501" y="390"/>
                  </a:lnTo>
                  <a:lnTo>
                    <a:pt x="573" y="392"/>
                  </a:lnTo>
                  <a:lnTo>
                    <a:pt x="646" y="381"/>
                  </a:lnTo>
                  <a:lnTo>
                    <a:pt x="726" y="362"/>
                  </a:lnTo>
                  <a:lnTo>
                    <a:pt x="801" y="335"/>
                  </a:lnTo>
                  <a:lnTo>
                    <a:pt x="731" y="377"/>
                  </a:lnTo>
                  <a:lnTo>
                    <a:pt x="662" y="404"/>
                  </a:lnTo>
                  <a:lnTo>
                    <a:pt x="594" y="432"/>
                  </a:lnTo>
                  <a:lnTo>
                    <a:pt x="532" y="445"/>
                  </a:lnTo>
                  <a:lnTo>
                    <a:pt x="471" y="459"/>
                  </a:lnTo>
                  <a:lnTo>
                    <a:pt x="411" y="458"/>
                  </a:lnTo>
                  <a:lnTo>
                    <a:pt x="350" y="458"/>
                  </a:lnTo>
                  <a:lnTo>
                    <a:pt x="291" y="450"/>
                  </a:lnTo>
                  <a:lnTo>
                    <a:pt x="244" y="436"/>
                  </a:lnTo>
                  <a:lnTo>
                    <a:pt x="192" y="415"/>
                  </a:lnTo>
                  <a:lnTo>
                    <a:pt x="145" y="394"/>
                  </a:lnTo>
                  <a:lnTo>
                    <a:pt x="100" y="373"/>
                  </a:lnTo>
                  <a:lnTo>
                    <a:pt x="60" y="347"/>
                  </a:lnTo>
                  <a:lnTo>
                    <a:pt x="0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 userDrawn="1"/>
          </p:nvSpPr>
          <p:spPr bwMode="ltGray">
            <a:xfrm rot="373331" flipH="1">
              <a:off x="898" y="2855"/>
              <a:ext cx="354" cy="464"/>
            </a:xfrm>
            <a:custGeom>
              <a:avLst/>
              <a:gdLst/>
              <a:ahLst/>
              <a:cxnLst>
                <a:cxn ang="0">
                  <a:pos x="75" y="0"/>
                </a:cxn>
                <a:cxn ang="0">
                  <a:pos x="0" y="25"/>
                </a:cxn>
                <a:cxn ang="0">
                  <a:pos x="3" y="26"/>
                </a:cxn>
                <a:cxn ang="0">
                  <a:pos x="14" y="29"/>
                </a:cxn>
                <a:cxn ang="0">
                  <a:pos x="29" y="36"/>
                </a:cxn>
                <a:cxn ang="0">
                  <a:pos x="46" y="47"/>
                </a:cxn>
                <a:cxn ang="0">
                  <a:pos x="66" y="62"/>
                </a:cxn>
                <a:cxn ang="0">
                  <a:pos x="84" y="80"/>
                </a:cxn>
                <a:cxn ang="0">
                  <a:pos x="102" y="103"/>
                </a:cxn>
                <a:cxn ang="0">
                  <a:pos x="116" y="132"/>
                </a:cxn>
                <a:cxn ang="0">
                  <a:pos x="117" y="120"/>
                </a:cxn>
                <a:cxn ang="0">
                  <a:pos x="115" y="107"/>
                </a:cxn>
                <a:cxn ang="0">
                  <a:pos x="108" y="90"/>
                </a:cxn>
                <a:cxn ang="0">
                  <a:pos x="99" y="74"/>
                </a:cxn>
                <a:cxn ang="0">
                  <a:pos x="89" y="58"/>
                </a:cxn>
                <a:cxn ang="0">
                  <a:pos x="78" y="45"/>
                </a:cxn>
                <a:cxn ang="0">
                  <a:pos x="67" y="36"/>
                </a:cxn>
                <a:cxn ang="0">
                  <a:pos x="58" y="32"/>
                </a:cxn>
                <a:cxn ang="0">
                  <a:pos x="69" y="29"/>
                </a:cxn>
                <a:cxn ang="0">
                  <a:pos x="79" y="28"/>
                </a:cxn>
                <a:cxn ang="0">
                  <a:pos x="89" y="26"/>
                </a:cxn>
                <a:cxn ang="0">
                  <a:pos x="98" y="25"/>
                </a:cxn>
                <a:cxn ang="0">
                  <a:pos x="105" y="24"/>
                </a:cxn>
                <a:cxn ang="0">
                  <a:pos x="109" y="22"/>
                </a:cxn>
                <a:cxn ang="0">
                  <a:pos x="113" y="21"/>
                </a:cxn>
                <a:cxn ang="0">
                  <a:pos x="114" y="21"/>
                </a:cxn>
                <a:cxn ang="0">
                  <a:pos x="75" y="0"/>
                </a:cxn>
              </a:cxnLst>
              <a:rect l="0" t="0" r="r" b="b"/>
              <a:pathLst>
                <a:path w="117" h="132">
                  <a:moveTo>
                    <a:pt x="75" y="0"/>
                  </a:moveTo>
                  <a:lnTo>
                    <a:pt x="0" y="25"/>
                  </a:lnTo>
                  <a:lnTo>
                    <a:pt x="3" y="26"/>
                  </a:lnTo>
                  <a:lnTo>
                    <a:pt x="14" y="29"/>
                  </a:lnTo>
                  <a:lnTo>
                    <a:pt x="29" y="36"/>
                  </a:lnTo>
                  <a:lnTo>
                    <a:pt x="46" y="47"/>
                  </a:lnTo>
                  <a:lnTo>
                    <a:pt x="66" y="62"/>
                  </a:lnTo>
                  <a:lnTo>
                    <a:pt x="84" y="80"/>
                  </a:lnTo>
                  <a:lnTo>
                    <a:pt x="102" y="103"/>
                  </a:lnTo>
                  <a:lnTo>
                    <a:pt x="116" y="132"/>
                  </a:lnTo>
                  <a:lnTo>
                    <a:pt x="117" y="120"/>
                  </a:lnTo>
                  <a:lnTo>
                    <a:pt x="115" y="107"/>
                  </a:lnTo>
                  <a:lnTo>
                    <a:pt x="108" y="90"/>
                  </a:lnTo>
                  <a:lnTo>
                    <a:pt x="99" y="74"/>
                  </a:lnTo>
                  <a:lnTo>
                    <a:pt x="89" y="58"/>
                  </a:lnTo>
                  <a:lnTo>
                    <a:pt x="78" y="45"/>
                  </a:lnTo>
                  <a:lnTo>
                    <a:pt x="67" y="36"/>
                  </a:lnTo>
                  <a:lnTo>
                    <a:pt x="58" y="32"/>
                  </a:lnTo>
                  <a:lnTo>
                    <a:pt x="69" y="29"/>
                  </a:lnTo>
                  <a:lnTo>
                    <a:pt x="79" y="28"/>
                  </a:lnTo>
                  <a:lnTo>
                    <a:pt x="89" y="26"/>
                  </a:lnTo>
                  <a:lnTo>
                    <a:pt x="98" y="25"/>
                  </a:lnTo>
                  <a:lnTo>
                    <a:pt x="105" y="24"/>
                  </a:lnTo>
                  <a:lnTo>
                    <a:pt x="109" y="22"/>
                  </a:lnTo>
                  <a:lnTo>
                    <a:pt x="113" y="21"/>
                  </a:lnTo>
                  <a:lnTo>
                    <a:pt x="114" y="21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0" name="Freeform 15"/>
            <p:cNvSpPr>
              <a:spLocks/>
            </p:cNvSpPr>
            <p:nvPr userDrawn="1"/>
          </p:nvSpPr>
          <p:spPr bwMode="ltGray">
            <a:xfrm rot="373331" flipH="1">
              <a:off x="799" y="2979"/>
              <a:ext cx="87" cy="274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23" y="0"/>
                </a:cxn>
                <a:cxn ang="0">
                  <a:pos x="16" y="4"/>
                </a:cxn>
                <a:cxn ang="0">
                  <a:pos x="9" y="9"/>
                </a:cxn>
                <a:cxn ang="0">
                  <a:pos x="4" y="19"/>
                </a:cxn>
                <a:cxn ang="0">
                  <a:pos x="1" y="30"/>
                </a:cxn>
                <a:cxn ang="0">
                  <a:pos x="0" y="44"/>
                </a:cxn>
                <a:cxn ang="0">
                  <a:pos x="3" y="60"/>
                </a:cxn>
                <a:cxn ang="0">
                  <a:pos x="11" y="77"/>
                </a:cxn>
                <a:cxn ang="0">
                  <a:pos x="15" y="53"/>
                </a:cxn>
                <a:cxn ang="0">
                  <a:pos x="19" y="37"/>
                </a:cxn>
                <a:cxn ang="0">
                  <a:pos x="23" y="22"/>
                </a:cxn>
                <a:cxn ang="0">
                  <a:pos x="29" y="0"/>
                </a:cxn>
              </a:cxnLst>
              <a:rect l="0" t="0" r="r" b="b"/>
              <a:pathLst>
                <a:path w="29" h="77">
                  <a:moveTo>
                    <a:pt x="29" y="0"/>
                  </a:moveTo>
                  <a:lnTo>
                    <a:pt x="23" y="0"/>
                  </a:lnTo>
                  <a:lnTo>
                    <a:pt x="16" y="4"/>
                  </a:lnTo>
                  <a:lnTo>
                    <a:pt x="9" y="9"/>
                  </a:lnTo>
                  <a:lnTo>
                    <a:pt x="4" y="19"/>
                  </a:lnTo>
                  <a:lnTo>
                    <a:pt x="1" y="30"/>
                  </a:lnTo>
                  <a:lnTo>
                    <a:pt x="0" y="44"/>
                  </a:lnTo>
                  <a:lnTo>
                    <a:pt x="3" y="60"/>
                  </a:lnTo>
                  <a:lnTo>
                    <a:pt x="11" y="77"/>
                  </a:lnTo>
                  <a:lnTo>
                    <a:pt x="15" y="53"/>
                  </a:lnTo>
                  <a:lnTo>
                    <a:pt x="19" y="37"/>
                  </a:lnTo>
                  <a:lnTo>
                    <a:pt x="23" y="22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16"/>
            <p:cNvSpPr>
              <a:spLocks/>
            </p:cNvSpPr>
            <p:nvPr userDrawn="1"/>
          </p:nvSpPr>
          <p:spPr bwMode="ltGray">
            <a:xfrm>
              <a:off x="1190" y="3273"/>
              <a:ext cx="1108" cy="1047"/>
            </a:xfrm>
            <a:custGeom>
              <a:avLst/>
              <a:gdLst/>
              <a:ahLst/>
              <a:cxnLst>
                <a:cxn ang="0">
                  <a:pos x="784" y="1047"/>
                </a:cxn>
                <a:cxn ang="0">
                  <a:pos x="692" y="1011"/>
                </a:cxn>
                <a:cxn ang="0">
                  <a:pos x="607" y="945"/>
                </a:cxn>
                <a:cxn ang="0">
                  <a:pos x="517" y="861"/>
                </a:cxn>
                <a:cxn ang="0">
                  <a:pos x="432" y="776"/>
                </a:cxn>
                <a:cxn ang="0">
                  <a:pos x="350" y="677"/>
                </a:cxn>
                <a:cxn ang="0">
                  <a:pos x="266" y="563"/>
                </a:cxn>
                <a:cxn ang="0">
                  <a:pos x="188" y="447"/>
                </a:cxn>
                <a:cxn ang="0">
                  <a:pos x="122" y="325"/>
                </a:cxn>
                <a:cxn ang="0">
                  <a:pos x="65" y="211"/>
                </a:cxn>
                <a:cxn ang="0">
                  <a:pos x="21" y="101"/>
                </a:cxn>
                <a:cxn ang="0">
                  <a:pos x="0" y="0"/>
                </a:cxn>
                <a:cxn ang="0">
                  <a:pos x="109" y="217"/>
                </a:cxn>
                <a:cxn ang="0">
                  <a:pos x="209" y="378"/>
                </a:cxn>
                <a:cxn ang="0">
                  <a:pos x="294" y="500"/>
                </a:cxn>
                <a:cxn ang="0">
                  <a:pos x="373" y="590"/>
                </a:cxn>
                <a:cxn ang="0">
                  <a:pos x="441" y="661"/>
                </a:cxn>
                <a:cxn ang="0">
                  <a:pos x="506" y="713"/>
                </a:cxn>
                <a:cxn ang="0">
                  <a:pos x="564" y="754"/>
                </a:cxn>
                <a:cxn ang="0">
                  <a:pos x="620" y="801"/>
                </a:cxn>
                <a:cxn ang="0">
                  <a:pos x="754" y="899"/>
                </a:cxn>
                <a:cxn ang="0">
                  <a:pos x="925" y="977"/>
                </a:cxn>
                <a:cxn ang="0">
                  <a:pos x="1108" y="1047"/>
                </a:cxn>
                <a:cxn ang="0">
                  <a:pos x="784" y="1047"/>
                </a:cxn>
              </a:cxnLst>
              <a:rect l="0" t="0" r="r" b="b"/>
              <a:pathLst>
                <a:path w="1108" h="1047">
                  <a:moveTo>
                    <a:pt x="784" y="1047"/>
                  </a:moveTo>
                  <a:lnTo>
                    <a:pt x="692" y="1011"/>
                  </a:lnTo>
                  <a:lnTo>
                    <a:pt x="607" y="945"/>
                  </a:lnTo>
                  <a:lnTo>
                    <a:pt x="517" y="861"/>
                  </a:lnTo>
                  <a:lnTo>
                    <a:pt x="432" y="776"/>
                  </a:lnTo>
                  <a:lnTo>
                    <a:pt x="350" y="677"/>
                  </a:lnTo>
                  <a:lnTo>
                    <a:pt x="266" y="563"/>
                  </a:lnTo>
                  <a:lnTo>
                    <a:pt x="188" y="447"/>
                  </a:lnTo>
                  <a:lnTo>
                    <a:pt x="122" y="325"/>
                  </a:lnTo>
                  <a:lnTo>
                    <a:pt x="65" y="211"/>
                  </a:lnTo>
                  <a:lnTo>
                    <a:pt x="21" y="101"/>
                  </a:lnTo>
                  <a:lnTo>
                    <a:pt x="0" y="0"/>
                  </a:lnTo>
                  <a:lnTo>
                    <a:pt x="109" y="217"/>
                  </a:lnTo>
                  <a:lnTo>
                    <a:pt x="209" y="378"/>
                  </a:lnTo>
                  <a:lnTo>
                    <a:pt x="294" y="500"/>
                  </a:lnTo>
                  <a:lnTo>
                    <a:pt x="373" y="590"/>
                  </a:lnTo>
                  <a:lnTo>
                    <a:pt x="441" y="661"/>
                  </a:lnTo>
                  <a:lnTo>
                    <a:pt x="506" y="713"/>
                  </a:lnTo>
                  <a:lnTo>
                    <a:pt x="564" y="754"/>
                  </a:lnTo>
                  <a:lnTo>
                    <a:pt x="620" y="801"/>
                  </a:lnTo>
                  <a:lnTo>
                    <a:pt x="754" y="899"/>
                  </a:lnTo>
                  <a:lnTo>
                    <a:pt x="925" y="977"/>
                  </a:lnTo>
                  <a:lnTo>
                    <a:pt x="1108" y="1047"/>
                  </a:lnTo>
                  <a:lnTo>
                    <a:pt x="784" y="1047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2" name="Group 17"/>
            <p:cNvGrpSpPr>
              <a:grpSpLocks/>
            </p:cNvGrpSpPr>
            <p:nvPr userDrawn="1"/>
          </p:nvGrpSpPr>
          <p:grpSpPr bwMode="auto">
            <a:xfrm rot="3220060">
              <a:off x="2636" y="751"/>
              <a:ext cx="569" cy="636"/>
              <a:chOff x="1727" y="866"/>
              <a:chExt cx="129" cy="157"/>
            </a:xfrm>
          </p:grpSpPr>
          <p:sp>
            <p:nvSpPr>
              <p:cNvPr id="36" name="Freeform 1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2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1"/>
            <p:cNvGrpSpPr>
              <a:grpSpLocks/>
            </p:cNvGrpSpPr>
            <p:nvPr userDrawn="1"/>
          </p:nvGrpSpPr>
          <p:grpSpPr bwMode="auto">
            <a:xfrm rot="-6691250">
              <a:off x="3642" y="133"/>
              <a:ext cx="361" cy="608"/>
              <a:chOff x="1727" y="866"/>
              <a:chExt cx="131" cy="157"/>
            </a:xfrm>
          </p:grpSpPr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3"/>
              <p:cNvSpPr>
                <a:spLocks/>
              </p:cNvSpPr>
              <p:nvPr userDrawn="1"/>
            </p:nvSpPr>
            <p:spPr bwMode="ltGray">
              <a:xfrm>
                <a:off x="1788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4"/>
              <p:cNvSpPr>
                <a:spLocks/>
              </p:cNvSpPr>
              <p:nvPr userDrawn="1"/>
            </p:nvSpPr>
            <p:spPr bwMode="ltGray">
              <a:xfrm>
                <a:off x="1773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5"/>
            <p:cNvGrpSpPr>
              <a:grpSpLocks/>
            </p:cNvGrpSpPr>
            <p:nvPr userDrawn="1"/>
          </p:nvGrpSpPr>
          <p:grpSpPr bwMode="auto">
            <a:xfrm rot="8524840">
              <a:off x="678" y="3311"/>
              <a:ext cx="500" cy="499"/>
              <a:chOff x="1727" y="867"/>
              <a:chExt cx="129" cy="156"/>
            </a:xfrm>
          </p:grpSpPr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27" y="867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7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8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5" name="Group 29"/>
            <p:cNvGrpSpPr>
              <a:grpSpLocks/>
            </p:cNvGrpSpPr>
            <p:nvPr userDrawn="1"/>
          </p:nvGrpSpPr>
          <p:grpSpPr bwMode="auto">
            <a:xfrm rot="4106450" flipH="1">
              <a:off x="404" y="249"/>
              <a:ext cx="708" cy="891"/>
              <a:chOff x="1727" y="866"/>
              <a:chExt cx="129" cy="157"/>
            </a:xfrm>
          </p:grpSpPr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1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6" name="Group 33"/>
            <p:cNvGrpSpPr>
              <a:grpSpLocks/>
            </p:cNvGrpSpPr>
            <p:nvPr userDrawn="1"/>
          </p:nvGrpSpPr>
          <p:grpSpPr bwMode="auto">
            <a:xfrm rot="10015322" flipH="1">
              <a:off x="4637" y="2392"/>
              <a:ext cx="708" cy="891"/>
              <a:chOff x="1727" y="866"/>
              <a:chExt cx="129" cy="157"/>
            </a:xfrm>
          </p:grpSpPr>
          <p:sp>
            <p:nvSpPr>
              <p:cNvPr id="24" name="Freeform 3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3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7" name="Freeform 37"/>
            <p:cNvSpPr>
              <a:spLocks/>
            </p:cNvSpPr>
            <p:nvPr userDrawn="1"/>
          </p:nvSpPr>
          <p:spPr bwMode="ltGray">
            <a:xfrm>
              <a:off x="1217" y="2"/>
              <a:ext cx="862" cy="88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107"/>
                </a:cxn>
                <a:cxn ang="0">
                  <a:pos x="37" y="262"/>
                </a:cxn>
                <a:cxn ang="0">
                  <a:pos x="83" y="410"/>
                </a:cxn>
                <a:cxn ang="0">
                  <a:pos x="149" y="546"/>
                </a:cxn>
                <a:cxn ang="0">
                  <a:pos x="237" y="666"/>
                </a:cxn>
                <a:cxn ang="0">
                  <a:pos x="338" y="764"/>
                </a:cxn>
                <a:cxn ang="0">
                  <a:pos x="450" y="838"/>
                </a:cxn>
                <a:cxn ang="0">
                  <a:pos x="579" y="879"/>
                </a:cxn>
                <a:cxn ang="0">
                  <a:pos x="714" y="886"/>
                </a:cxn>
                <a:cxn ang="0">
                  <a:pos x="862" y="851"/>
                </a:cxn>
                <a:cxn ang="0">
                  <a:pos x="784" y="856"/>
                </a:cxn>
                <a:cxn ang="0">
                  <a:pos x="700" y="835"/>
                </a:cxn>
                <a:cxn ang="0">
                  <a:pos x="621" y="794"/>
                </a:cxn>
                <a:cxn ang="0">
                  <a:pos x="542" y="728"/>
                </a:cxn>
                <a:cxn ang="0">
                  <a:pos x="466" y="649"/>
                </a:cxn>
                <a:cxn ang="0">
                  <a:pos x="397" y="557"/>
                </a:cxn>
                <a:cxn ang="0">
                  <a:pos x="334" y="454"/>
                </a:cxn>
                <a:cxn ang="0">
                  <a:pos x="279" y="339"/>
                </a:cxn>
                <a:cxn ang="0">
                  <a:pos x="238" y="225"/>
                </a:cxn>
                <a:cxn ang="0">
                  <a:pos x="205" y="105"/>
                </a:cxn>
                <a:cxn ang="0">
                  <a:pos x="184" y="3"/>
                </a:cxn>
              </a:cxnLst>
              <a:rect l="0" t="0" r="r" b="b"/>
              <a:pathLst>
                <a:path w="862" h="886">
                  <a:moveTo>
                    <a:pt x="0" y="0"/>
                  </a:moveTo>
                  <a:lnTo>
                    <a:pt x="6" y="107"/>
                  </a:lnTo>
                  <a:lnTo>
                    <a:pt x="37" y="262"/>
                  </a:lnTo>
                  <a:lnTo>
                    <a:pt x="83" y="410"/>
                  </a:lnTo>
                  <a:lnTo>
                    <a:pt x="149" y="546"/>
                  </a:lnTo>
                  <a:lnTo>
                    <a:pt x="237" y="666"/>
                  </a:lnTo>
                  <a:lnTo>
                    <a:pt x="338" y="764"/>
                  </a:lnTo>
                  <a:lnTo>
                    <a:pt x="450" y="838"/>
                  </a:lnTo>
                  <a:lnTo>
                    <a:pt x="579" y="879"/>
                  </a:lnTo>
                  <a:lnTo>
                    <a:pt x="714" y="886"/>
                  </a:lnTo>
                  <a:lnTo>
                    <a:pt x="862" y="851"/>
                  </a:lnTo>
                  <a:lnTo>
                    <a:pt x="784" y="856"/>
                  </a:lnTo>
                  <a:lnTo>
                    <a:pt x="700" y="835"/>
                  </a:lnTo>
                  <a:lnTo>
                    <a:pt x="621" y="794"/>
                  </a:lnTo>
                  <a:lnTo>
                    <a:pt x="542" y="728"/>
                  </a:lnTo>
                  <a:lnTo>
                    <a:pt x="466" y="649"/>
                  </a:lnTo>
                  <a:lnTo>
                    <a:pt x="397" y="557"/>
                  </a:lnTo>
                  <a:lnTo>
                    <a:pt x="334" y="454"/>
                  </a:lnTo>
                  <a:lnTo>
                    <a:pt x="279" y="339"/>
                  </a:lnTo>
                  <a:lnTo>
                    <a:pt x="238" y="225"/>
                  </a:lnTo>
                  <a:lnTo>
                    <a:pt x="205" y="105"/>
                  </a:lnTo>
                  <a:lnTo>
                    <a:pt x="184" y="3"/>
                  </a:lnTo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 userDrawn="1"/>
          </p:nvSpPr>
          <p:spPr bwMode="ltGray">
            <a:xfrm rot="9832527" flipV="1">
              <a:off x="2158" y="102"/>
              <a:ext cx="681" cy="59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 userDrawn="1"/>
          </p:nvSpPr>
          <p:spPr bwMode="ltGray">
            <a:xfrm rot="9832527" flipV="1">
              <a:off x="1997" y="858"/>
              <a:ext cx="330" cy="278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 userDrawn="1"/>
          </p:nvSpPr>
          <p:spPr bwMode="ltGray">
            <a:xfrm rot="9832527" flipV="1">
              <a:off x="2224" y="808"/>
              <a:ext cx="123" cy="23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 userDrawn="1"/>
          </p:nvSpPr>
          <p:spPr bwMode="ltGray">
            <a:xfrm>
              <a:off x="1603" y="0"/>
              <a:ext cx="124" cy="121"/>
            </a:xfrm>
            <a:custGeom>
              <a:avLst/>
              <a:gdLst/>
              <a:ahLst/>
              <a:cxnLst>
                <a:cxn ang="0">
                  <a:pos x="124" y="0"/>
                </a:cxn>
                <a:cxn ang="0">
                  <a:pos x="113" y="9"/>
                </a:cxn>
                <a:cxn ang="0">
                  <a:pos x="99" y="25"/>
                </a:cxn>
                <a:cxn ang="0">
                  <a:pos x="81" y="41"/>
                </a:cxn>
                <a:cxn ang="0">
                  <a:pos x="63" y="54"/>
                </a:cxn>
                <a:cxn ang="0">
                  <a:pos x="41" y="66"/>
                </a:cxn>
                <a:cxn ang="0">
                  <a:pos x="22" y="74"/>
                </a:cxn>
                <a:cxn ang="0">
                  <a:pos x="0" y="75"/>
                </a:cxn>
                <a:cxn ang="0">
                  <a:pos x="10" y="96"/>
                </a:cxn>
                <a:cxn ang="0">
                  <a:pos x="23" y="113"/>
                </a:cxn>
                <a:cxn ang="0">
                  <a:pos x="41" y="121"/>
                </a:cxn>
                <a:cxn ang="0">
                  <a:pos x="60" y="121"/>
                </a:cxn>
                <a:cxn ang="0">
                  <a:pos x="83" y="111"/>
                </a:cxn>
                <a:cxn ang="0">
                  <a:pos x="101" y="88"/>
                </a:cxn>
                <a:cxn ang="0">
                  <a:pos x="116" y="53"/>
                </a:cxn>
                <a:cxn ang="0">
                  <a:pos x="124" y="0"/>
                </a:cxn>
              </a:cxnLst>
              <a:rect l="0" t="0" r="r" b="b"/>
              <a:pathLst>
                <a:path w="124" h="121">
                  <a:moveTo>
                    <a:pt x="124" y="0"/>
                  </a:moveTo>
                  <a:lnTo>
                    <a:pt x="113" y="9"/>
                  </a:lnTo>
                  <a:lnTo>
                    <a:pt x="99" y="25"/>
                  </a:lnTo>
                  <a:lnTo>
                    <a:pt x="81" y="41"/>
                  </a:lnTo>
                  <a:lnTo>
                    <a:pt x="63" y="54"/>
                  </a:lnTo>
                  <a:lnTo>
                    <a:pt x="41" y="66"/>
                  </a:lnTo>
                  <a:lnTo>
                    <a:pt x="22" y="74"/>
                  </a:lnTo>
                  <a:lnTo>
                    <a:pt x="0" y="75"/>
                  </a:lnTo>
                  <a:lnTo>
                    <a:pt x="10" y="96"/>
                  </a:lnTo>
                  <a:lnTo>
                    <a:pt x="23" y="113"/>
                  </a:lnTo>
                  <a:lnTo>
                    <a:pt x="41" y="121"/>
                  </a:lnTo>
                  <a:lnTo>
                    <a:pt x="60" y="121"/>
                  </a:lnTo>
                  <a:lnTo>
                    <a:pt x="83" y="111"/>
                  </a:lnTo>
                  <a:lnTo>
                    <a:pt x="101" y="88"/>
                  </a:lnTo>
                  <a:lnTo>
                    <a:pt x="116" y="53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 userDrawn="1"/>
          </p:nvSpPr>
          <p:spPr bwMode="ltGray">
            <a:xfrm rot="9832527" flipV="1">
              <a:off x="2173" y="1238"/>
              <a:ext cx="393" cy="230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6"/>
                </a:cxn>
                <a:cxn ang="0">
                  <a:pos x="16" y="14"/>
                </a:cxn>
                <a:cxn ang="0">
                  <a:pos x="28" y="24"/>
                </a:cxn>
                <a:cxn ang="0">
                  <a:pos x="41" y="37"/>
                </a:cxn>
                <a:cxn ang="0">
                  <a:pos x="58" y="53"/>
                </a:cxn>
                <a:cxn ang="0">
                  <a:pos x="73" y="70"/>
                </a:cxn>
                <a:cxn ang="0">
                  <a:pos x="88" y="90"/>
                </a:cxn>
                <a:cxn ang="0">
                  <a:pos x="100" y="113"/>
                </a:cxn>
                <a:cxn ang="0">
                  <a:pos x="112" y="137"/>
                </a:cxn>
                <a:cxn ang="0">
                  <a:pos x="120" y="165"/>
                </a:cxn>
                <a:cxn ang="0">
                  <a:pos x="124" y="196"/>
                </a:cxn>
                <a:cxn ang="0">
                  <a:pos x="126" y="228"/>
                </a:cxn>
                <a:cxn ang="0">
                  <a:pos x="120" y="264"/>
                </a:cxn>
                <a:cxn ang="0">
                  <a:pos x="109" y="302"/>
                </a:cxn>
                <a:cxn ang="0">
                  <a:pos x="92" y="342"/>
                </a:cxn>
                <a:cxn ang="0">
                  <a:pos x="67" y="386"/>
                </a:cxn>
                <a:cxn ang="0">
                  <a:pos x="39" y="436"/>
                </a:cxn>
                <a:cxn ang="0">
                  <a:pos x="21" y="482"/>
                </a:cxn>
                <a:cxn ang="0">
                  <a:pos x="10" y="525"/>
                </a:cxn>
                <a:cxn ang="0">
                  <a:pos x="6" y="566"/>
                </a:cxn>
                <a:cxn ang="0">
                  <a:pos x="6" y="605"/>
                </a:cxn>
                <a:cxn ang="0">
                  <a:pos x="8" y="641"/>
                </a:cxn>
                <a:cxn ang="0">
                  <a:pos x="12" y="673"/>
                </a:cxn>
                <a:cxn ang="0">
                  <a:pos x="14" y="704"/>
                </a:cxn>
                <a:cxn ang="0">
                  <a:pos x="41" y="688"/>
                </a:cxn>
                <a:cxn ang="0">
                  <a:pos x="39" y="680"/>
                </a:cxn>
                <a:cxn ang="0">
                  <a:pos x="36" y="657"/>
                </a:cxn>
                <a:cxn ang="0">
                  <a:pos x="33" y="622"/>
                </a:cxn>
                <a:cxn ang="0">
                  <a:pos x="35" y="575"/>
                </a:cxn>
                <a:cxn ang="0">
                  <a:pos x="41" y="519"/>
                </a:cxn>
                <a:cxn ang="0">
                  <a:pos x="58" y="455"/>
                </a:cxn>
                <a:cxn ang="0">
                  <a:pos x="86" y="386"/>
                </a:cxn>
                <a:cxn ang="0">
                  <a:pos x="129" y="313"/>
                </a:cxn>
                <a:cxn ang="0">
                  <a:pos x="143" y="279"/>
                </a:cxn>
                <a:cxn ang="0">
                  <a:pos x="149" y="235"/>
                </a:cxn>
                <a:cxn ang="0">
                  <a:pos x="144" y="184"/>
                </a:cxn>
                <a:cxn ang="0">
                  <a:pos x="131" y="134"/>
                </a:cxn>
                <a:cxn ang="0">
                  <a:pos x="109" y="85"/>
                </a:cxn>
                <a:cxn ang="0">
                  <a:pos x="81" y="44"/>
                </a:cxn>
                <a:cxn ang="0">
                  <a:pos x="44" y="14"/>
                </a:cxn>
                <a:cxn ang="0">
                  <a:pos x="0" y="0"/>
                </a:cxn>
              </a:cxnLst>
              <a:rect l="0" t="0" r="r" b="b"/>
              <a:pathLst>
                <a:path w="149" h="704">
                  <a:moveTo>
                    <a:pt x="0" y="0"/>
                  </a:moveTo>
                  <a:lnTo>
                    <a:pt x="6" y="6"/>
                  </a:lnTo>
                  <a:lnTo>
                    <a:pt x="16" y="14"/>
                  </a:lnTo>
                  <a:lnTo>
                    <a:pt x="28" y="24"/>
                  </a:lnTo>
                  <a:lnTo>
                    <a:pt x="41" y="37"/>
                  </a:lnTo>
                  <a:lnTo>
                    <a:pt x="58" y="53"/>
                  </a:lnTo>
                  <a:lnTo>
                    <a:pt x="73" y="70"/>
                  </a:lnTo>
                  <a:lnTo>
                    <a:pt x="88" y="90"/>
                  </a:lnTo>
                  <a:lnTo>
                    <a:pt x="100" y="113"/>
                  </a:lnTo>
                  <a:lnTo>
                    <a:pt x="112" y="137"/>
                  </a:lnTo>
                  <a:lnTo>
                    <a:pt x="120" y="165"/>
                  </a:lnTo>
                  <a:lnTo>
                    <a:pt x="124" y="196"/>
                  </a:lnTo>
                  <a:lnTo>
                    <a:pt x="126" y="228"/>
                  </a:lnTo>
                  <a:lnTo>
                    <a:pt x="120" y="264"/>
                  </a:lnTo>
                  <a:lnTo>
                    <a:pt x="109" y="302"/>
                  </a:lnTo>
                  <a:lnTo>
                    <a:pt x="92" y="342"/>
                  </a:lnTo>
                  <a:lnTo>
                    <a:pt x="67" y="386"/>
                  </a:lnTo>
                  <a:lnTo>
                    <a:pt x="39" y="436"/>
                  </a:lnTo>
                  <a:lnTo>
                    <a:pt x="21" y="482"/>
                  </a:lnTo>
                  <a:lnTo>
                    <a:pt x="10" y="525"/>
                  </a:lnTo>
                  <a:lnTo>
                    <a:pt x="6" y="566"/>
                  </a:lnTo>
                  <a:lnTo>
                    <a:pt x="6" y="605"/>
                  </a:lnTo>
                  <a:lnTo>
                    <a:pt x="8" y="641"/>
                  </a:lnTo>
                  <a:lnTo>
                    <a:pt x="12" y="673"/>
                  </a:lnTo>
                  <a:lnTo>
                    <a:pt x="14" y="704"/>
                  </a:lnTo>
                  <a:lnTo>
                    <a:pt x="41" y="688"/>
                  </a:lnTo>
                  <a:lnTo>
                    <a:pt x="39" y="680"/>
                  </a:lnTo>
                  <a:lnTo>
                    <a:pt x="36" y="657"/>
                  </a:lnTo>
                  <a:lnTo>
                    <a:pt x="33" y="622"/>
                  </a:lnTo>
                  <a:lnTo>
                    <a:pt x="35" y="575"/>
                  </a:lnTo>
                  <a:lnTo>
                    <a:pt x="41" y="519"/>
                  </a:lnTo>
                  <a:lnTo>
                    <a:pt x="58" y="455"/>
                  </a:lnTo>
                  <a:lnTo>
                    <a:pt x="86" y="386"/>
                  </a:lnTo>
                  <a:lnTo>
                    <a:pt x="129" y="313"/>
                  </a:lnTo>
                  <a:lnTo>
                    <a:pt x="143" y="279"/>
                  </a:lnTo>
                  <a:lnTo>
                    <a:pt x="149" y="235"/>
                  </a:lnTo>
                  <a:lnTo>
                    <a:pt x="144" y="184"/>
                  </a:lnTo>
                  <a:lnTo>
                    <a:pt x="131" y="134"/>
                  </a:lnTo>
                  <a:lnTo>
                    <a:pt x="109" y="85"/>
                  </a:lnTo>
                  <a:lnTo>
                    <a:pt x="81" y="44"/>
                  </a:lnTo>
                  <a:lnTo>
                    <a:pt x="44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 userDrawn="1"/>
          </p:nvSpPr>
          <p:spPr bwMode="ltGray">
            <a:xfrm>
              <a:off x="0" y="1848"/>
              <a:ext cx="36" cy="13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6" y="12"/>
                </a:cxn>
                <a:cxn ang="0">
                  <a:pos x="0" y="132"/>
                </a:cxn>
                <a:cxn ang="0">
                  <a:pos x="0" y="0"/>
                </a:cxn>
              </a:cxnLst>
              <a:rect l="0" t="0" r="r" b="b"/>
              <a:pathLst>
                <a:path w="36" h="132">
                  <a:moveTo>
                    <a:pt x="0" y="0"/>
                  </a:moveTo>
                  <a:lnTo>
                    <a:pt x="36" y="12"/>
                  </a:lnTo>
                  <a:lnTo>
                    <a:pt x="0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9135" name="Rectangle 47"/>
          <p:cNvSpPr>
            <a:spLocks noGrp="1" noChangeArrowheads="1"/>
          </p:cNvSpPr>
          <p:nvPr>
            <p:ph type="ctrTitle"/>
          </p:nvPr>
        </p:nvSpPr>
        <p:spPr>
          <a:xfrm>
            <a:off x="2455863" y="596900"/>
            <a:ext cx="6192837" cy="3581400"/>
          </a:xfrm>
        </p:spPr>
        <p:txBody>
          <a:bodyPr/>
          <a:lstStyle>
            <a:lvl1pPr>
              <a:defRPr sz="52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89136" name="Rectangle 48"/>
          <p:cNvSpPr>
            <a:spLocks noGrp="1" noChangeArrowheads="1"/>
          </p:cNvSpPr>
          <p:nvPr>
            <p:ph type="subTitle" idx="1"/>
          </p:nvPr>
        </p:nvSpPr>
        <p:spPr>
          <a:xfrm>
            <a:off x="2489200" y="4279900"/>
            <a:ext cx="6146800" cy="1485900"/>
          </a:xfrm>
        </p:spPr>
        <p:txBody>
          <a:bodyPr/>
          <a:lstStyle>
            <a:lvl1pPr marL="0" indent="0" algn="ctr">
              <a:buFontTx/>
              <a:buNone/>
              <a:defRPr b="1">
                <a:effectLst>
                  <a:outerShdw blurRad="38100" dist="38100" dir="2700000" algn="tl">
                    <a:srgbClr val="FFFFFF"/>
                  </a:outerShdw>
                </a:effectLst>
              </a:defRPr>
            </a:lvl1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6" name="Rectangle 4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8400"/>
            <a:ext cx="2133600" cy="45720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7AA949-6CAD-4F12-A877-B05E3F6C22CF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D5878F-1329-4341-91E5-563325DD7FB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761755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135" grpId="0" autoUpdateAnimBg="0"/>
      <p:bldP spid="89136" grpId="0" build="p" autoUpdateAnimBg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377994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151A32-5902-4CC1-B29B-FFF2793A400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6C6BF4-3200-48F2-88D0-8399E1FFC99D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78841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0DC7C6-39AE-4AB0-B789-4085F7D0DA4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6B5D2B-794E-435E-8261-2B175017670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836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45611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03591F-37DD-495C-A3D3-70747EB0B9B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4B499-2035-44F0-B42F-3B87BE7140FF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361615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7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8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9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1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8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1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2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3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4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5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6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2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5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3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2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4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9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0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26D157-2BF1-40D4-818A-731AA99C15B0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51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2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D9B015-CC5E-487C-AF0B-08752448BAEE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2641968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  <p:bldP spid="5" grpId="0" build="p" autoUpdateAnimBg="0"/>
      <p:bldP spid="6" grpId="0" build="p" autoUpdateAnimBg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4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5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3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6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9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8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1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5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1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46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720EA8-EA22-4D80-B05B-78E0B15A3CE3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B5598-9B13-4151-A48C-744B5D38F092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504131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</p:bld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3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4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2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3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4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5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3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38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39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0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1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7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0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8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7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9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4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5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6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0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1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2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45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6DD4B0-07AC-4A36-B4CB-1BB183345F87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6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7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D2C7B1-043E-4E72-A22E-20B0CD5F8817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8591856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5ADE83-DC7F-4FCF-9C63-464EDCED3BCA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331F1-7483-4D6A-80ED-4FC80475E04A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739666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6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7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5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7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9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6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0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1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2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4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3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5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30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2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2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7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9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3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6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8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252B2-1CCB-4FA3-ACF1-15704F505B4E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50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B2DB1B1-D425-44D8-8F45-BB970CBB7D64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804454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  <p:bldP spid="4" grpId="0" build="p" autoUpdateAnimBg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2D11FF-70CA-4459-81EA-146A95F5948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3CC857-33F4-4DE7-962A-737D1BFD8949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5778291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showMasterPhAnim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5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6" name="Group 4"/>
            <p:cNvGrpSpPr>
              <a:grpSpLocks/>
            </p:cNvGrpSpPr>
            <p:nvPr/>
          </p:nvGrpSpPr>
          <p:grpSpPr bwMode="auto">
            <a:xfrm rot="14964908" flipH="1">
              <a:off x="108" y="2454"/>
              <a:ext cx="453" cy="444"/>
              <a:chOff x="1727" y="866"/>
              <a:chExt cx="129" cy="157"/>
            </a:xfrm>
          </p:grpSpPr>
          <p:sp>
            <p:nvSpPr>
              <p:cNvPr id="44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5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46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7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8" name="Group 9"/>
            <p:cNvGrpSpPr>
              <a:grpSpLocks/>
            </p:cNvGrpSpPr>
            <p:nvPr/>
          </p:nvGrpSpPr>
          <p:grpSpPr bwMode="auto">
            <a:xfrm rot="416244">
              <a:off x="15" y="1714"/>
              <a:ext cx="1776" cy="1676"/>
              <a:chOff x="40" y="2787"/>
              <a:chExt cx="904" cy="805"/>
            </a:xfrm>
          </p:grpSpPr>
          <p:sp>
            <p:nvSpPr>
              <p:cNvPr id="35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6" name="Freeform 11"/>
              <p:cNvSpPr>
                <a:spLocks/>
              </p:cNvSpPr>
              <p:nvPr userDrawn="1"/>
            </p:nvSpPr>
            <p:spPr bwMode="ltGray">
              <a:xfrm rot="373331" flipH="1">
                <a:off x="40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7" name="Freeform 12"/>
              <p:cNvSpPr>
                <a:spLocks/>
              </p:cNvSpPr>
              <p:nvPr userDrawn="1"/>
            </p:nvSpPr>
            <p:spPr bwMode="ltGray">
              <a:xfrm rot="373331" flipH="1">
                <a:off x="120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8" name="Freeform 13"/>
              <p:cNvSpPr>
                <a:spLocks/>
              </p:cNvSpPr>
              <p:nvPr userDrawn="1"/>
            </p:nvSpPr>
            <p:spPr bwMode="ltGray">
              <a:xfrm rot="373331" flipH="1">
                <a:off x="310" y="3109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9" name="Freeform 14"/>
              <p:cNvSpPr>
                <a:spLocks/>
              </p:cNvSpPr>
              <p:nvPr userDrawn="1"/>
            </p:nvSpPr>
            <p:spPr bwMode="ltGray">
              <a:xfrm rot="373331" flipH="1">
                <a:off x="286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40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52" y="3236"/>
                <a:ext cx="592" cy="356"/>
                <a:chOff x="-366" y="1715"/>
                <a:chExt cx="592" cy="356"/>
              </a:xfrm>
            </p:grpSpPr>
            <p:sp>
              <p:nvSpPr>
                <p:cNvPr id="41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5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2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6" y="1762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43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3" y="1731"/>
                  <a:ext cx="60" cy="27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9" name="Group 19"/>
            <p:cNvGrpSpPr>
              <a:grpSpLocks/>
            </p:cNvGrpSpPr>
            <p:nvPr/>
          </p:nvGrpSpPr>
          <p:grpSpPr bwMode="auto">
            <a:xfrm rot="6248562">
              <a:off x="334" y="3852"/>
              <a:ext cx="393" cy="419"/>
              <a:chOff x="1727" y="868"/>
              <a:chExt cx="129" cy="155"/>
            </a:xfrm>
          </p:grpSpPr>
          <p:sp>
            <p:nvSpPr>
              <p:cNvPr id="32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3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4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29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0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31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1" name="Group 27"/>
            <p:cNvGrpSpPr>
              <a:grpSpLocks/>
            </p:cNvGrpSpPr>
            <p:nvPr/>
          </p:nvGrpSpPr>
          <p:grpSpPr bwMode="auto">
            <a:xfrm>
              <a:off x="829" y="0"/>
              <a:ext cx="346" cy="367"/>
              <a:chOff x="1727" y="866"/>
              <a:chExt cx="129" cy="157"/>
            </a:xfrm>
          </p:grpSpPr>
          <p:sp>
            <p:nvSpPr>
              <p:cNvPr id="26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7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28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12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3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4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5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6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7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8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19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0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1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2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3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4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25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6225" y="103188"/>
            <a:ext cx="2060575" cy="59531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42913" y="103188"/>
            <a:ext cx="6030912" cy="59531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7" name="Rectangle 47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A532D1-98E9-4AE1-ABC2-D8F95ADB3B11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48" name="Rectangle 48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49" name="Rectangle 49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6CF873-4CB1-4FEB-9883-2F975F9F10A8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558690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utoUpdateAnimBg="0"/>
      <p:bldP spid="3" grpId="0" build="p" autoUpdateAnimBg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11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63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0336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45609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1" r:id="rId1"/>
    <p:sldLayoutId id="2147483782" r:id="rId2"/>
    <p:sldLayoutId id="2147483783" r:id="rId3"/>
    <p:sldLayoutId id="2147483784" r:id="rId4"/>
    <p:sldLayoutId id="2147483785" r:id="rId5"/>
    <p:sldLayoutId id="2147483786" r:id="rId6"/>
    <p:sldLayoutId id="2147483787" r:id="rId7"/>
    <p:sldLayoutId id="2147483788" r:id="rId8"/>
    <p:sldLayoutId id="2147483789" r:id="rId9"/>
    <p:sldLayoutId id="2147483790" r:id="rId10"/>
    <p:sldLayoutId id="2147483791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5836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92256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5" r:id="rId1"/>
    <p:sldLayoutId id="2147483806" r:id="rId2"/>
    <p:sldLayoutId id="2147483807" r:id="rId3"/>
    <p:sldLayoutId id="2147483808" r:id="rId4"/>
    <p:sldLayoutId id="2147483809" r:id="rId5"/>
    <p:sldLayoutId id="2147483810" r:id="rId6"/>
    <p:sldLayoutId id="2147483811" r:id="rId7"/>
    <p:sldLayoutId id="2147483812" r:id="rId8"/>
    <p:sldLayoutId id="2147483813" r:id="rId9"/>
    <p:sldLayoutId id="2147483814" r:id="rId10"/>
    <p:sldLayoutId id="2147483815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12697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818" r:id="rId2"/>
    <p:sldLayoutId id="2147483819" r:id="rId3"/>
    <p:sldLayoutId id="2147483820" r:id="rId4"/>
    <p:sldLayoutId id="2147483821" r:id="rId5"/>
    <p:sldLayoutId id="2147483822" r:id="rId6"/>
    <p:sldLayoutId id="2147483823" r:id="rId7"/>
    <p:sldLayoutId id="2147483824" r:id="rId8"/>
    <p:sldLayoutId id="2147483825" r:id="rId9"/>
    <p:sldLayoutId id="2147483826" r:id="rId10"/>
    <p:sldLayoutId id="2147483827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053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9" r:id="rId1"/>
    <p:sldLayoutId id="2147483830" r:id="rId2"/>
    <p:sldLayoutId id="2147483831" r:id="rId3"/>
    <p:sldLayoutId id="2147483832" r:id="rId4"/>
    <p:sldLayoutId id="2147483833" r:id="rId5"/>
    <p:sldLayoutId id="2147483834" r:id="rId6"/>
    <p:sldLayoutId id="2147483835" r:id="rId7"/>
    <p:sldLayoutId id="2147483836" r:id="rId8"/>
    <p:sldLayoutId id="2147483837" r:id="rId9"/>
    <p:sldLayoutId id="2147483838" r:id="rId10"/>
    <p:sldLayoutId id="2147483839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49758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4422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3" r:id="rId1"/>
    <p:sldLayoutId id="2147483854" r:id="rId2"/>
    <p:sldLayoutId id="2147483855" r:id="rId3"/>
    <p:sldLayoutId id="2147483856" r:id="rId4"/>
    <p:sldLayoutId id="2147483857" r:id="rId5"/>
    <p:sldLayoutId id="2147483858" r:id="rId6"/>
    <p:sldLayoutId id="2147483859" r:id="rId7"/>
    <p:sldLayoutId id="2147483860" r:id="rId8"/>
    <p:sldLayoutId id="2147483861" r:id="rId9"/>
    <p:sldLayoutId id="2147483862" r:id="rId10"/>
    <p:sldLayoutId id="2147483863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90181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072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727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55359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2176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3" r:id="rId1"/>
    <p:sldLayoutId id="2147483734" r:id="rId2"/>
    <p:sldLayoutId id="2147483735" r:id="rId3"/>
    <p:sldLayoutId id="2147483736" r:id="rId4"/>
    <p:sldLayoutId id="2147483737" r:id="rId5"/>
    <p:sldLayoutId id="2147483738" r:id="rId6"/>
    <p:sldLayoutId id="2147483739" r:id="rId7"/>
    <p:sldLayoutId id="2147483740" r:id="rId8"/>
    <p:sldLayoutId id="2147483741" r:id="rId9"/>
    <p:sldLayoutId id="2147483742" r:id="rId10"/>
    <p:sldLayoutId id="2147483743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2191545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5" r:id="rId1"/>
    <p:sldLayoutId id="2147483746" r:id="rId2"/>
    <p:sldLayoutId id="2147483747" r:id="rId3"/>
    <p:sldLayoutId id="2147483748" r:id="rId4"/>
    <p:sldLayoutId id="2147483749" r:id="rId5"/>
    <p:sldLayoutId id="2147483750" r:id="rId6"/>
    <p:sldLayoutId id="2147483751" r:id="rId7"/>
    <p:sldLayoutId id="2147483752" r:id="rId8"/>
    <p:sldLayoutId id="2147483753" r:id="rId9"/>
    <p:sldLayoutId id="2147483754" r:id="rId10"/>
    <p:sldLayoutId id="2147483755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6734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roup 2"/>
          <p:cNvGrpSpPr>
            <a:grpSpLocks/>
          </p:cNvGrpSpPr>
          <p:nvPr/>
        </p:nvGrpSpPr>
        <p:grpSpPr bwMode="auto">
          <a:xfrm>
            <a:off x="-7938" y="0"/>
            <a:ext cx="2833688" cy="6856413"/>
            <a:chOff x="-5" y="0"/>
            <a:chExt cx="1785" cy="4319"/>
          </a:xfrm>
        </p:grpSpPr>
        <p:sp>
          <p:nvSpPr>
            <p:cNvPr id="88067" name="Freeform 3"/>
            <p:cNvSpPr>
              <a:spLocks/>
            </p:cNvSpPr>
            <p:nvPr/>
          </p:nvSpPr>
          <p:spPr bwMode="ltGray">
            <a:xfrm>
              <a:off x="-5" y="3262"/>
              <a:ext cx="472" cy="802"/>
            </a:xfrm>
            <a:custGeom>
              <a:avLst/>
              <a:gdLst/>
              <a:ahLst/>
              <a:cxnLst>
                <a:cxn ang="0">
                  <a:pos x="5" y="32"/>
                </a:cxn>
                <a:cxn ang="0">
                  <a:pos x="189" y="26"/>
                </a:cxn>
                <a:cxn ang="0">
                  <a:pos x="309" y="66"/>
                </a:cxn>
                <a:cxn ang="0">
                  <a:pos x="357" y="98"/>
                </a:cxn>
                <a:cxn ang="0">
                  <a:pos x="413" y="162"/>
                </a:cxn>
                <a:cxn ang="0">
                  <a:pos x="437" y="250"/>
                </a:cxn>
                <a:cxn ang="0">
                  <a:pos x="397" y="530"/>
                </a:cxn>
                <a:cxn ang="0">
                  <a:pos x="341" y="634"/>
                </a:cxn>
                <a:cxn ang="0">
                  <a:pos x="173" y="714"/>
                </a:cxn>
                <a:cxn ang="0">
                  <a:pos x="77" y="730"/>
                </a:cxn>
                <a:cxn ang="0">
                  <a:pos x="69" y="802"/>
                </a:cxn>
                <a:cxn ang="0">
                  <a:pos x="7" y="788"/>
                </a:cxn>
                <a:cxn ang="0">
                  <a:pos x="5" y="751"/>
                </a:cxn>
                <a:cxn ang="0">
                  <a:pos x="37" y="722"/>
                </a:cxn>
                <a:cxn ang="0">
                  <a:pos x="5" y="670"/>
                </a:cxn>
                <a:cxn ang="0">
                  <a:pos x="5" y="32"/>
                </a:cxn>
              </a:cxnLst>
              <a:rect l="0" t="0" r="r" b="b"/>
              <a:pathLst>
                <a:path w="472" h="802">
                  <a:moveTo>
                    <a:pt x="5" y="32"/>
                  </a:moveTo>
                  <a:cubicBezTo>
                    <a:pt x="101" y="0"/>
                    <a:pt x="20" y="17"/>
                    <a:pt x="189" y="26"/>
                  </a:cubicBezTo>
                  <a:cubicBezTo>
                    <a:pt x="221" y="37"/>
                    <a:pt x="280" y="47"/>
                    <a:pt x="309" y="66"/>
                  </a:cubicBezTo>
                  <a:cubicBezTo>
                    <a:pt x="325" y="77"/>
                    <a:pt x="357" y="98"/>
                    <a:pt x="357" y="98"/>
                  </a:cubicBezTo>
                  <a:cubicBezTo>
                    <a:pt x="394" y="154"/>
                    <a:pt x="373" y="135"/>
                    <a:pt x="413" y="162"/>
                  </a:cubicBezTo>
                  <a:cubicBezTo>
                    <a:pt x="433" y="223"/>
                    <a:pt x="426" y="193"/>
                    <a:pt x="437" y="250"/>
                  </a:cubicBezTo>
                  <a:cubicBezTo>
                    <a:pt x="433" y="370"/>
                    <a:pt x="472" y="455"/>
                    <a:pt x="397" y="530"/>
                  </a:cubicBezTo>
                  <a:cubicBezTo>
                    <a:pt x="385" y="567"/>
                    <a:pt x="368" y="607"/>
                    <a:pt x="341" y="634"/>
                  </a:cubicBezTo>
                  <a:cubicBezTo>
                    <a:pt x="319" y="701"/>
                    <a:pt x="233" y="707"/>
                    <a:pt x="173" y="714"/>
                  </a:cubicBezTo>
                  <a:cubicBezTo>
                    <a:pt x="142" y="724"/>
                    <a:pt x="100" y="707"/>
                    <a:pt x="77" y="730"/>
                  </a:cubicBezTo>
                  <a:cubicBezTo>
                    <a:pt x="60" y="747"/>
                    <a:pt x="72" y="778"/>
                    <a:pt x="69" y="802"/>
                  </a:cubicBezTo>
                  <a:cubicBezTo>
                    <a:pt x="53" y="799"/>
                    <a:pt x="23" y="792"/>
                    <a:pt x="7" y="788"/>
                  </a:cubicBezTo>
                  <a:cubicBezTo>
                    <a:pt x="5" y="788"/>
                    <a:pt x="0" y="762"/>
                    <a:pt x="5" y="751"/>
                  </a:cubicBezTo>
                  <a:cubicBezTo>
                    <a:pt x="10" y="740"/>
                    <a:pt x="37" y="735"/>
                    <a:pt x="37" y="722"/>
                  </a:cubicBezTo>
                  <a:cubicBezTo>
                    <a:pt x="26" y="682"/>
                    <a:pt x="22" y="685"/>
                    <a:pt x="5" y="670"/>
                  </a:cubicBezTo>
                  <a:cubicBezTo>
                    <a:pt x="5" y="541"/>
                    <a:pt x="5" y="233"/>
                    <a:pt x="5" y="32"/>
                  </a:cubicBezTo>
                  <a:close/>
                </a:path>
              </a:pathLst>
            </a:custGeom>
            <a:solidFill>
              <a:schemeClr val="folHlink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3" name="Group 4"/>
            <p:cNvGrpSpPr>
              <a:grpSpLocks/>
            </p:cNvGrpSpPr>
            <p:nvPr/>
          </p:nvGrpSpPr>
          <p:grpSpPr bwMode="auto">
            <a:xfrm rot="14964908" flipH="1">
              <a:off x="104" y="2441"/>
              <a:ext cx="452" cy="444"/>
              <a:chOff x="1727" y="866"/>
              <a:chExt cx="129" cy="157"/>
            </a:xfrm>
          </p:grpSpPr>
          <p:sp>
            <p:nvSpPr>
              <p:cNvPr id="88069" name="Freeform 5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0" name="Freeform 6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1" name="Freeform 7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72" name="Freeform 8"/>
            <p:cNvSpPr>
              <a:spLocks/>
            </p:cNvSpPr>
            <p:nvPr/>
          </p:nvSpPr>
          <p:spPr bwMode="ltGray">
            <a:xfrm>
              <a:off x="90" y="1736"/>
              <a:ext cx="710" cy="768"/>
            </a:xfrm>
            <a:custGeom>
              <a:avLst/>
              <a:gdLst/>
              <a:ahLst/>
              <a:cxnLst>
                <a:cxn ang="0">
                  <a:pos x="14" y="416"/>
                </a:cxn>
                <a:cxn ang="0">
                  <a:pos x="14" y="272"/>
                </a:cxn>
                <a:cxn ang="0">
                  <a:pos x="102" y="144"/>
                </a:cxn>
                <a:cxn ang="0">
                  <a:pos x="150" y="96"/>
                </a:cxn>
                <a:cxn ang="0">
                  <a:pos x="198" y="64"/>
                </a:cxn>
                <a:cxn ang="0">
                  <a:pos x="350" y="0"/>
                </a:cxn>
                <a:cxn ang="0">
                  <a:pos x="534" y="8"/>
                </a:cxn>
                <a:cxn ang="0">
                  <a:pos x="662" y="96"/>
                </a:cxn>
                <a:cxn ang="0">
                  <a:pos x="710" y="200"/>
                </a:cxn>
                <a:cxn ang="0">
                  <a:pos x="702" y="400"/>
                </a:cxn>
                <a:cxn ang="0">
                  <a:pos x="678" y="448"/>
                </a:cxn>
                <a:cxn ang="0">
                  <a:pos x="550" y="632"/>
                </a:cxn>
                <a:cxn ang="0">
                  <a:pos x="518" y="656"/>
                </a:cxn>
                <a:cxn ang="0">
                  <a:pos x="470" y="664"/>
                </a:cxn>
                <a:cxn ang="0">
                  <a:pos x="518" y="680"/>
                </a:cxn>
                <a:cxn ang="0">
                  <a:pos x="566" y="696"/>
                </a:cxn>
                <a:cxn ang="0">
                  <a:pos x="574" y="720"/>
                </a:cxn>
                <a:cxn ang="0">
                  <a:pos x="526" y="736"/>
                </a:cxn>
                <a:cxn ang="0">
                  <a:pos x="502" y="752"/>
                </a:cxn>
                <a:cxn ang="0">
                  <a:pos x="454" y="768"/>
                </a:cxn>
                <a:cxn ang="0">
                  <a:pos x="438" y="712"/>
                </a:cxn>
                <a:cxn ang="0">
                  <a:pos x="246" y="688"/>
                </a:cxn>
                <a:cxn ang="0">
                  <a:pos x="134" y="648"/>
                </a:cxn>
                <a:cxn ang="0">
                  <a:pos x="110" y="624"/>
                </a:cxn>
                <a:cxn ang="0">
                  <a:pos x="78" y="576"/>
                </a:cxn>
                <a:cxn ang="0">
                  <a:pos x="54" y="464"/>
                </a:cxn>
                <a:cxn ang="0">
                  <a:pos x="30" y="408"/>
                </a:cxn>
                <a:cxn ang="0">
                  <a:pos x="22" y="384"/>
                </a:cxn>
                <a:cxn ang="0">
                  <a:pos x="14" y="416"/>
                </a:cxn>
              </a:cxnLst>
              <a:rect l="0" t="0" r="r" b="b"/>
              <a:pathLst>
                <a:path w="710" h="768">
                  <a:moveTo>
                    <a:pt x="14" y="416"/>
                  </a:moveTo>
                  <a:cubicBezTo>
                    <a:pt x="6" y="353"/>
                    <a:pt x="0" y="339"/>
                    <a:pt x="14" y="272"/>
                  </a:cubicBezTo>
                  <a:cubicBezTo>
                    <a:pt x="24" y="227"/>
                    <a:pt x="72" y="178"/>
                    <a:pt x="102" y="144"/>
                  </a:cubicBezTo>
                  <a:cubicBezTo>
                    <a:pt x="117" y="127"/>
                    <a:pt x="134" y="112"/>
                    <a:pt x="150" y="96"/>
                  </a:cubicBezTo>
                  <a:cubicBezTo>
                    <a:pt x="164" y="82"/>
                    <a:pt x="198" y="64"/>
                    <a:pt x="198" y="64"/>
                  </a:cubicBezTo>
                  <a:cubicBezTo>
                    <a:pt x="231" y="14"/>
                    <a:pt x="294" y="7"/>
                    <a:pt x="350" y="0"/>
                  </a:cubicBezTo>
                  <a:cubicBezTo>
                    <a:pt x="411" y="3"/>
                    <a:pt x="473" y="1"/>
                    <a:pt x="534" y="8"/>
                  </a:cubicBezTo>
                  <a:cubicBezTo>
                    <a:pt x="582" y="13"/>
                    <a:pt x="624" y="71"/>
                    <a:pt x="662" y="96"/>
                  </a:cubicBezTo>
                  <a:cubicBezTo>
                    <a:pt x="691" y="140"/>
                    <a:pt x="698" y="151"/>
                    <a:pt x="710" y="200"/>
                  </a:cubicBezTo>
                  <a:cubicBezTo>
                    <a:pt x="707" y="267"/>
                    <a:pt x="707" y="333"/>
                    <a:pt x="702" y="400"/>
                  </a:cubicBezTo>
                  <a:cubicBezTo>
                    <a:pt x="700" y="423"/>
                    <a:pt x="688" y="428"/>
                    <a:pt x="678" y="448"/>
                  </a:cubicBezTo>
                  <a:cubicBezTo>
                    <a:pt x="646" y="512"/>
                    <a:pt x="626" y="607"/>
                    <a:pt x="550" y="632"/>
                  </a:cubicBezTo>
                  <a:cubicBezTo>
                    <a:pt x="539" y="640"/>
                    <a:pt x="530" y="651"/>
                    <a:pt x="518" y="656"/>
                  </a:cubicBezTo>
                  <a:cubicBezTo>
                    <a:pt x="503" y="662"/>
                    <a:pt x="470" y="648"/>
                    <a:pt x="470" y="664"/>
                  </a:cubicBezTo>
                  <a:cubicBezTo>
                    <a:pt x="470" y="681"/>
                    <a:pt x="502" y="675"/>
                    <a:pt x="518" y="680"/>
                  </a:cubicBezTo>
                  <a:cubicBezTo>
                    <a:pt x="534" y="685"/>
                    <a:pt x="566" y="696"/>
                    <a:pt x="566" y="696"/>
                  </a:cubicBezTo>
                  <a:cubicBezTo>
                    <a:pt x="569" y="704"/>
                    <a:pt x="580" y="714"/>
                    <a:pt x="574" y="720"/>
                  </a:cubicBezTo>
                  <a:cubicBezTo>
                    <a:pt x="562" y="732"/>
                    <a:pt x="542" y="731"/>
                    <a:pt x="526" y="736"/>
                  </a:cubicBezTo>
                  <a:cubicBezTo>
                    <a:pt x="517" y="739"/>
                    <a:pt x="511" y="748"/>
                    <a:pt x="502" y="752"/>
                  </a:cubicBezTo>
                  <a:cubicBezTo>
                    <a:pt x="487" y="759"/>
                    <a:pt x="454" y="768"/>
                    <a:pt x="454" y="768"/>
                  </a:cubicBezTo>
                  <a:cubicBezTo>
                    <a:pt x="448" y="750"/>
                    <a:pt x="453" y="725"/>
                    <a:pt x="438" y="712"/>
                  </a:cubicBezTo>
                  <a:cubicBezTo>
                    <a:pt x="407" y="685"/>
                    <a:pt x="256" y="689"/>
                    <a:pt x="246" y="688"/>
                  </a:cubicBezTo>
                  <a:cubicBezTo>
                    <a:pt x="207" y="680"/>
                    <a:pt x="166" y="674"/>
                    <a:pt x="134" y="648"/>
                  </a:cubicBezTo>
                  <a:cubicBezTo>
                    <a:pt x="125" y="641"/>
                    <a:pt x="117" y="633"/>
                    <a:pt x="110" y="624"/>
                  </a:cubicBezTo>
                  <a:cubicBezTo>
                    <a:pt x="98" y="609"/>
                    <a:pt x="78" y="576"/>
                    <a:pt x="78" y="576"/>
                  </a:cubicBezTo>
                  <a:cubicBezTo>
                    <a:pt x="66" y="506"/>
                    <a:pt x="74" y="544"/>
                    <a:pt x="54" y="464"/>
                  </a:cubicBezTo>
                  <a:cubicBezTo>
                    <a:pt x="37" y="397"/>
                    <a:pt x="58" y="463"/>
                    <a:pt x="30" y="408"/>
                  </a:cubicBezTo>
                  <a:cubicBezTo>
                    <a:pt x="26" y="400"/>
                    <a:pt x="30" y="380"/>
                    <a:pt x="22" y="384"/>
                  </a:cubicBezTo>
                  <a:cubicBezTo>
                    <a:pt x="12" y="389"/>
                    <a:pt x="17" y="405"/>
                    <a:pt x="14" y="416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grpSp>
          <p:nvGrpSpPr>
            <p:cNvPr id="1035" name="Group 9"/>
            <p:cNvGrpSpPr>
              <a:grpSpLocks/>
            </p:cNvGrpSpPr>
            <p:nvPr/>
          </p:nvGrpSpPr>
          <p:grpSpPr bwMode="auto">
            <a:xfrm rot="416244">
              <a:off x="9" y="1746"/>
              <a:ext cx="1771" cy="1741"/>
              <a:chOff x="41" y="2787"/>
              <a:chExt cx="902" cy="833"/>
            </a:xfrm>
          </p:grpSpPr>
          <p:sp>
            <p:nvSpPr>
              <p:cNvPr id="88074" name="Freeform 10"/>
              <p:cNvSpPr>
                <a:spLocks/>
              </p:cNvSpPr>
              <p:nvPr userDrawn="1"/>
            </p:nvSpPr>
            <p:spPr bwMode="ltGray">
              <a:xfrm rot="373331" flipH="1">
                <a:off x="125" y="2787"/>
                <a:ext cx="313" cy="303"/>
              </a:xfrm>
              <a:custGeom>
                <a:avLst/>
                <a:gdLst/>
                <a:ahLst/>
                <a:cxnLst>
                  <a:cxn ang="0">
                    <a:pos x="46" y="210"/>
                  </a:cxn>
                  <a:cxn ang="0">
                    <a:pos x="37" y="198"/>
                  </a:cxn>
                  <a:cxn ang="0">
                    <a:pos x="26" y="181"/>
                  </a:cxn>
                  <a:cxn ang="0">
                    <a:pos x="15" y="159"/>
                  </a:cxn>
                  <a:cxn ang="0">
                    <a:pos x="5" y="135"/>
                  </a:cxn>
                  <a:cxn ang="0">
                    <a:pos x="0" y="109"/>
                  </a:cxn>
                  <a:cxn ang="0">
                    <a:pos x="1" y="82"/>
                  </a:cxn>
                  <a:cxn ang="0">
                    <a:pos x="9" y="57"/>
                  </a:cxn>
                  <a:cxn ang="0">
                    <a:pos x="27" y="35"/>
                  </a:cxn>
                  <a:cxn ang="0">
                    <a:pos x="45" y="22"/>
                  </a:cxn>
                  <a:cxn ang="0">
                    <a:pos x="60" y="12"/>
                  </a:cxn>
                  <a:cxn ang="0">
                    <a:pos x="72" y="7"/>
                  </a:cxn>
                  <a:cxn ang="0">
                    <a:pos x="81" y="5"/>
                  </a:cxn>
                  <a:cxn ang="0">
                    <a:pos x="88" y="5"/>
                  </a:cxn>
                  <a:cxn ang="0">
                    <a:pos x="104" y="0"/>
                  </a:cxn>
                  <a:cxn ang="0">
                    <a:pos x="148" y="8"/>
                  </a:cxn>
                  <a:cxn ang="0">
                    <a:pos x="160" y="12"/>
                  </a:cxn>
                  <a:cxn ang="0">
                    <a:pos x="172" y="15"/>
                  </a:cxn>
                  <a:cxn ang="0">
                    <a:pos x="182" y="19"/>
                  </a:cxn>
                  <a:cxn ang="0">
                    <a:pos x="190" y="23"/>
                  </a:cxn>
                  <a:cxn ang="0">
                    <a:pos x="198" y="27"/>
                  </a:cxn>
                  <a:cxn ang="0">
                    <a:pos x="205" y="32"/>
                  </a:cxn>
                  <a:cxn ang="0">
                    <a:pos x="211" y="38"/>
                  </a:cxn>
                  <a:cxn ang="0">
                    <a:pos x="217" y="45"/>
                  </a:cxn>
                  <a:cxn ang="0">
                    <a:pos x="205" y="40"/>
                  </a:cxn>
                  <a:cxn ang="0">
                    <a:pos x="194" y="36"/>
                  </a:cxn>
                  <a:cxn ang="0">
                    <a:pos x="183" y="33"/>
                  </a:cxn>
                  <a:cxn ang="0">
                    <a:pos x="172" y="30"/>
                  </a:cxn>
                  <a:cxn ang="0">
                    <a:pos x="163" y="27"/>
                  </a:cxn>
                  <a:cxn ang="0">
                    <a:pos x="153" y="26"/>
                  </a:cxn>
                  <a:cxn ang="0">
                    <a:pos x="143" y="24"/>
                  </a:cxn>
                  <a:cxn ang="0">
                    <a:pos x="134" y="24"/>
                  </a:cxn>
                  <a:cxn ang="0">
                    <a:pos x="125" y="24"/>
                  </a:cxn>
                  <a:cxn ang="0">
                    <a:pos x="116" y="25"/>
                  </a:cxn>
                  <a:cxn ang="0">
                    <a:pos x="107" y="27"/>
                  </a:cxn>
                  <a:cxn ang="0">
                    <a:pos x="99" y="29"/>
                  </a:cxn>
                  <a:cxn ang="0">
                    <a:pos x="91" y="33"/>
                  </a:cxn>
                  <a:cxn ang="0">
                    <a:pos x="82" y="36"/>
                  </a:cxn>
                  <a:cxn ang="0">
                    <a:pos x="74" y="41"/>
                  </a:cxn>
                  <a:cxn ang="0">
                    <a:pos x="66" y="46"/>
                  </a:cxn>
                  <a:cxn ang="0">
                    <a:pos x="52" y="61"/>
                  </a:cxn>
                  <a:cxn ang="0">
                    <a:pos x="42" y="80"/>
                  </a:cxn>
                  <a:cxn ang="0">
                    <a:pos x="37" y="103"/>
                  </a:cxn>
                  <a:cxn ang="0">
                    <a:pos x="35" y="126"/>
                  </a:cxn>
                  <a:cxn ang="0">
                    <a:pos x="35" y="151"/>
                  </a:cxn>
                  <a:cxn ang="0">
                    <a:pos x="38" y="174"/>
                  </a:cxn>
                  <a:cxn ang="0">
                    <a:pos x="41" y="194"/>
                  </a:cxn>
                  <a:cxn ang="0">
                    <a:pos x="46" y="210"/>
                  </a:cxn>
                </a:cxnLst>
                <a:rect l="0" t="0" r="r" b="b"/>
                <a:pathLst>
                  <a:path w="217" h="210">
                    <a:moveTo>
                      <a:pt x="46" y="210"/>
                    </a:moveTo>
                    <a:lnTo>
                      <a:pt x="37" y="198"/>
                    </a:lnTo>
                    <a:lnTo>
                      <a:pt x="26" y="181"/>
                    </a:lnTo>
                    <a:lnTo>
                      <a:pt x="15" y="159"/>
                    </a:lnTo>
                    <a:lnTo>
                      <a:pt x="5" y="135"/>
                    </a:lnTo>
                    <a:lnTo>
                      <a:pt x="0" y="109"/>
                    </a:lnTo>
                    <a:lnTo>
                      <a:pt x="1" y="82"/>
                    </a:lnTo>
                    <a:lnTo>
                      <a:pt x="9" y="57"/>
                    </a:lnTo>
                    <a:lnTo>
                      <a:pt x="27" y="35"/>
                    </a:lnTo>
                    <a:lnTo>
                      <a:pt x="45" y="22"/>
                    </a:lnTo>
                    <a:lnTo>
                      <a:pt x="60" y="12"/>
                    </a:lnTo>
                    <a:lnTo>
                      <a:pt x="72" y="7"/>
                    </a:lnTo>
                    <a:lnTo>
                      <a:pt x="81" y="5"/>
                    </a:lnTo>
                    <a:lnTo>
                      <a:pt x="88" y="5"/>
                    </a:lnTo>
                    <a:lnTo>
                      <a:pt x="104" y="0"/>
                    </a:lnTo>
                    <a:lnTo>
                      <a:pt x="148" y="8"/>
                    </a:lnTo>
                    <a:lnTo>
                      <a:pt x="160" y="12"/>
                    </a:lnTo>
                    <a:lnTo>
                      <a:pt x="172" y="15"/>
                    </a:lnTo>
                    <a:lnTo>
                      <a:pt x="182" y="19"/>
                    </a:lnTo>
                    <a:lnTo>
                      <a:pt x="190" y="23"/>
                    </a:lnTo>
                    <a:lnTo>
                      <a:pt x="198" y="27"/>
                    </a:lnTo>
                    <a:lnTo>
                      <a:pt x="205" y="32"/>
                    </a:lnTo>
                    <a:lnTo>
                      <a:pt x="211" y="38"/>
                    </a:lnTo>
                    <a:lnTo>
                      <a:pt x="217" y="45"/>
                    </a:lnTo>
                    <a:lnTo>
                      <a:pt x="205" y="40"/>
                    </a:lnTo>
                    <a:lnTo>
                      <a:pt x="194" y="36"/>
                    </a:lnTo>
                    <a:lnTo>
                      <a:pt x="183" y="33"/>
                    </a:lnTo>
                    <a:lnTo>
                      <a:pt x="172" y="30"/>
                    </a:lnTo>
                    <a:lnTo>
                      <a:pt x="163" y="27"/>
                    </a:lnTo>
                    <a:lnTo>
                      <a:pt x="153" y="26"/>
                    </a:lnTo>
                    <a:lnTo>
                      <a:pt x="143" y="24"/>
                    </a:lnTo>
                    <a:lnTo>
                      <a:pt x="134" y="24"/>
                    </a:lnTo>
                    <a:lnTo>
                      <a:pt x="125" y="24"/>
                    </a:lnTo>
                    <a:lnTo>
                      <a:pt x="116" y="25"/>
                    </a:lnTo>
                    <a:lnTo>
                      <a:pt x="107" y="27"/>
                    </a:lnTo>
                    <a:lnTo>
                      <a:pt x="99" y="29"/>
                    </a:lnTo>
                    <a:lnTo>
                      <a:pt x="91" y="33"/>
                    </a:lnTo>
                    <a:lnTo>
                      <a:pt x="82" y="36"/>
                    </a:lnTo>
                    <a:lnTo>
                      <a:pt x="74" y="41"/>
                    </a:lnTo>
                    <a:lnTo>
                      <a:pt x="66" y="46"/>
                    </a:lnTo>
                    <a:lnTo>
                      <a:pt x="52" y="61"/>
                    </a:lnTo>
                    <a:lnTo>
                      <a:pt x="42" y="80"/>
                    </a:lnTo>
                    <a:lnTo>
                      <a:pt x="37" y="103"/>
                    </a:lnTo>
                    <a:lnTo>
                      <a:pt x="35" y="126"/>
                    </a:lnTo>
                    <a:lnTo>
                      <a:pt x="35" y="151"/>
                    </a:lnTo>
                    <a:lnTo>
                      <a:pt x="38" y="174"/>
                    </a:lnTo>
                    <a:lnTo>
                      <a:pt x="41" y="194"/>
                    </a:lnTo>
                    <a:lnTo>
                      <a:pt x="46" y="21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5" name="Freeform 11"/>
              <p:cNvSpPr>
                <a:spLocks/>
              </p:cNvSpPr>
              <p:nvPr userDrawn="1"/>
            </p:nvSpPr>
            <p:spPr bwMode="ltGray">
              <a:xfrm rot="373331" flipH="1">
                <a:off x="41" y="2843"/>
                <a:ext cx="262" cy="308"/>
              </a:xfrm>
              <a:custGeom>
                <a:avLst/>
                <a:gdLst/>
                <a:ahLst/>
                <a:cxnLst>
                  <a:cxn ang="0">
                    <a:pos x="109" y="0"/>
                  </a:cxn>
                  <a:cxn ang="0">
                    <a:pos x="112" y="2"/>
                  </a:cxn>
                  <a:cxn ang="0">
                    <a:pos x="118" y="8"/>
                  </a:cxn>
                  <a:cxn ang="0">
                    <a:pos x="127" y="18"/>
                  </a:cxn>
                  <a:cxn ang="0">
                    <a:pos x="137" y="33"/>
                  </a:cxn>
                  <a:cxn ang="0">
                    <a:pos x="145" y="52"/>
                  </a:cxn>
                  <a:cxn ang="0">
                    <a:pos x="150" y="76"/>
                  </a:cxn>
                  <a:cxn ang="0">
                    <a:pos x="150" y="105"/>
                  </a:cxn>
                  <a:cxn ang="0">
                    <a:pos x="144" y="139"/>
                  </a:cxn>
                  <a:cxn ang="0">
                    <a:pos x="140" y="149"/>
                  </a:cxn>
                  <a:cxn ang="0">
                    <a:pos x="136" y="157"/>
                  </a:cxn>
                  <a:cxn ang="0">
                    <a:pos x="131" y="165"/>
                  </a:cxn>
                  <a:cxn ang="0">
                    <a:pos x="125" y="173"/>
                  </a:cxn>
                  <a:cxn ang="0">
                    <a:pos x="117" y="180"/>
                  </a:cxn>
                  <a:cxn ang="0">
                    <a:pos x="110" y="185"/>
                  </a:cxn>
                  <a:cxn ang="0">
                    <a:pos x="102" y="191"/>
                  </a:cxn>
                  <a:cxn ang="0">
                    <a:pos x="92" y="195"/>
                  </a:cxn>
                  <a:cxn ang="0">
                    <a:pos x="82" y="197"/>
                  </a:cxn>
                  <a:cxn ang="0">
                    <a:pos x="72" y="200"/>
                  </a:cxn>
                  <a:cxn ang="0">
                    <a:pos x="61" y="201"/>
                  </a:cxn>
                  <a:cxn ang="0">
                    <a:pos x="49" y="201"/>
                  </a:cxn>
                  <a:cxn ang="0">
                    <a:pos x="37" y="200"/>
                  </a:cxn>
                  <a:cxn ang="0">
                    <a:pos x="25" y="197"/>
                  </a:cxn>
                  <a:cxn ang="0">
                    <a:pos x="12" y="193"/>
                  </a:cxn>
                  <a:cxn ang="0">
                    <a:pos x="0" y="188"/>
                  </a:cxn>
                  <a:cxn ang="0">
                    <a:pos x="11" y="195"/>
                  </a:cxn>
                  <a:cxn ang="0">
                    <a:pos x="22" y="200"/>
                  </a:cxn>
                  <a:cxn ang="0">
                    <a:pos x="33" y="205"/>
                  </a:cxn>
                  <a:cxn ang="0">
                    <a:pos x="43" y="208"/>
                  </a:cxn>
                  <a:cxn ang="0">
                    <a:pos x="53" y="211"/>
                  </a:cxn>
                  <a:cxn ang="0">
                    <a:pos x="63" y="212"/>
                  </a:cxn>
                  <a:cxn ang="0">
                    <a:pos x="73" y="213"/>
                  </a:cxn>
                  <a:cxn ang="0">
                    <a:pos x="83" y="213"/>
                  </a:cxn>
                  <a:cxn ang="0">
                    <a:pos x="91" y="212"/>
                  </a:cxn>
                  <a:cxn ang="0">
                    <a:pos x="100" y="210"/>
                  </a:cxn>
                  <a:cxn ang="0">
                    <a:pos x="108" y="208"/>
                  </a:cxn>
                  <a:cxn ang="0">
                    <a:pos x="116" y="206"/>
                  </a:cxn>
                  <a:cxn ang="0">
                    <a:pos x="123" y="203"/>
                  </a:cxn>
                  <a:cxn ang="0">
                    <a:pos x="130" y="199"/>
                  </a:cxn>
                  <a:cxn ang="0">
                    <a:pos x="136" y="195"/>
                  </a:cxn>
                  <a:cxn ang="0">
                    <a:pos x="142" y="191"/>
                  </a:cxn>
                  <a:cxn ang="0">
                    <a:pos x="158" y="176"/>
                  </a:cxn>
                  <a:cxn ang="0">
                    <a:pos x="169" y="161"/>
                  </a:cxn>
                  <a:cxn ang="0">
                    <a:pos x="176" y="144"/>
                  </a:cxn>
                  <a:cxn ang="0">
                    <a:pos x="179" y="128"/>
                  </a:cxn>
                  <a:cxn ang="0">
                    <a:pos x="181" y="111"/>
                  </a:cxn>
                  <a:cxn ang="0">
                    <a:pos x="181" y="95"/>
                  </a:cxn>
                  <a:cxn ang="0">
                    <a:pos x="182" y="79"/>
                  </a:cxn>
                  <a:cxn ang="0">
                    <a:pos x="173" y="46"/>
                  </a:cxn>
                  <a:cxn ang="0">
                    <a:pos x="156" y="21"/>
                  </a:cxn>
                  <a:cxn ang="0">
                    <a:pos x="151" y="18"/>
                  </a:cxn>
                  <a:cxn ang="0">
                    <a:pos x="147" y="15"/>
                  </a:cxn>
                  <a:cxn ang="0">
                    <a:pos x="142" y="13"/>
                  </a:cxn>
                  <a:cxn ang="0">
                    <a:pos x="138" y="11"/>
                  </a:cxn>
                  <a:cxn ang="0">
                    <a:pos x="132" y="9"/>
                  </a:cxn>
                  <a:cxn ang="0">
                    <a:pos x="126" y="6"/>
                  </a:cxn>
                  <a:cxn ang="0">
                    <a:pos x="119" y="3"/>
                  </a:cxn>
                  <a:cxn ang="0">
                    <a:pos x="109" y="0"/>
                  </a:cxn>
                </a:cxnLst>
                <a:rect l="0" t="0" r="r" b="b"/>
                <a:pathLst>
                  <a:path w="182" h="213">
                    <a:moveTo>
                      <a:pt x="109" y="0"/>
                    </a:moveTo>
                    <a:lnTo>
                      <a:pt x="112" y="2"/>
                    </a:lnTo>
                    <a:lnTo>
                      <a:pt x="118" y="8"/>
                    </a:lnTo>
                    <a:lnTo>
                      <a:pt x="127" y="18"/>
                    </a:lnTo>
                    <a:lnTo>
                      <a:pt x="137" y="33"/>
                    </a:lnTo>
                    <a:lnTo>
                      <a:pt x="145" y="52"/>
                    </a:lnTo>
                    <a:lnTo>
                      <a:pt x="150" y="76"/>
                    </a:lnTo>
                    <a:lnTo>
                      <a:pt x="150" y="105"/>
                    </a:lnTo>
                    <a:lnTo>
                      <a:pt x="144" y="139"/>
                    </a:lnTo>
                    <a:lnTo>
                      <a:pt x="140" y="149"/>
                    </a:lnTo>
                    <a:lnTo>
                      <a:pt x="136" y="157"/>
                    </a:lnTo>
                    <a:lnTo>
                      <a:pt x="131" y="165"/>
                    </a:lnTo>
                    <a:lnTo>
                      <a:pt x="125" y="173"/>
                    </a:lnTo>
                    <a:lnTo>
                      <a:pt x="117" y="180"/>
                    </a:lnTo>
                    <a:lnTo>
                      <a:pt x="110" y="185"/>
                    </a:lnTo>
                    <a:lnTo>
                      <a:pt x="102" y="191"/>
                    </a:lnTo>
                    <a:lnTo>
                      <a:pt x="92" y="195"/>
                    </a:lnTo>
                    <a:lnTo>
                      <a:pt x="82" y="197"/>
                    </a:lnTo>
                    <a:lnTo>
                      <a:pt x="72" y="200"/>
                    </a:lnTo>
                    <a:lnTo>
                      <a:pt x="61" y="201"/>
                    </a:lnTo>
                    <a:lnTo>
                      <a:pt x="49" y="201"/>
                    </a:lnTo>
                    <a:lnTo>
                      <a:pt x="37" y="200"/>
                    </a:lnTo>
                    <a:lnTo>
                      <a:pt x="25" y="197"/>
                    </a:lnTo>
                    <a:lnTo>
                      <a:pt x="12" y="193"/>
                    </a:lnTo>
                    <a:lnTo>
                      <a:pt x="0" y="188"/>
                    </a:lnTo>
                    <a:lnTo>
                      <a:pt x="11" y="195"/>
                    </a:lnTo>
                    <a:lnTo>
                      <a:pt x="22" y="200"/>
                    </a:lnTo>
                    <a:lnTo>
                      <a:pt x="33" y="205"/>
                    </a:lnTo>
                    <a:lnTo>
                      <a:pt x="43" y="208"/>
                    </a:lnTo>
                    <a:lnTo>
                      <a:pt x="53" y="211"/>
                    </a:lnTo>
                    <a:lnTo>
                      <a:pt x="63" y="212"/>
                    </a:lnTo>
                    <a:lnTo>
                      <a:pt x="73" y="213"/>
                    </a:lnTo>
                    <a:lnTo>
                      <a:pt x="83" y="213"/>
                    </a:lnTo>
                    <a:lnTo>
                      <a:pt x="91" y="212"/>
                    </a:lnTo>
                    <a:lnTo>
                      <a:pt x="100" y="210"/>
                    </a:lnTo>
                    <a:lnTo>
                      <a:pt x="108" y="208"/>
                    </a:lnTo>
                    <a:lnTo>
                      <a:pt x="116" y="206"/>
                    </a:lnTo>
                    <a:lnTo>
                      <a:pt x="123" y="203"/>
                    </a:lnTo>
                    <a:lnTo>
                      <a:pt x="130" y="199"/>
                    </a:lnTo>
                    <a:lnTo>
                      <a:pt x="136" y="195"/>
                    </a:lnTo>
                    <a:lnTo>
                      <a:pt x="142" y="191"/>
                    </a:lnTo>
                    <a:lnTo>
                      <a:pt x="158" y="176"/>
                    </a:lnTo>
                    <a:lnTo>
                      <a:pt x="169" y="161"/>
                    </a:lnTo>
                    <a:lnTo>
                      <a:pt x="176" y="144"/>
                    </a:lnTo>
                    <a:lnTo>
                      <a:pt x="179" y="128"/>
                    </a:lnTo>
                    <a:lnTo>
                      <a:pt x="181" y="111"/>
                    </a:lnTo>
                    <a:lnTo>
                      <a:pt x="181" y="95"/>
                    </a:lnTo>
                    <a:lnTo>
                      <a:pt x="182" y="79"/>
                    </a:lnTo>
                    <a:lnTo>
                      <a:pt x="173" y="46"/>
                    </a:lnTo>
                    <a:lnTo>
                      <a:pt x="156" y="21"/>
                    </a:lnTo>
                    <a:lnTo>
                      <a:pt x="151" y="18"/>
                    </a:lnTo>
                    <a:lnTo>
                      <a:pt x="147" y="15"/>
                    </a:lnTo>
                    <a:lnTo>
                      <a:pt x="142" y="13"/>
                    </a:lnTo>
                    <a:lnTo>
                      <a:pt x="138" y="11"/>
                    </a:lnTo>
                    <a:lnTo>
                      <a:pt x="132" y="9"/>
                    </a:lnTo>
                    <a:lnTo>
                      <a:pt x="126" y="6"/>
                    </a:lnTo>
                    <a:lnTo>
                      <a:pt x="119" y="3"/>
                    </a:lnTo>
                    <a:lnTo>
                      <a:pt x="10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6" name="Freeform 12"/>
              <p:cNvSpPr>
                <a:spLocks/>
              </p:cNvSpPr>
              <p:nvPr userDrawn="1"/>
            </p:nvSpPr>
            <p:spPr bwMode="ltGray">
              <a:xfrm rot="373331" flipH="1">
                <a:off x="121" y="2907"/>
                <a:ext cx="93" cy="156"/>
              </a:xfrm>
              <a:custGeom>
                <a:avLst/>
                <a:gdLst/>
                <a:ahLst/>
                <a:cxnLst>
                  <a:cxn ang="0">
                    <a:pos x="94" y="0"/>
                  </a:cxn>
                  <a:cxn ang="0">
                    <a:pos x="105" y="9"/>
                  </a:cxn>
                  <a:cxn ang="0">
                    <a:pos x="115" y="27"/>
                  </a:cxn>
                  <a:cxn ang="0">
                    <a:pos x="123" y="50"/>
                  </a:cxn>
                  <a:cxn ang="0">
                    <a:pos x="128" y="78"/>
                  </a:cxn>
                  <a:cxn ang="0">
                    <a:pos x="127" y="111"/>
                  </a:cxn>
                  <a:cxn ang="0">
                    <a:pos x="116" y="145"/>
                  </a:cxn>
                  <a:cxn ang="0">
                    <a:pos x="94" y="181"/>
                  </a:cxn>
                  <a:cxn ang="0">
                    <a:pos x="60" y="217"/>
                  </a:cxn>
                  <a:cxn ang="0">
                    <a:pos x="49" y="213"/>
                  </a:cxn>
                  <a:cxn ang="0">
                    <a:pos x="38" y="210"/>
                  </a:cxn>
                  <a:cxn ang="0">
                    <a:pos x="26" y="205"/>
                  </a:cxn>
                  <a:cxn ang="0">
                    <a:pos x="16" y="201"/>
                  </a:cxn>
                  <a:cxn ang="0">
                    <a:pos x="8" y="196"/>
                  </a:cxn>
                  <a:cxn ang="0">
                    <a:pos x="2" y="190"/>
                  </a:cxn>
                  <a:cxn ang="0">
                    <a:pos x="0" y="183"/>
                  </a:cxn>
                  <a:cxn ang="0">
                    <a:pos x="1" y="178"/>
                  </a:cxn>
                  <a:cxn ang="0">
                    <a:pos x="13" y="171"/>
                  </a:cxn>
                  <a:cxn ang="0">
                    <a:pos x="29" y="161"/>
                  </a:cxn>
                  <a:cxn ang="0">
                    <a:pos x="46" y="150"/>
                  </a:cxn>
                  <a:cxn ang="0">
                    <a:pos x="63" y="134"/>
                  </a:cxn>
                  <a:cxn ang="0">
                    <a:pos x="79" y="112"/>
                  </a:cxn>
                  <a:cxn ang="0">
                    <a:pos x="91" y="83"/>
                  </a:cxn>
                  <a:cxn ang="0">
                    <a:pos x="97" y="46"/>
                  </a:cxn>
                  <a:cxn ang="0">
                    <a:pos x="94" y="0"/>
                  </a:cxn>
                </a:cxnLst>
                <a:rect l="0" t="0" r="r" b="b"/>
                <a:pathLst>
                  <a:path w="128" h="217">
                    <a:moveTo>
                      <a:pt x="94" y="0"/>
                    </a:moveTo>
                    <a:lnTo>
                      <a:pt x="105" y="9"/>
                    </a:lnTo>
                    <a:lnTo>
                      <a:pt x="115" y="27"/>
                    </a:lnTo>
                    <a:lnTo>
                      <a:pt x="123" y="50"/>
                    </a:lnTo>
                    <a:lnTo>
                      <a:pt x="128" y="78"/>
                    </a:lnTo>
                    <a:lnTo>
                      <a:pt x="127" y="111"/>
                    </a:lnTo>
                    <a:lnTo>
                      <a:pt x="116" y="145"/>
                    </a:lnTo>
                    <a:lnTo>
                      <a:pt x="94" y="181"/>
                    </a:lnTo>
                    <a:lnTo>
                      <a:pt x="60" y="217"/>
                    </a:lnTo>
                    <a:lnTo>
                      <a:pt x="49" y="213"/>
                    </a:lnTo>
                    <a:lnTo>
                      <a:pt x="38" y="210"/>
                    </a:lnTo>
                    <a:lnTo>
                      <a:pt x="26" y="205"/>
                    </a:lnTo>
                    <a:lnTo>
                      <a:pt x="16" y="201"/>
                    </a:lnTo>
                    <a:lnTo>
                      <a:pt x="8" y="196"/>
                    </a:lnTo>
                    <a:lnTo>
                      <a:pt x="2" y="190"/>
                    </a:lnTo>
                    <a:lnTo>
                      <a:pt x="0" y="183"/>
                    </a:lnTo>
                    <a:lnTo>
                      <a:pt x="1" y="178"/>
                    </a:lnTo>
                    <a:lnTo>
                      <a:pt x="13" y="171"/>
                    </a:lnTo>
                    <a:lnTo>
                      <a:pt x="29" y="161"/>
                    </a:lnTo>
                    <a:lnTo>
                      <a:pt x="46" y="150"/>
                    </a:lnTo>
                    <a:lnTo>
                      <a:pt x="63" y="134"/>
                    </a:lnTo>
                    <a:lnTo>
                      <a:pt x="79" y="112"/>
                    </a:lnTo>
                    <a:lnTo>
                      <a:pt x="91" y="83"/>
                    </a:lnTo>
                    <a:lnTo>
                      <a:pt x="97" y="46"/>
                    </a:lnTo>
                    <a:lnTo>
                      <a:pt x="94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7" name="Freeform 13"/>
              <p:cNvSpPr>
                <a:spLocks/>
              </p:cNvSpPr>
              <p:nvPr userDrawn="1"/>
            </p:nvSpPr>
            <p:spPr bwMode="ltGray">
              <a:xfrm rot="373331" flipH="1">
                <a:off x="313" y="3110"/>
                <a:ext cx="85" cy="93"/>
              </a:xfrm>
              <a:custGeom>
                <a:avLst/>
                <a:gdLst/>
                <a:ahLst/>
                <a:cxnLst>
                  <a:cxn ang="0">
                    <a:pos x="75" y="0"/>
                  </a:cxn>
                  <a:cxn ang="0">
                    <a:pos x="0" y="25"/>
                  </a:cxn>
                  <a:cxn ang="0">
                    <a:pos x="3" y="26"/>
                  </a:cxn>
                  <a:cxn ang="0">
                    <a:pos x="14" y="29"/>
                  </a:cxn>
                  <a:cxn ang="0">
                    <a:pos x="29" y="36"/>
                  </a:cxn>
                  <a:cxn ang="0">
                    <a:pos x="46" y="47"/>
                  </a:cxn>
                  <a:cxn ang="0">
                    <a:pos x="66" y="62"/>
                  </a:cxn>
                  <a:cxn ang="0">
                    <a:pos x="84" y="80"/>
                  </a:cxn>
                  <a:cxn ang="0">
                    <a:pos x="102" y="103"/>
                  </a:cxn>
                  <a:cxn ang="0">
                    <a:pos x="116" y="132"/>
                  </a:cxn>
                  <a:cxn ang="0">
                    <a:pos x="117" y="120"/>
                  </a:cxn>
                  <a:cxn ang="0">
                    <a:pos x="115" y="107"/>
                  </a:cxn>
                  <a:cxn ang="0">
                    <a:pos x="108" y="90"/>
                  </a:cxn>
                  <a:cxn ang="0">
                    <a:pos x="99" y="74"/>
                  </a:cxn>
                  <a:cxn ang="0">
                    <a:pos x="89" y="58"/>
                  </a:cxn>
                  <a:cxn ang="0">
                    <a:pos x="78" y="45"/>
                  </a:cxn>
                  <a:cxn ang="0">
                    <a:pos x="67" y="36"/>
                  </a:cxn>
                  <a:cxn ang="0">
                    <a:pos x="58" y="32"/>
                  </a:cxn>
                  <a:cxn ang="0">
                    <a:pos x="69" y="29"/>
                  </a:cxn>
                  <a:cxn ang="0">
                    <a:pos x="79" y="28"/>
                  </a:cxn>
                  <a:cxn ang="0">
                    <a:pos x="89" y="26"/>
                  </a:cxn>
                  <a:cxn ang="0">
                    <a:pos x="98" y="25"/>
                  </a:cxn>
                  <a:cxn ang="0">
                    <a:pos x="105" y="24"/>
                  </a:cxn>
                  <a:cxn ang="0">
                    <a:pos x="109" y="22"/>
                  </a:cxn>
                  <a:cxn ang="0">
                    <a:pos x="113" y="21"/>
                  </a:cxn>
                  <a:cxn ang="0">
                    <a:pos x="114" y="21"/>
                  </a:cxn>
                  <a:cxn ang="0">
                    <a:pos x="75" y="0"/>
                  </a:cxn>
                </a:cxnLst>
                <a:rect l="0" t="0" r="r" b="b"/>
                <a:pathLst>
                  <a:path w="117" h="132">
                    <a:moveTo>
                      <a:pt x="75" y="0"/>
                    </a:moveTo>
                    <a:lnTo>
                      <a:pt x="0" y="25"/>
                    </a:lnTo>
                    <a:lnTo>
                      <a:pt x="3" y="26"/>
                    </a:lnTo>
                    <a:lnTo>
                      <a:pt x="14" y="29"/>
                    </a:lnTo>
                    <a:lnTo>
                      <a:pt x="29" y="36"/>
                    </a:lnTo>
                    <a:lnTo>
                      <a:pt x="46" y="47"/>
                    </a:lnTo>
                    <a:lnTo>
                      <a:pt x="66" y="62"/>
                    </a:lnTo>
                    <a:lnTo>
                      <a:pt x="84" y="80"/>
                    </a:lnTo>
                    <a:lnTo>
                      <a:pt x="102" y="103"/>
                    </a:lnTo>
                    <a:lnTo>
                      <a:pt x="116" y="132"/>
                    </a:lnTo>
                    <a:lnTo>
                      <a:pt x="117" y="120"/>
                    </a:lnTo>
                    <a:lnTo>
                      <a:pt x="115" y="107"/>
                    </a:lnTo>
                    <a:lnTo>
                      <a:pt x="108" y="90"/>
                    </a:lnTo>
                    <a:lnTo>
                      <a:pt x="99" y="74"/>
                    </a:lnTo>
                    <a:lnTo>
                      <a:pt x="89" y="58"/>
                    </a:lnTo>
                    <a:lnTo>
                      <a:pt x="78" y="45"/>
                    </a:lnTo>
                    <a:lnTo>
                      <a:pt x="67" y="36"/>
                    </a:lnTo>
                    <a:lnTo>
                      <a:pt x="58" y="32"/>
                    </a:lnTo>
                    <a:lnTo>
                      <a:pt x="69" y="29"/>
                    </a:lnTo>
                    <a:lnTo>
                      <a:pt x="79" y="28"/>
                    </a:lnTo>
                    <a:lnTo>
                      <a:pt x="89" y="26"/>
                    </a:lnTo>
                    <a:lnTo>
                      <a:pt x="98" y="25"/>
                    </a:lnTo>
                    <a:lnTo>
                      <a:pt x="105" y="24"/>
                    </a:lnTo>
                    <a:lnTo>
                      <a:pt x="109" y="22"/>
                    </a:lnTo>
                    <a:lnTo>
                      <a:pt x="113" y="21"/>
                    </a:lnTo>
                    <a:lnTo>
                      <a:pt x="114" y="21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78" name="Freeform 14"/>
              <p:cNvSpPr>
                <a:spLocks/>
              </p:cNvSpPr>
              <p:nvPr userDrawn="1"/>
            </p:nvSpPr>
            <p:spPr bwMode="ltGray">
              <a:xfrm rot="373331" flipH="1">
                <a:off x="289" y="3133"/>
                <a:ext cx="21" cy="5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23" y="0"/>
                  </a:cxn>
                  <a:cxn ang="0">
                    <a:pos x="16" y="4"/>
                  </a:cxn>
                  <a:cxn ang="0">
                    <a:pos x="9" y="9"/>
                  </a:cxn>
                  <a:cxn ang="0">
                    <a:pos x="4" y="19"/>
                  </a:cxn>
                  <a:cxn ang="0">
                    <a:pos x="1" y="30"/>
                  </a:cxn>
                  <a:cxn ang="0">
                    <a:pos x="0" y="44"/>
                  </a:cxn>
                  <a:cxn ang="0">
                    <a:pos x="3" y="60"/>
                  </a:cxn>
                  <a:cxn ang="0">
                    <a:pos x="11" y="77"/>
                  </a:cxn>
                  <a:cxn ang="0">
                    <a:pos x="15" y="53"/>
                  </a:cxn>
                  <a:cxn ang="0">
                    <a:pos x="19" y="37"/>
                  </a:cxn>
                  <a:cxn ang="0">
                    <a:pos x="23" y="22"/>
                  </a:cxn>
                  <a:cxn ang="0">
                    <a:pos x="29" y="0"/>
                  </a:cxn>
                </a:cxnLst>
                <a:rect l="0" t="0" r="r" b="b"/>
                <a:pathLst>
                  <a:path w="29" h="77">
                    <a:moveTo>
                      <a:pt x="29" y="0"/>
                    </a:moveTo>
                    <a:lnTo>
                      <a:pt x="23" y="0"/>
                    </a:lnTo>
                    <a:lnTo>
                      <a:pt x="16" y="4"/>
                    </a:lnTo>
                    <a:lnTo>
                      <a:pt x="9" y="9"/>
                    </a:lnTo>
                    <a:lnTo>
                      <a:pt x="4" y="19"/>
                    </a:lnTo>
                    <a:lnTo>
                      <a:pt x="1" y="30"/>
                    </a:lnTo>
                    <a:lnTo>
                      <a:pt x="0" y="44"/>
                    </a:lnTo>
                    <a:lnTo>
                      <a:pt x="3" y="60"/>
                    </a:lnTo>
                    <a:lnTo>
                      <a:pt x="11" y="77"/>
                    </a:lnTo>
                    <a:lnTo>
                      <a:pt x="15" y="53"/>
                    </a:lnTo>
                    <a:lnTo>
                      <a:pt x="19" y="37"/>
                    </a:lnTo>
                    <a:lnTo>
                      <a:pt x="2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grpSp>
            <p:nvGrpSpPr>
              <p:cNvPr id="1067" name="Group 15"/>
              <p:cNvGrpSpPr>
                <a:grpSpLocks/>
              </p:cNvGrpSpPr>
              <p:nvPr userDrawn="1"/>
            </p:nvGrpSpPr>
            <p:grpSpPr bwMode="auto">
              <a:xfrm rot="10886446" flipH="1">
                <a:off x="335" y="3251"/>
                <a:ext cx="608" cy="369"/>
                <a:chOff x="-366" y="1704"/>
                <a:chExt cx="608" cy="369"/>
              </a:xfrm>
            </p:grpSpPr>
            <p:sp>
              <p:nvSpPr>
                <p:cNvPr id="88080" name="Freeform 16"/>
                <p:cNvSpPr>
                  <a:spLocks/>
                </p:cNvSpPr>
                <p:nvPr userDrawn="1"/>
              </p:nvSpPr>
              <p:spPr bwMode="ltGray">
                <a:xfrm rot="4200091">
                  <a:off x="-243" y="1807"/>
                  <a:ext cx="143" cy="390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6" y="72"/>
                    </a:cxn>
                    <a:cxn ang="0">
                      <a:pos x="3" y="99"/>
                    </a:cxn>
                    <a:cxn ang="0">
                      <a:pos x="0" y="125"/>
                    </a:cxn>
                    <a:cxn ang="0">
                      <a:pos x="0" y="151"/>
                    </a:cxn>
                    <a:cxn ang="0">
                      <a:pos x="3" y="180"/>
                    </a:cxn>
                    <a:cxn ang="0">
                      <a:pos x="7" y="211"/>
                    </a:cxn>
                    <a:cxn ang="0">
                      <a:pos x="16" y="247"/>
                    </a:cxn>
                    <a:cxn ang="0">
                      <a:pos x="29" y="287"/>
                    </a:cxn>
                    <a:cxn ang="0">
                      <a:pos x="43" y="325"/>
                    </a:cxn>
                    <a:cxn ang="0">
                      <a:pos x="61" y="364"/>
                    </a:cxn>
                    <a:cxn ang="0">
                      <a:pos x="83" y="406"/>
                    </a:cxn>
                    <a:cxn ang="0">
                      <a:pos x="106" y="446"/>
                    </a:cxn>
                    <a:cxn ang="0">
                      <a:pos x="132" y="483"/>
                    </a:cxn>
                    <a:cxn ang="0">
                      <a:pos x="157" y="516"/>
                    </a:cxn>
                    <a:cxn ang="0">
                      <a:pos x="182" y="544"/>
                    </a:cxn>
                    <a:cxn ang="0">
                      <a:pos x="207" y="564"/>
                    </a:cxn>
                    <a:cxn ang="0">
                      <a:pos x="160" y="501"/>
                    </a:cxn>
                    <a:cxn ang="0">
                      <a:pos x="127" y="448"/>
                    </a:cxn>
                    <a:cxn ang="0">
                      <a:pos x="103" y="405"/>
                    </a:cxn>
                    <a:cxn ang="0">
                      <a:pos x="87" y="368"/>
                    </a:cxn>
                    <a:cxn ang="0">
                      <a:pos x="75" y="337"/>
                    </a:cxn>
                    <a:cxn ang="0">
                      <a:pos x="68" y="309"/>
                    </a:cxn>
                    <a:cxn ang="0">
                      <a:pos x="63" y="285"/>
                    </a:cxn>
                    <a:cxn ang="0">
                      <a:pos x="56" y="261"/>
                    </a:cxn>
                    <a:cxn ang="0">
                      <a:pos x="44" y="205"/>
                    </a:cxn>
                    <a:cxn ang="0">
                      <a:pos x="41" y="140"/>
                    </a:cxn>
                    <a:cxn ang="0">
                      <a:pos x="43" y="68"/>
                    </a:cxn>
                    <a:cxn ang="0">
                      <a:pos x="50" y="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207" h="564">
                      <a:moveTo>
                        <a:pt x="12" y="44"/>
                      </a:moveTo>
                      <a:lnTo>
                        <a:pt x="6" y="72"/>
                      </a:lnTo>
                      <a:lnTo>
                        <a:pt x="3" y="99"/>
                      </a:lnTo>
                      <a:lnTo>
                        <a:pt x="0" y="125"/>
                      </a:lnTo>
                      <a:lnTo>
                        <a:pt x="0" y="151"/>
                      </a:lnTo>
                      <a:lnTo>
                        <a:pt x="3" y="180"/>
                      </a:lnTo>
                      <a:lnTo>
                        <a:pt x="7" y="211"/>
                      </a:lnTo>
                      <a:lnTo>
                        <a:pt x="16" y="247"/>
                      </a:lnTo>
                      <a:lnTo>
                        <a:pt x="29" y="287"/>
                      </a:lnTo>
                      <a:lnTo>
                        <a:pt x="43" y="325"/>
                      </a:lnTo>
                      <a:lnTo>
                        <a:pt x="61" y="364"/>
                      </a:lnTo>
                      <a:lnTo>
                        <a:pt x="83" y="406"/>
                      </a:lnTo>
                      <a:lnTo>
                        <a:pt x="106" y="446"/>
                      </a:lnTo>
                      <a:lnTo>
                        <a:pt x="132" y="483"/>
                      </a:lnTo>
                      <a:lnTo>
                        <a:pt x="157" y="516"/>
                      </a:lnTo>
                      <a:lnTo>
                        <a:pt x="182" y="544"/>
                      </a:lnTo>
                      <a:lnTo>
                        <a:pt x="207" y="564"/>
                      </a:lnTo>
                      <a:lnTo>
                        <a:pt x="160" y="501"/>
                      </a:lnTo>
                      <a:lnTo>
                        <a:pt x="127" y="448"/>
                      </a:lnTo>
                      <a:lnTo>
                        <a:pt x="103" y="405"/>
                      </a:lnTo>
                      <a:lnTo>
                        <a:pt x="87" y="368"/>
                      </a:lnTo>
                      <a:lnTo>
                        <a:pt x="75" y="337"/>
                      </a:lnTo>
                      <a:lnTo>
                        <a:pt x="68" y="309"/>
                      </a:lnTo>
                      <a:lnTo>
                        <a:pt x="63" y="285"/>
                      </a:lnTo>
                      <a:lnTo>
                        <a:pt x="56" y="261"/>
                      </a:lnTo>
                      <a:lnTo>
                        <a:pt x="44" y="205"/>
                      </a:lnTo>
                      <a:lnTo>
                        <a:pt x="41" y="140"/>
                      </a:lnTo>
                      <a:lnTo>
                        <a:pt x="43" y="68"/>
                      </a:lnTo>
                      <a:lnTo>
                        <a:pt x="50" y="0"/>
                      </a:lnTo>
                      <a:lnTo>
                        <a:pt x="12" y="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1" name="Freeform 17"/>
                <p:cNvSpPr>
                  <a:spLocks/>
                </p:cNvSpPr>
                <p:nvPr userDrawn="1"/>
              </p:nvSpPr>
              <p:spPr bwMode="ltGray">
                <a:xfrm rot="4200091">
                  <a:off x="124" y="1761"/>
                  <a:ext cx="33" cy="160"/>
                </a:xfrm>
                <a:custGeom>
                  <a:avLst/>
                  <a:gdLst/>
                  <a:ahLst/>
                  <a:cxnLst>
                    <a:cxn ang="0">
                      <a:pos x="0" y="19"/>
                    </a:cxn>
                    <a:cxn ang="0">
                      <a:pos x="14" y="55"/>
                    </a:cxn>
                    <a:cxn ang="0">
                      <a:pos x="22" y="101"/>
                    </a:cxn>
                    <a:cxn ang="0">
                      <a:pos x="24" y="159"/>
                    </a:cxn>
                    <a:cxn ang="0">
                      <a:pos x="19" y="232"/>
                    </a:cxn>
                    <a:cxn ang="0">
                      <a:pos x="45" y="217"/>
                    </a:cxn>
                    <a:cxn ang="0">
                      <a:pos x="47" y="178"/>
                    </a:cxn>
                    <a:cxn ang="0">
                      <a:pos x="47" y="140"/>
                    </a:cxn>
                    <a:cxn ang="0">
                      <a:pos x="45" y="103"/>
                    </a:cxn>
                    <a:cxn ang="0">
                      <a:pos x="41" y="71"/>
                    </a:cxn>
                    <a:cxn ang="0">
                      <a:pos x="36" y="52"/>
                    </a:cxn>
                    <a:cxn ang="0">
                      <a:pos x="29" y="34"/>
                    </a:cxn>
                    <a:cxn ang="0">
                      <a:pos x="22" y="17"/>
                    </a:cxn>
                    <a:cxn ang="0">
                      <a:pos x="13" y="0"/>
                    </a:cxn>
                    <a:cxn ang="0">
                      <a:pos x="0" y="19"/>
                    </a:cxn>
                  </a:cxnLst>
                  <a:rect l="0" t="0" r="r" b="b"/>
                  <a:pathLst>
                    <a:path w="47" h="232">
                      <a:moveTo>
                        <a:pt x="0" y="19"/>
                      </a:moveTo>
                      <a:lnTo>
                        <a:pt x="14" y="55"/>
                      </a:lnTo>
                      <a:lnTo>
                        <a:pt x="22" y="101"/>
                      </a:lnTo>
                      <a:lnTo>
                        <a:pt x="24" y="159"/>
                      </a:lnTo>
                      <a:lnTo>
                        <a:pt x="19" y="232"/>
                      </a:lnTo>
                      <a:lnTo>
                        <a:pt x="45" y="217"/>
                      </a:lnTo>
                      <a:lnTo>
                        <a:pt x="47" y="178"/>
                      </a:lnTo>
                      <a:lnTo>
                        <a:pt x="47" y="140"/>
                      </a:lnTo>
                      <a:lnTo>
                        <a:pt x="45" y="103"/>
                      </a:lnTo>
                      <a:lnTo>
                        <a:pt x="41" y="71"/>
                      </a:lnTo>
                      <a:lnTo>
                        <a:pt x="36" y="52"/>
                      </a:lnTo>
                      <a:lnTo>
                        <a:pt x="29" y="34"/>
                      </a:lnTo>
                      <a:lnTo>
                        <a:pt x="22" y="17"/>
                      </a:lnTo>
                      <a:lnTo>
                        <a:pt x="13" y="0"/>
                      </a:lnTo>
                      <a:lnTo>
                        <a:pt x="0" y="1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  <p:sp>
              <p:nvSpPr>
                <p:cNvPr id="88082" name="Freeform 18"/>
                <p:cNvSpPr>
                  <a:spLocks/>
                </p:cNvSpPr>
                <p:nvPr userDrawn="1"/>
              </p:nvSpPr>
              <p:spPr bwMode="ltGray">
                <a:xfrm rot="4200091">
                  <a:off x="180" y="1723"/>
                  <a:ext cx="60" cy="28"/>
                </a:xfrm>
                <a:custGeom>
                  <a:avLst/>
                  <a:gdLst/>
                  <a:ahLst/>
                  <a:cxnLst>
                    <a:cxn ang="0">
                      <a:pos x="87" y="22"/>
                    </a:cxn>
                    <a:cxn ang="0">
                      <a:pos x="77" y="17"/>
                    </a:cxn>
                    <a:cxn ang="0">
                      <a:pos x="68" y="12"/>
                    </a:cxn>
                    <a:cxn ang="0">
                      <a:pos x="58" y="7"/>
                    </a:cxn>
                    <a:cxn ang="0">
                      <a:pos x="47" y="5"/>
                    </a:cxn>
                    <a:cxn ang="0">
                      <a:pos x="37" y="3"/>
                    </a:cxn>
                    <a:cxn ang="0">
                      <a:pos x="26" y="2"/>
                    </a:cxn>
                    <a:cxn ang="0">
                      <a:pos x="13" y="0"/>
                    </a:cxn>
                    <a:cxn ang="0">
                      <a:pos x="0" y="2"/>
                    </a:cxn>
                    <a:cxn ang="0">
                      <a:pos x="6" y="6"/>
                    </a:cxn>
                    <a:cxn ang="0">
                      <a:pos x="14" y="10"/>
                    </a:cxn>
                    <a:cxn ang="0">
                      <a:pos x="22" y="14"/>
                    </a:cxn>
                    <a:cxn ang="0">
                      <a:pos x="33" y="18"/>
                    </a:cxn>
                    <a:cxn ang="0">
                      <a:pos x="42" y="22"/>
                    </a:cxn>
                    <a:cxn ang="0">
                      <a:pos x="52" y="27"/>
                    </a:cxn>
                    <a:cxn ang="0">
                      <a:pos x="64" y="33"/>
                    </a:cxn>
                    <a:cxn ang="0">
                      <a:pos x="74" y="40"/>
                    </a:cxn>
                    <a:cxn ang="0">
                      <a:pos x="87" y="22"/>
                    </a:cxn>
                  </a:cxnLst>
                  <a:rect l="0" t="0" r="r" b="b"/>
                  <a:pathLst>
                    <a:path w="87" h="40">
                      <a:moveTo>
                        <a:pt x="87" y="22"/>
                      </a:moveTo>
                      <a:lnTo>
                        <a:pt x="77" y="17"/>
                      </a:lnTo>
                      <a:lnTo>
                        <a:pt x="68" y="12"/>
                      </a:lnTo>
                      <a:lnTo>
                        <a:pt x="58" y="7"/>
                      </a:lnTo>
                      <a:lnTo>
                        <a:pt x="47" y="5"/>
                      </a:lnTo>
                      <a:lnTo>
                        <a:pt x="37" y="3"/>
                      </a:lnTo>
                      <a:lnTo>
                        <a:pt x="26" y="2"/>
                      </a:lnTo>
                      <a:lnTo>
                        <a:pt x="13" y="0"/>
                      </a:lnTo>
                      <a:lnTo>
                        <a:pt x="0" y="2"/>
                      </a:lnTo>
                      <a:lnTo>
                        <a:pt x="6" y="6"/>
                      </a:lnTo>
                      <a:lnTo>
                        <a:pt x="14" y="10"/>
                      </a:lnTo>
                      <a:lnTo>
                        <a:pt x="22" y="14"/>
                      </a:lnTo>
                      <a:lnTo>
                        <a:pt x="33" y="18"/>
                      </a:lnTo>
                      <a:lnTo>
                        <a:pt x="42" y="22"/>
                      </a:lnTo>
                      <a:lnTo>
                        <a:pt x="52" y="27"/>
                      </a:lnTo>
                      <a:lnTo>
                        <a:pt x="64" y="33"/>
                      </a:lnTo>
                      <a:lnTo>
                        <a:pt x="74" y="40"/>
                      </a:lnTo>
                      <a:lnTo>
                        <a:pt x="87" y="2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pPr>
                    <a:defRPr/>
                  </a:pPr>
                  <a:endParaRPr lang="ru-RU">
                    <a:solidFill>
                      <a:srgbClr val="000000"/>
                    </a:solidFill>
                    <a:cs typeface="Arial" charset="0"/>
                  </a:endParaRPr>
                </a:p>
              </p:txBody>
            </p:sp>
          </p:grpSp>
        </p:grpSp>
        <p:grpSp>
          <p:nvGrpSpPr>
            <p:cNvPr id="1036" name="Group 19"/>
            <p:cNvGrpSpPr>
              <a:grpSpLocks/>
            </p:cNvGrpSpPr>
            <p:nvPr/>
          </p:nvGrpSpPr>
          <p:grpSpPr bwMode="auto">
            <a:xfrm rot="6248562">
              <a:off x="343" y="3854"/>
              <a:ext cx="392" cy="424"/>
              <a:chOff x="1727" y="866"/>
              <a:chExt cx="129" cy="157"/>
            </a:xfrm>
          </p:grpSpPr>
          <p:sp>
            <p:nvSpPr>
              <p:cNvPr id="88084" name="Freeform 20"/>
              <p:cNvSpPr>
                <a:spLocks/>
              </p:cNvSpPr>
              <p:nvPr userDrawn="1"/>
            </p:nvSpPr>
            <p:spPr bwMode="ltGray">
              <a:xfrm>
                <a:off x="1727" y="868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5" name="Freeform 21"/>
              <p:cNvSpPr>
                <a:spLocks/>
              </p:cNvSpPr>
              <p:nvPr userDrawn="1"/>
            </p:nvSpPr>
            <p:spPr bwMode="ltGray">
              <a:xfrm>
                <a:off x="1786" y="896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6" name="Freeform 22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7" name="Group 23"/>
            <p:cNvGrpSpPr>
              <a:grpSpLocks/>
            </p:cNvGrpSpPr>
            <p:nvPr/>
          </p:nvGrpSpPr>
          <p:grpSpPr bwMode="auto">
            <a:xfrm rot="5003157">
              <a:off x="249" y="1102"/>
              <a:ext cx="412" cy="500"/>
              <a:chOff x="1727" y="866"/>
              <a:chExt cx="129" cy="157"/>
            </a:xfrm>
          </p:grpSpPr>
          <p:sp>
            <p:nvSpPr>
              <p:cNvPr id="88088" name="Freeform 24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89" name="Freeform 25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0" name="Freeform 26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grpSp>
          <p:nvGrpSpPr>
            <p:cNvPr id="1038" name="Group 27"/>
            <p:cNvGrpSpPr>
              <a:grpSpLocks/>
            </p:cNvGrpSpPr>
            <p:nvPr/>
          </p:nvGrpSpPr>
          <p:grpSpPr bwMode="auto">
            <a:xfrm>
              <a:off x="815" y="0"/>
              <a:ext cx="345" cy="367"/>
              <a:chOff x="1727" y="866"/>
              <a:chExt cx="129" cy="157"/>
            </a:xfrm>
          </p:grpSpPr>
          <p:sp>
            <p:nvSpPr>
              <p:cNvPr id="88092" name="Freeform 28"/>
              <p:cNvSpPr>
                <a:spLocks/>
              </p:cNvSpPr>
              <p:nvPr userDrawn="1"/>
            </p:nvSpPr>
            <p:spPr bwMode="ltGray">
              <a:xfrm>
                <a:off x="1727" y="866"/>
                <a:ext cx="41" cy="59"/>
              </a:xfrm>
              <a:custGeom>
                <a:avLst/>
                <a:gdLst/>
                <a:ahLst/>
                <a:cxnLst>
                  <a:cxn ang="0">
                    <a:pos x="83" y="28"/>
                  </a:cxn>
                  <a:cxn ang="0">
                    <a:pos x="27" y="0"/>
                  </a:cxn>
                  <a:cxn ang="0">
                    <a:pos x="0" y="117"/>
                  </a:cxn>
                  <a:cxn ang="0">
                    <a:pos x="83" y="28"/>
                  </a:cxn>
                </a:cxnLst>
                <a:rect l="0" t="0" r="r" b="b"/>
                <a:pathLst>
                  <a:path w="83" h="117">
                    <a:moveTo>
                      <a:pt x="83" y="28"/>
                    </a:moveTo>
                    <a:lnTo>
                      <a:pt x="27" y="0"/>
                    </a:lnTo>
                    <a:lnTo>
                      <a:pt x="0" y="117"/>
                    </a:lnTo>
                    <a:lnTo>
                      <a:pt x="83" y="2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3" name="Freeform 29"/>
              <p:cNvSpPr>
                <a:spLocks/>
              </p:cNvSpPr>
              <p:nvPr userDrawn="1"/>
            </p:nvSpPr>
            <p:spPr bwMode="ltGray">
              <a:xfrm>
                <a:off x="1786" y="894"/>
                <a:ext cx="70" cy="49"/>
              </a:xfrm>
              <a:custGeom>
                <a:avLst/>
                <a:gdLst/>
                <a:ahLst/>
                <a:cxnLst>
                  <a:cxn ang="0">
                    <a:pos x="0" y="98"/>
                  </a:cxn>
                  <a:cxn ang="0">
                    <a:pos x="118" y="0"/>
                  </a:cxn>
                  <a:cxn ang="0">
                    <a:pos x="140" y="49"/>
                  </a:cxn>
                  <a:cxn ang="0">
                    <a:pos x="0" y="98"/>
                  </a:cxn>
                </a:cxnLst>
                <a:rect l="0" t="0" r="r" b="b"/>
                <a:pathLst>
                  <a:path w="140" h="98">
                    <a:moveTo>
                      <a:pt x="0" y="98"/>
                    </a:moveTo>
                    <a:lnTo>
                      <a:pt x="118" y="0"/>
                    </a:lnTo>
                    <a:lnTo>
                      <a:pt x="140" y="49"/>
                    </a:lnTo>
                    <a:lnTo>
                      <a:pt x="0" y="98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  <p:sp>
            <p:nvSpPr>
              <p:cNvPr id="88094" name="Freeform 30"/>
              <p:cNvSpPr>
                <a:spLocks/>
              </p:cNvSpPr>
              <p:nvPr userDrawn="1"/>
            </p:nvSpPr>
            <p:spPr bwMode="ltGray">
              <a:xfrm>
                <a:off x="1772" y="998"/>
                <a:ext cx="73" cy="25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145" y="0"/>
                  </a:cxn>
                  <a:cxn ang="0">
                    <a:pos x="131" y="49"/>
                  </a:cxn>
                  <a:cxn ang="0">
                    <a:pos x="0" y="7"/>
                  </a:cxn>
                </a:cxnLst>
                <a:rect l="0" t="0" r="r" b="b"/>
                <a:pathLst>
                  <a:path w="145" h="49">
                    <a:moveTo>
                      <a:pt x="0" y="7"/>
                    </a:moveTo>
                    <a:lnTo>
                      <a:pt x="145" y="0"/>
                    </a:lnTo>
                    <a:lnTo>
                      <a:pt x="131" y="49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bg2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>
                  <a:solidFill>
                    <a:srgbClr val="000000"/>
                  </a:solidFill>
                  <a:cs typeface="Arial" charset="0"/>
                </a:endParaRPr>
              </a:p>
            </p:txBody>
          </p:sp>
        </p:grpSp>
        <p:sp>
          <p:nvSpPr>
            <p:cNvPr id="88095" name="Freeform 31"/>
            <p:cNvSpPr>
              <a:spLocks/>
            </p:cNvSpPr>
            <p:nvPr/>
          </p:nvSpPr>
          <p:spPr bwMode="ltGray">
            <a:xfrm>
              <a:off x="87" y="94"/>
              <a:ext cx="699" cy="756"/>
            </a:xfrm>
            <a:custGeom>
              <a:avLst/>
              <a:gdLst/>
              <a:ahLst/>
              <a:cxnLst>
                <a:cxn ang="0">
                  <a:pos x="1" y="392"/>
                </a:cxn>
                <a:cxn ang="0">
                  <a:pos x="3" y="252"/>
                </a:cxn>
                <a:cxn ang="0">
                  <a:pos x="21" y="210"/>
                </a:cxn>
                <a:cxn ang="0">
                  <a:pos x="29" y="182"/>
                </a:cxn>
                <a:cxn ang="0">
                  <a:pos x="39" y="154"/>
                </a:cxn>
                <a:cxn ang="0">
                  <a:pos x="51" y="138"/>
                </a:cxn>
                <a:cxn ang="0">
                  <a:pos x="111" y="74"/>
                </a:cxn>
                <a:cxn ang="0">
                  <a:pos x="169" y="30"/>
                </a:cxn>
                <a:cxn ang="0">
                  <a:pos x="225" y="10"/>
                </a:cxn>
                <a:cxn ang="0">
                  <a:pos x="249" y="4"/>
                </a:cxn>
                <a:cxn ang="0">
                  <a:pos x="265" y="0"/>
                </a:cxn>
                <a:cxn ang="0">
                  <a:pos x="357" y="2"/>
                </a:cxn>
                <a:cxn ang="0">
                  <a:pos x="385" y="6"/>
                </a:cxn>
                <a:cxn ang="0">
                  <a:pos x="489" y="40"/>
                </a:cxn>
                <a:cxn ang="0">
                  <a:pos x="619" y="128"/>
                </a:cxn>
                <a:cxn ang="0">
                  <a:pos x="653" y="178"/>
                </a:cxn>
                <a:cxn ang="0">
                  <a:pos x="693" y="322"/>
                </a:cxn>
                <a:cxn ang="0">
                  <a:pos x="687" y="434"/>
                </a:cxn>
                <a:cxn ang="0">
                  <a:pos x="665" y="538"/>
                </a:cxn>
                <a:cxn ang="0">
                  <a:pos x="639" y="564"/>
                </a:cxn>
                <a:cxn ang="0">
                  <a:pos x="631" y="580"/>
                </a:cxn>
                <a:cxn ang="0">
                  <a:pos x="607" y="588"/>
                </a:cxn>
                <a:cxn ang="0">
                  <a:pos x="473" y="664"/>
                </a:cxn>
                <a:cxn ang="0">
                  <a:pos x="449" y="678"/>
                </a:cxn>
                <a:cxn ang="0">
                  <a:pos x="405" y="684"/>
                </a:cxn>
                <a:cxn ang="0">
                  <a:pos x="375" y="690"/>
                </a:cxn>
                <a:cxn ang="0">
                  <a:pos x="267" y="684"/>
                </a:cxn>
                <a:cxn ang="0">
                  <a:pos x="259" y="722"/>
                </a:cxn>
                <a:cxn ang="0">
                  <a:pos x="241" y="756"/>
                </a:cxn>
                <a:cxn ang="0">
                  <a:pos x="185" y="728"/>
                </a:cxn>
                <a:cxn ang="0">
                  <a:pos x="163" y="720"/>
                </a:cxn>
                <a:cxn ang="0">
                  <a:pos x="151" y="716"/>
                </a:cxn>
                <a:cxn ang="0">
                  <a:pos x="195" y="674"/>
                </a:cxn>
                <a:cxn ang="0">
                  <a:pos x="211" y="644"/>
                </a:cxn>
                <a:cxn ang="0">
                  <a:pos x="209" y="626"/>
                </a:cxn>
                <a:cxn ang="0">
                  <a:pos x="195" y="620"/>
                </a:cxn>
                <a:cxn ang="0">
                  <a:pos x="165" y="596"/>
                </a:cxn>
                <a:cxn ang="0">
                  <a:pos x="99" y="534"/>
                </a:cxn>
                <a:cxn ang="0">
                  <a:pos x="61" y="506"/>
                </a:cxn>
                <a:cxn ang="0">
                  <a:pos x="23" y="470"/>
                </a:cxn>
                <a:cxn ang="0">
                  <a:pos x="7" y="434"/>
                </a:cxn>
                <a:cxn ang="0">
                  <a:pos x="5" y="396"/>
                </a:cxn>
                <a:cxn ang="0">
                  <a:pos x="1" y="392"/>
                </a:cxn>
              </a:cxnLst>
              <a:rect l="0" t="0" r="r" b="b"/>
              <a:pathLst>
                <a:path w="699" h="756">
                  <a:moveTo>
                    <a:pt x="1" y="392"/>
                  </a:moveTo>
                  <a:cubicBezTo>
                    <a:pt x="2" y="345"/>
                    <a:pt x="2" y="299"/>
                    <a:pt x="3" y="252"/>
                  </a:cubicBezTo>
                  <a:cubicBezTo>
                    <a:pt x="3" y="238"/>
                    <a:pt x="16" y="224"/>
                    <a:pt x="21" y="210"/>
                  </a:cubicBezTo>
                  <a:cubicBezTo>
                    <a:pt x="24" y="202"/>
                    <a:pt x="29" y="182"/>
                    <a:pt x="29" y="182"/>
                  </a:cubicBezTo>
                  <a:cubicBezTo>
                    <a:pt x="32" y="173"/>
                    <a:pt x="34" y="163"/>
                    <a:pt x="39" y="154"/>
                  </a:cubicBezTo>
                  <a:cubicBezTo>
                    <a:pt x="42" y="148"/>
                    <a:pt x="51" y="138"/>
                    <a:pt x="51" y="138"/>
                  </a:cubicBezTo>
                  <a:cubicBezTo>
                    <a:pt x="58" y="116"/>
                    <a:pt x="88" y="82"/>
                    <a:pt x="111" y="74"/>
                  </a:cubicBezTo>
                  <a:cubicBezTo>
                    <a:pt x="128" y="61"/>
                    <a:pt x="149" y="37"/>
                    <a:pt x="169" y="30"/>
                  </a:cubicBezTo>
                  <a:cubicBezTo>
                    <a:pt x="182" y="17"/>
                    <a:pt x="207" y="15"/>
                    <a:pt x="225" y="10"/>
                  </a:cubicBezTo>
                  <a:cubicBezTo>
                    <a:pt x="233" y="8"/>
                    <a:pt x="241" y="6"/>
                    <a:pt x="249" y="4"/>
                  </a:cubicBezTo>
                  <a:cubicBezTo>
                    <a:pt x="254" y="3"/>
                    <a:pt x="265" y="0"/>
                    <a:pt x="265" y="0"/>
                  </a:cubicBezTo>
                  <a:cubicBezTo>
                    <a:pt x="296" y="1"/>
                    <a:pt x="326" y="0"/>
                    <a:pt x="357" y="2"/>
                  </a:cubicBezTo>
                  <a:cubicBezTo>
                    <a:pt x="366" y="2"/>
                    <a:pt x="385" y="6"/>
                    <a:pt x="385" y="6"/>
                  </a:cubicBezTo>
                  <a:cubicBezTo>
                    <a:pt x="417" y="17"/>
                    <a:pt x="463" y="14"/>
                    <a:pt x="489" y="40"/>
                  </a:cubicBezTo>
                  <a:cubicBezTo>
                    <a:pt x="528" y="60"/>
                    <a:pt x="592" y="105"/>
                    <a:pt x="619" y="128"/>
                  </a:cubicBezTo>
                  <a:cubicBezTo>
                    <a:pt x="635" y="134"/>
                    <a:pt x="643" y="164"/>
                    <a:pt x="653" y="178"/>
                  </a:cubicBezTo>
                  <a:cubicBezTo>
                    <a:pt x="667" y="234"/>
                    <a:pt x="687" y="265"/>
                    <a:pt x="693" y="322"/>
                  </a:cubicBezTo>
                  <a:cubicBezTo>
                    <a:pt x="699" y="365"/>
                    <a:pt x="692" y="398"/>
                    <a:pt x="687" y="434"/>
                  </a:cubicBezTo>
                  <a:cubicBezTo>
                    <a:pt x="686" y="469"/>
                    <a:pt x="691" y="510"/>
                    <a:pt x="665" y="538"/>
                  </a:cubicBezTo>
                  <a:cubicBezTo>
                    <a:pt x="657" y="547"/>
                    <a:pt x="644" y="553"/>
                    <a:pt x="639" y="564"/>
                  </a:cubicBezTo>
                  <a:cubicBezTo>
                    <a:pt x="636" y="569"/>
                    <a:pt x="636" y="576"/>
                    <a:pt x="631" y="580"/>
                  </a:cubicBezTo>
                  <a:cubicBezTo>
                    <a:pt x="624" y="585"/>
                    <a:pt x="607" y="588"/>
                    <a:pt x="607" y="588"/>
                  </a:cubicBezTo>
                  <a:cubicBezTo>
                    <a:pt x="581" y="602"/>
                    <a:pt x="499" y="649"/>
                    <a:pt x="473" y="664"/>
                  </a:cubicBezTo>
                  <a:cubicBezTo>
                    <a:pt x="465" y="666"/>
                    <a:pt x="449" y="678"/>
                    <a:pt x="449" y="678"/>
                  </a:cubicBezTo>
                  <a:cubicBezTo>
                    <a:pt x="438" y="685"/>
                    <a:pt x="417" y="679"/>
                    <a:pt x="405" y="684"/>
                  </a:cubicBezTo>
                  <a:cubicBezTo>
                    <a:pt x="396" y="687"/>
                    <a:pt x="385" y="688"/>
                    <a:pt x="375" y="690"/>
                  </a:cubicBezTo>
                  <a:cubicBezTo>
                    <a:pt x="328" y="689"/>
                    <a:pt x="307" y="687"/>
                    <a:pt x="267" y="684"/>
                  </a:cubicBezTo>
                  <a:cubicBezTo>
                    <a:pt x="249" y="690"/>
                    <a:pt x="264" y="683"/>
                    <a:pt x="259" y="722"/>
                  </a:cubicBezTo>
                  <a:cubicBezTo>
                    <a:pt x="258" y="733"/>
                    <a:pt x="250" y="750"/>
                    <a:pt x="241" y="756"/>
                  </a:cubicBezTo>
                  <a:cubicBezTo>
                    <a:pt x="218" y="752"/>
                    <a:pt x="207" y="735"/>
                    <a:pt x="185" y="728"/>
                  </a:cubicBezTo>
                  <a:cubicBezTo>
                    <a:pt x="176" y="725"/>
                    <a:pt x="171" y="724"/>
                    <a:pt x="163" y="720"/>
                  </a:cubicBezTo>
                  <a:cubicBezTo>
                    <a:pt x="159" y="718"/>
                    <a:pt x="151" y="716"/>
                    <a:pt x="151" y="716"/>
                  </a:cubicBezTo>
                  <a:cubicBezTo>
                    <a:pt x="157" y="695"/>
                    <a:pt x="180" y="689"/>
                    <a:pt x="195" y="674"/>
                  </a:cubicBezTo>
                  <a:cubicBezTo>
                    <a:pt x="198" y="665"/>
                    <a:pt x="205" y="652"/>
                    <a:pt x="211" y="644"/>
                  </a:cubicBezTo>
                  <a:cubicBezTo>
                    <a:pt x="210" y="638"/>
                    <a:pt x="212" y="631"/>
                    <a:pt x="209" y="626"/>
                  </a:cubicBezTo>
                  <a:cubicBezTo>
                    <a:pt x="207" y="621"/>
                    <a:pt x="199" y="623"/>
                    <a:pt x="195" y="620"/>
                  </a:cubicBezTo>
                  <a:cubicBezTo>
                    <a:pt x="185" y="612"/>
                    <a:pt x="173" y="606"/>
                    <a:pt x="165" y="596"/>
                  </a:cubicBezTo>
                  <a:cubicBezTo>
                    <a:pt x="146" y="573"/>
                    <a:pt x="123" y="552"/>
                    <a:pt x="99" y="534"/>
                  </a:cubicBezTo>
                  <a:cubicBezTo>
                    <a:pt x="87" y="525"/>
                    <a:pt x="72" y="517"/>
                    <a:pt x="61" y="506"/>
                  </a:cubicBezTo>
                  <a:cubicBezTo>
                    <a:pt x="49" y="494"/>
                    <a:pt x="37" y="480"/>
                    <a:pt x="23" y="470"/>
                  </a:cubicBezTo>
                  <a:cubicBezTo>
                    <a:pt x="13" y="456"/>
                    <a:pt x="10" y="451"/>
                    <a:pt x="7" y="434"/>
                  </a:cubicBezTo>
                  <a:cubicBezTo>
                    <a:pt x="6" y="421"/>
                    <a:pt x="7" y="408"/>
                    <a:pt x="5" y="396"/>
                  </a:cubicBezTo>
                  <a:cubicBezTo>
                    <a:pt x="5" y="394"/>
                    <a:pt x="0" y="391"/>
                    <a:pt x="1" y="392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9525">
              <a:noFill/>
              <a:round/>
              <a:headEnd/>
              <a:tailEnd/>
            </a:ln>
            <a:effectLst/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6" name="Freeform 32"/>
            <p:cNvSpPr>
              <a:spLocks/>
            </p:cNvSpPr>
            <p:nvPr/>
          </p:nvSpPr>
          <p:spPr bwMode="ltGray">
            <a:xfrm rot="828663">
              <a:off x="242" y="3404"/>
              <a:ext cx="132" cy="16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7" name="Freeform 33"/>
            <p:cNvSpPr>
              <a:spLocks/>
            </p:cNvSpPr>
            <p:nvPr/>
          </p:nvSpPr>
          <p:spPr bwMode="ltGray">
            <a:xfrm rot="828663">
              <a:off x="266" y="3592"/>
              <a:ext cx="66" cy="4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8" name="Freeform 34"/>
            <p:cNvSpPr>
              <a:spLocks/>
            </p:cNvSpPr>
            <p:nvPr/>
          </p:nvSpPr>
          <p:spPr bwMode="ltGray">
            <a:xfrm>
              <a:off x="11" y="4110"/>
              <a:ext cx="118" cy="20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8"/>
                </a:cxn>
                <a:cxn ang="0">
                  <a:pos x="15" y="19"/>
                </a:cxn>
                <a:cxn ang="0">
                  <a:pos x="26" y="33"/>
                </a:cxn>
                <a:cxn ang="0">
                  <a:pos x="38" y="51"/>
                </a:cxn>
                <a:cxn ang="0">
                  <a:pos x="54" y="72"/>
                </a:cxn>
                <a:cxn ang="0">
                  <a:pos x="67" y="94"/>
                </a:cxn>
                <a:cxn ang="0">
                  <a:pos x="79" y="119"/>
                </a:cxn>
                <a:cxn ang="0">
                  <a:pos x="87" y="146"/>
                </a:cxn>
                <a:cxn ang="0">
                  <a:pos x="94" y="175"/>
                </a:cxn>
                <a:cxn ang="0">
                  <a:pos x="91" y="209"/>
                </a:cxn>
                <a:cxn ang="0">
                  <a:pos x="118" y="209"/>
                </a:cxn>
                <a:cxn ang="0">
                  <a:pos x="117" y="177"/>
                </a:cxn>
                <a:cxn ang="0">
                  <a:pos x="104" y="119"/>
                </a:cxn>
                <a:cxn ang="0">
                  <a:pos x="82" y="69"/>
                </a:cxn>
                <a:cxn ang="0">
                  <a:pos x="47" y="27"/>
                </a:cxn>
                <a:cxn ang="0">
                  <a:pos x="0" y="0"/>
                </a:cxn>
              </a:cxnLst>
              <a:rect l="0" t="0" r="r" b="b"/>
              <a:pathLst>
                <a:path w="118" h="209">
                  <a:moveTo>
                    <a:pt x="0" y="0"/>
                  </a:moveTo>
                  <a:lnTo>
                    <a:pt x="6" y="8"/>
                  </a:lnTo>
                  <a:lnTo>
                    <a:pt x="15" y="19"/>
                  </a:lnTo>
                  <a:lnTo>
                    <a:pt x="26" y="33"/>
                  </a:lnTo>
                  <a:lnTo>
                    <a:pt x="38" y="51"/>
                  </a:lnTo>
                  <a:lnTo>
                    <a:pt x="54" y="72"/>
                  </a:lnTo>
                  <a:lnTo>
                    <a:pt x="67" y="94"/>
                  </a:lnTo>
                  <a:lnTo>
                    <a:pt x="79" y="119"/>
                  </a:lnTo>
                  <a:lnTo>
                    <a:pt x="87" y="146"/>
                  </a:lnTo>
                  <a:lnTo>
                    <a:pt x="94" y="175"/>
                  </a:lnTo>
                  <a:lnTo>
                    <a:pt x="91" y="209"/>
                  </a:lnTo>
                  <a:lnTo>
                    <a:pt x="118" y="209"/>
                  </a:lnTo>
                  <a:lnTo>
                    <a:pt x="117" y="177"/>
                  </a:lnTo>
                  <a:lnTo>
                    <a:pt x="104" y="119"/>
                  </a:lnTo>
                  <a:lnTo>
                    <a:pt x="82" y="69"/>
                  </a:lnTo>
                  <a:lnTo>
                    <a:pt x="47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099" name="Freeform 35"/>
            <p:cNvSpPr>
              <a:spLocks/>
            </p:cNvSpPr>
            <p:nvPr/>
          </p:nvSpPr>
          <p:spPr bwMode="ltGray">
            <a:xfrm>
              <a:off x="0" y="3968"/>
              <a:ext cx="130" cy="128"/>
            </a:xfrm>
            <a:custGeom>
              <a:avLst/>
              <a:gdLst/>
              <a:ahLst/>
              <a:cxnLst>
                <a:cxn ang="0">
                  <a:pos x="103" y="0"/>
                </a:cxn>
                <a:cxn ang="0">
                  <a:pos x="130" y="128"/>
                </a:cxn>
                <a:cxn ang="0">
                  <a:pos x="125" y="126"/>
                </a:cxn>
                <a:cxn ang="0">
                  <a:pos x="111" y="121"/>
                </a:cxn>
                <a:cxn ang="0">
                  <a:pos x="92" y="111"/>
                </a:cxn>
                <a:cxn ang="0">
                  <a:pos x="68" y="103"/>
                </a:cxn>
                <a:cxn ang="0">
                  <a:pos x="41" y="94"/>
                </a:cxn>
                <a:cxn ang="0">
                  <a:pos x="19" y="90"/>
                </a:cxn>
                <a:cxn ang="0">
                  <a:pos x="0" y="93"/>
                </a:cxn>
                <a:cxn ang="0">
                  <a:pos x="0" y="72"/>
                </a:cxn>
                <a:cxn ang="0">
                  <a:pos x="12" y="70"/>
                </a:cxn>
                <a:cxn ang="0">
                  <a:pos x="24" y="66"/>
                </a:cxn>
                <a:cxn ang="0">
                  <a:pos x="38" y="66"/>
                </a:cxn>
                <a:cxn ang="0">
                  <a:pos x="51" y="67"/>
                </a:cxn>
                <a:cxn ang="0">
                  <a:pos x="65" y="70"/>
                </a:cxn>
                <a:cxn ang="0">
                  <a:pos x="78" y="78"/>
                </a:cxn>
                <a:cxn ang="0">
                  <a:pos x="81" y="74"/>
                </a:cxn>
                <a:cxn ang="0">
                  <a:pos x="81" y="58"/>
                </a:cxn>
                <a:cxn ang="0">
                  <a:pos x="82" y="37"/>
                </a:cxn>
                <a:cxn ang="0">
                  <a:pos x="82" y="29"/>
                </a:cxn>
                <a:cxn ang="0">
                  <a:pos x="80" y="29"/>
                </a:cxn>
                <a:cxn ang="0">
                  <a:pos x="77" y="27"/>
                </a:cxn>
                <a:cxn ang="0">
                  <a:pos x="76" y="22"/>
                </a:cxn>
                <a:cxn ang="0">
                  <a:pos x="75" y="19"/>
                </a:cxn>
                <a:cxn ang="0">
                  <a:pos x="76" y="15"/>
                </a:cxn>
                <a:cxn ang="0">
                  <a:pos x="79" y="10"/>
                </a:cxn>
                <a:cxn ang="0">
                  <a:pos x="89" y="6"/>
                </a:cxn>
                <a:cxn ang="0">
                  <a:pos x="103" y="0"/>
                </a:cxn>
              </a:cxnLst>
              <a:rect l="0" t="0" r="r" b="b"/>
              <a:pathLst>
                <a:path w="130" h="128">
                  <a:moveTo>
                    <a:pt x="103" y="0"/>
                  </a:moveTo>
                  <a:lnTo>
                    <a:pt x="130" y="128"/>
                  </a:lnTo>
                  <a:lnTo>
                    <a:pt x="125" y="126"/>
                  </a:lnTo>
                  <a:lnTo>
                    <a:pt x="111" y="121"/>
                  </a:lnTo>
                  <a:lnTo>
                    <a:pt x="92" y="111"/>
                  </a:lnTo>
                  <a:lnTo>
                    <a:pt x="68" y="103"/>
                  </a:lnTo>
                  <a:lnTo>
                    <a:pt x="41" y="94"/>
                  </a:lnTo>
                  <a:lnTo>
                    <a:pt x="19" y="90"/>
                  </a:lnTo>
                  <a:lnTo>
                    <a:pt x="0" y="93"/>
                  </a:lnTo>
                  <a:lnTo>
                    <a:pt x="0" y="72"/>
                  </a:lnTo>
                  <a:lnTo>
                    <a:pt x="12" y="70"/>
                  </a:lnTo>
                  <a:lnTo>
                    <a:pt x="24" y="66"/>
                  </a:lnTo>
                  <a:lnTo>
                    <a:pt x="38" y="66"/>
                  </a:lnTo>
                  <a:lnTo>
                    <a:pt x="51" y="67"/>
                  </a:lnTo>
                  <a:lnTo>
                    <a:pt x="65" y="70"/>
                  </a:lnTo>
                  <a:lnTo>
                    <a:pt x="78" y="78"/>
                  </a:lnTo>
                  <a:lnTo>
                    <a:pt x="81" y="74"/>
                  </a:lnTo>
                  <a:lnTo>
                    <a:pt x="81" y="58"/>
                  </a:lnTo>
                  <a:lnTo>
                    <a:pt x="82" y="37"/>
                  </a:lnTo>
                  <a:lnTo>
                    <a:pt x="82" y="29"/>
                  </a:lnTo>
                  <a:lnTo>
                    <a:pt x="80" y="29"/>
                  </a:lnTo>
                  <a:lnTo>
                    <a:pt x="77" y="27"/>
                  </a:lnTo>
                  <a:lnTo>
                    <a:pt x="76" y="22"/>
                  </a:lnTo>
                  <a:lnTo>
                    <a:pt x="75" y="19"/>
                  </a:lnTo>
                  <a:lnTo>
                    <a:pt x="76" y="15"/>
                  </a:lnTo>
                  <a:lnTo>
                    <a:pt x="79" y="10"/>
                  </a:lnTo>
                  <a:lnTo>
                    <a:pt x="89" y="6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0" name="Freeform 36"/>
            <p:cNvSpPr>
              <a:spLocks/>
            </p:cNvSpPr>
            <p:nvPr/>
          </p:nvSpPr>
          <p:spPr bwMode="ltGray">
            <a:xfrm>
              <a:off x="0" y="3949"/>
              <a:ext cx="47" cy="86"/>
            </a:xfrm>
            <a:custGeom>
              <a:avLst/>
              <a:gdLst/>
              <a:ahLst/>
              <a:cxnLst>
                <a:cxn ang="0">
                  <a:pos x="37" y="0"/>
                </a:cxn>
                <a:cxn ang="0">
                  <a:pos x="15" y="37"/>
                </a:cxn>
                <a:cxn ang="0">
                  <a:pos x="0" y="59"/>
                </a:cxn>
                <a:cxn ang="0">
                  <a:pos x="0" y="86"/>
                </a:cxn>
                <a:cxn ang="0">
                  <a:pos x="8" y="82"/>
                </a:cxn>
                <a:cxn ang="0">
                  <a:pos x="20" y="73"/>
                </a:cxn>
                <a:cxn ang="0">
                  <a:pos x="33" y="63"/>
                </a:cxn>
                <a:cxn ang="0">
                  <a:pos x="42" y="51"/>
                </a:cxn>
                <a:cxn ang="0">
                  <a:pos x="47" y="36"/>
                </a:cxn>
                <a:cxn ang="0">
                  <a:pos x="46" y="19"/>
                </a:cxn>
                <a:cxn ang="0">
                  <a:pos x="37" y="0"/>
                </a:cxn>
              </a:cxnLst>
              <a:rect l="0" t="0" r="r" b="b"/>
              <a:pathLst>
                <a:path w="47" h="86">
                  <a:moveTo>
                    <a:pt x="37" y="0"/>
                  </a:moveTo>
                  <a:lnTo>
                    <a:pt x="15" y="37"/>
                  </a:lnTo>
                  <a:lnTo>
                    <a:pt x="0" y="59"/>
                  </a:lnTo>
                  <a:lnTo>
                    <a:pt x="0" y="86"/>
                  </a:lnTo>
                  <a:lnTo>
                    <a:pt x="8" y="82"/>
                  </a:lnTo>
                  <a:lnTo>
                    <a:pt x="20" y="73"/>
                  </a:lnTo>
                  <a:lnTo>
                    <a:pt x="33" y="63"/>
                  </a:lnTo>
                  <a:lnTo>
                    <a:pt x="42" y="51"/>
                  </a:lnTo>
                  <a:lnTo>
                    <a:pt x="47" y="36"/>
                  </a:lnTo>
                  <a:lnTo>
                    <a:pt x="46" y="19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1" name="Freeform 37"/>
            <p:cNvSpPr>
              <a:spLocks/>
            </p:cNvSpPr>
            <p:nvPr/>
          </p:nvSpPr>
          <p:spPr bwMode="ltGray">
            <a:xfrm>
              <a:off x="0" y="3239"/>
              <a:ext cx="497" cy="740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41" y="4"/>
                </a:cxn>
                <a:cxn ang="0">
                  <a:pos x="101" y="0"/>
                </a:cxn>
                <a:cxn ang="0">
                  <a:pos x="170" y="4"/>
                </a:cxn>
                <a:cxn ang="0">
                  <a:pos x="248" y="21"/>
                </a:cxn>
                <a:cxn ang="0">
                  <a:pos x="323" y="50"/>
                </a:cxn>
                <a:cxn ang="0">
                  <a:pos x="382" y="90"/>
                </a:cxn>
                <a:cxn ang="0">
                  <a:pos x="428" y="141"/>
                </a:cxn>
                <a:cxn ang="0">
                  <a:pos x="463" y="199"/>
                </a:cxn>
                <a:cxn ang="0">
                  <a:pos x="485" y="262"/>
                </a:cxn>
                <a:cxn ang="0">
                  <a:pos x="496" y="327"/>
                </a:cxn>
                <a:cxn ang="0">
                  <a:pos x="497" y="396"/>
                </a:cxn>
                <a:cxn ang="0">
                  <a:pos x="487" y="462"/>
                </a:cxn>
                <a:cxn ang="0">
                  <a:pos x="470" y="527"/>
                </a:cxn>
                <a:cxn ang="0">
                  <a:pos x="443" y="586"/>
                </a:cxn>
                <a:cxn ang="0">
                  <a:pos x="406" y="639"/>
                </a:cxn>
                <a:cxn ang="0">
                  <a:pos x="364" y="683"/>
                </a:cxn>
                <a:cxn ang="0">
                  <a:pos x="315" y="715"/>
                </a:cxn>
                <a:cxn ang="0">
                  <a:pos x="259" y="736"/>
                </a:cxn>
                <a:cxn ang="0">
                  <a:pos x="198" y="740"/>
                </a:cxn>
                <a:cxn ang="0">
                  <a:pos x="131" y="727"/>
                </a:cxn>
                <a:cxn ang="0">
                  <a:pos x="167" y="728"/>
                </a:cxn>
                <a:cxn ang="0">
                  <a:pos x="204" y="718"/>
                </a:cxn>
                <a:cxn ang="0">
                  <a:pos x="238" y="700"/>
                </a:cxn>
                <a:cxn ang="0">
                  <a:pos x="272" y="670"/>
                </a:cxn>
                <a:cxn ang="0">
                  <a:pos x="304" y="635"/>
                </a:cxn>
                <a:cxn ang="0">
                  <a:pos x="333" y="594"/>
                </a:cxn>
                <a:cxn ang="0">
                  <a:pos x="358" y="549"/>
                </a:cxn>
                <a:cxn ang="0">
                  <a:pos x="381" y="500"/>
                </a:cxn>
                <a:cxn ang="0">
                  <a:pos x="396" y="449"/>
                </a:cxn>
                <a:cxn ang="0">
                  <a:pos x="408" y="397"/>
                </a:cxn>
                <a:cxn ang="0">
                  <a:pos x="414" y="346"/>
                </a:cxn>
                <a:cxn ang="0">
                  <a:pos x="412" y="296"/>
                </a:cxn>
                <a:cxn ang="0">
                  <a:pos x="402" y="251"/>
                </a:cxn>
                <a:cxn ang="0">
                  <a:pos x="384" y="208"/>
                </a:cxn>
                <a:cxn ang="0">
                  <a:pos x="357" y="172"/>
                </a:cxn>
                <a:cxn ang="0">
                  <a:pos x="320" y="142"/>
                </a:cxn>
                <a:cxn ang="0">
                  <a:pos x="260" y="107"/>
                </a:cxn>
                <a:cxn ang="0">
                  <a:pos x="203" y="82"/>
                </a:cxn>
                <a:cxn ang="0">
                  <a:pos x="154" y="65"/>
                </a:cxn>
                <a:cxn ang="0">
                  <a:pos x="108" y="56"/>
                </a:cxn>
                <a:cxn ang="0">
                  <a:pos x="68" y="55"/>
                </a:cxn>
                <a:cxn ang="0">
                  <a:pos x="32" y="61"/>
                </a:cxn>
                <a:cxn ang="0">
                  <a:pos x="0" y="70"/>
                </a:cxn>
                <a:cxn ang="0">
                  <a:pos x="0" y="13"/>
                </a:cxn>
              </a:cxnLst>
              <a:rect l="0" t="0" r="r" b="b"/>
              <a:pathLst>
                <a:path w="497" h="740">
                  <a:moveTo>
                    <a:pt x="0" y="13"/>
                  </a:moveTo>
                  <a:lnTo>
                    <a:pt x="41" y="4"/>
                  </a:lnTo>
                  <a:lnTo>
                    <a:pt x="101" y="0"/>
                  </a:lnTo>
                  <a:lnTo>
                    <a:pt x="170" y="4"/>
                  </a:lnTo>
                  <a:lnTo>
                    <a:pt x="248" y="21"/>
                  </a:lnTo>
                  <a:lnTo>
                    <a:pt x="323" y="50"/>
                  </a:lnTo>
                  <a:lnTo>
                    <a:pt x="382" y="90"/>
                  </a:lnTo>
                  <a:lnTo>
                    <a:pt x="428" y="141"/>
                  </a:lnTo>
                  <a:lnTo>
                    <a:pt x="463" y="199"/>
                  </a:lnTo>
                  <a:lnTo>
                    <a:pt x="485" y="262"/>
                  </a:lnTo>
                  <a:lnTo>
                    <a:pt x="496" y="327"/>
                  </a:lnTo>
                  <a:lnTo>
                    <a:pt x="497" y="396"/>
                  </a:lnTo>
                  <a:lnTo>
                    <a:pt x="487" y="462"/>
                  </a:lnTo>
                  <a:lnTo>
                    <a:pt x="470" y="527"/>
                  </a:lnTo>
                  <a:lnTo>
                    <a:pt x="443" y="586"/>
                  </a:lnTo>
                  <a:lnTo>
                    <a:pt x="406" y="639"/>
                  </a:lnTo>
                  <a:lnTo>
                    <a:pt x="364" y="683"/>
                  </a:lnTo>
                  <a:lnTo>
                    <a:pt x="315" y="715"/>
                  </a:lnTo>
                  <a:lnTo>
                    <a:pt x="259" y="736"/>
                  </a:lnTo>
                  <a:lnTo>
                    <a:pt x="198" y="740"/>
                  </a:lnTo>
                  <a:lnTo>
                    <a:pt x="131" y="727"/>
                  </a:lnTo>
                  <a:lnTo>
                    <a:pt x="167" y="728"/>
                  </a:lnTo>
                  <a:lnTo>
                    <a:pt x="204" y="718"/>
                  </a:lnTo>
                  <a:lnTo>
                    <a:pt x="238" y="700"/>
                  </a:lnTo>
                  <a:lnTo>
                    <a:pt x="272" y="670"/>
                  </a:lnTo>
                  <a:lnTo>
                    <a:pt x="304" y="635"/>
                  </a:lnTo>
                  <a:lnTo>
                    <a:pt x="333" y="594"/>
                  </a:lnTo>
                  <a:lnTo>
                    <a:pt x="358" y="549"/>
                  </a:lnTo>
                  <a:lnTo>
                    <a:pt x="381" y="500"/>
                  </a:lnTo>
                  <a:lnTo>
                    <a:pt x="396" y="449"/>
                  </a:lnTo>
                  <a:lnTo>
                    <a:pt x="408" y="397"/>
                  </a:lnTo>
                  <a:lnTo>
                    <a:pt x="414" y="346"/>
                  </a:lnTo>
                  <a:lnTo>
                    <a:pt x="412" y="296"/>
                  </a:lnTo>
                  <a:lnTo>
                    <a:pt x="402" y="251"/>
                  </a:lnTo>
                  <a:lnTo>
                    <a:pt x="384" y="208"/>
                  </a:lnTo>
                  <a:lnTo>
                    <a:pt x="357" y="172"/>
                  </a:lnTo>
                  <a:lnTo>
                    <a:pt x="320" y="142"/>
                  </a:lnTo>
                  <a:lnTo>
                    <a:pt x="260" y="107"/>
                  </a:lnTo>
                  <a:lnTo>
                    <a:pt x="203" y="82"/>
                  </a:lnTo>
                  <a:lnTo>
                    <a:pt x="154" y="65"/>
                  </a:lnTo>
                  <a:lnTo>
                    <a:pt x="108" y="56"/>
                  </a:lnTo>
                  <a:lnTo>
                    <a:pt x="68" y="55"/>
                  </a:lnTo>
                  <a:lnTo>
                    <a:pt x="32" y="61"/>
                  </a:lnTo>
                  <a:lnTo>
                    <a:pt x="0" y="7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fol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2" name="Freeform 38"/>
            <p:cNvSpPr>
              <a:spLocks/>
            </p:cNvSpPr>
            <p:nvPr/>
          </p:nvSpPr>
          <p:spPr bwMode="ltGray">
            <a:xfrm rot="1584153">
              <a:off x="20" y="410"/>
              <a:ext cx="344" cy="24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25"/>
                </a:cxn>
                <a:cxn ang="0">
                  <a:pos x="3" y="50"/>
                </a:cxn>
                <a:cxn ang="0">
                  <a:pos x="6" y="75"/>
                </a:cxn>
                <a:cxn ang="0">
                  <a:pos x="11" y="98"/>
                </a:cxn>
                <a:cxn ang="0">
                  <a:pos x="18" y="119"/>
                </a:cxn>
                <a:cxn ang="0">
                  <a:pos x="27" y="141"/>
                </a:cxn>
                <a:cxn ang="0">
                  <a:pos x="38" y="161"/>
                </a:cxn>
                <a:cxn ang="0">
                  <a:pos x="51" y="178"/>
                </a:cxn>
                <a:cxn ang="0">
                  <a:pos x="67" y="194"/>
                </a:cxn>
                <a:cxn ang="0">
                  <a:pos x="86" y="208"/>
                </a:cxn>
                <a:cxn ang="0">
                  <a:pos x="106" y="219"/>
                </a:cxn>
                <a:cxn ang="0">
                  <a:pos x="131" y="228"/>
                </a:cxn>
                <a:cxn ang="0">
                  <a:pos x="158" y="234"/>
                </a:cxn>
                <a:cxn ang="0">
                  <a:pos x="188" y="237"/>
                </a:cxn>
                <a:cxn ang="0">
                  <a:pos x="220" y="236"/>
                </a:cxn>
                <a:cxn ang="0">
                  <a:pos x="257" y="232"/>
                </a:cxn>
                <a:cxn ang="0">
                  <a:pos x="224" y="227"/>
                </a:cxn>
                <a:cxn ang="0">
                  <a:pos x="195" y="220"/>
                </a:cxn>
                <a:cxn ang="0">
                  <a:pos x="170" y="212"/>
                </a:cxn>
                <a:cxn ang="0">
                  <a:pos x="148" y="204"/>
                </a:cxn>
                <a:cxn ang="0">
                  <a:pos x="128" y="193"/>
                </a:cxn>
                <a:cxn ang="0">
                  <a:pos x="112" y="182"/>
                </a:cxn>
                <a:cxn ang="0">
                  <a:pos x="97" y="169"/>
                </a:cxn>
                <a:cxn ang="0">
                  <a:pos x="84" y="155"/>
                </a:cxn>
                <a:cxn ang="0">
                  <a:pos x="72" y="141"/>
                </a:cxn>
                <a:cxn ang="0">
                  <a:pos x="61" y="125"/>
                </a:cxn>
                <a:cxn ang="0">
                  <a:pos x="52" y="107"/>
                </a:cxn>
                <a:cxn ang="0">
                  <a:pos x="43" y="88"/>
                </a:cxn>
                <a:cxn ang="0">
                  <a:pos x="33" y="69"/>
                </a:cxn>
                <a:cxn ang="0">
                  <a:pos x="23" y="47"/>
                </a:cxn>
                <a:cxn ang="0">
                  <a:pos x="12" y="24"/>
                </a:cxn>
                <a:cxn ang="0">
                  <a:pos x="0" y="0"/>
                </a:cxn>
              </a:cxnLst>
              <a:rect l="0" t="0" r="r" b="b"/>
              <a:pathLst>
                <a:path w="257" h="237">
                  <a:moveTo>
                    <a:pt x="0" y="0"/>
                  </a:moveTo>
                  <a:lnTo>
                    <a:pt x="0" y="25"/>
                  </a:lnTo>
                  <a:lnTo>
                    <a:pt x="3" y="50"/>
                  </a:lnTo>
                  <a:lnTo>
                    <a:pt x="6" y="75"/>
                  </a:lnTo>
                  <a:lnTo>
                    <a:pt x="11" y="98"/>
                  </a:lnTo>
                  <a:lnTo>
                    <a:pt x="18" y="119"/>
                  </a:lnTo>
                  <a:lnTo>
                    <a:pt x="27" y="141"/>
                  </a:lnTo>
                  <a:lnTo>
                    <a:pt x="38" y="161"/>
                  </a:lnTo>
                  <a:lnTo>
                    <a:pt x="51" y="178"/>
                  </a:lnTo>
                  <a:lnTo>
                    <a:pt x="67" y="194"/>
                  </a:lnTo>
                  <a:lnTo>
                    <a:pt x="86" y="208"/>
                  </a:lnTo>
                  <a:lnTo>
                    <a:pt x="106" y="219"/>
                  </a:lnTo>
                  <a:lnTo>
                    <a:pt x="131" y="228"/>
                  </a:lnTo>
                  <a:lnTo>
                    <a:pt x="158" y="234"/>
                  </a:lnTo>
                  <a:lnTo>
                    <a:pt x="188" y="237"/>
                  </a:lnTo>
                  <a:lnTo>
                    <a:pt x="220" y="236"/>
                  </a:lnTo>
                  <a:lnTo>
                    <a:pt x="257" y="232"/>
                  </a:lnTo>
                  <a:lnTo>
                    <a:pt x="224" y="227"/>
                  </a:lnTo>
                  <a:lnTo>
                    <a:pt x="195" y="220"/>
                  </a:lnTo>
                  <a:lnTo>
                    <a:pt x="170" y="212"/>
                  </a:lnTo>
                  <a:lnTo>
                    <a:pt x="148" y="204"/>
                  </a:lnTo>
                  <a:lnTo>
                    <a:pt x="128" y="193"/>
                  </a:lnTo>
                  <a:lnTo>
                    <a:pt x="112" y="182"/>
                  </a:lnTo>
                  <a:lnTo>
                    <a:pt x="97" y="169"/>
                  </a:lnTo>
                  <a:lnTo>
                    <a:pt x="84" y="155"/>
                  </a:lnTo>
                  <a:lnTo>
                    <a:pt x="72" y="141"/>
                  </a:lnTo>
                  <a:lnTo>
                    <a:pt x="61" y="125"/>
                  </a:lnTo>
                  <a:lnTo>
                    <a:pt x="52" y="107"/>
                  </a:lnTo>
                  <a:lnTo>
                    <a:pt x="43" y="88"/>
                  </a:lnTo>
                  <a:lnTo>
                    <a:pt x="33" y="69"/>
                  </a:lnTo>
                  <a:lnTo>
                    <a:pt x="23" y="47"/>
                  </a:lnTo>
                  <a:lnTo>
                    <a:pt x="12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3" name="Freeform 39"/>
            <p:cNvSpPr>
              <a:spLocks/>
            </p:cNvSpPr>
            <p:nvPr/>
          </p:nvSpPr>
          <p:spPr bwMode="ltGray">
            <a:xfrm rot="1584153">
              <a:off x="242" y="756"/>
              <a:ext cx="167" cy="115"/>
            </a:xfrm>
            <a:custGeom>
              <a:avLst/>
              <a:gdLst/>
              <a:ahLst/>
              <a:cxnLst>
                <a:cxn ang="0">
                  <a:pos x="77" y="0"/>
                </a:cxn>
                <a:cxn ang="0">
                  <a:pos x="124" y="108"/>
                </a:cxn>
                <a:cxn ang="0">
                  <a:pos x="120" y="107"/>
                </a:cxn>
                <a:cxn ang="0">
                  <a:pos x="107" y="105"/>
                </a:cxn>
                <a:cxn ang="0">
                  <a:pos x="89" y="101"/>
                </a:cxn>
                <a:cxn ang="0">
                  <a:pos x="68" y="99"/>
                </a:cxn>
                <a:cxn ang="0">
                  <a:pos x="45" y="97"/>
                </a:cxn>
                <a:cxn ang="0">
                  <a:pos x="25" y="98"/>
                </a:cxn>
                <a:cxn ang="0">
                  <a:pos x="9" y="102"/>
                </a:cxn>
                <a:cxn ang="0">
                  <a:pos x="0" y="110"/>
                </a:cxn>
                <a:cxn ang="0">
                  <a:pos x="4" y="98"/>
                </a:cxn>
                <a:cxn ang="0">
                  <a:pos x="8" y="89"/>
                </a:cxn>
                <a:cxn ang="0">
                  <a:pos x="16" y="82"/>
                </a:cxn>
                <a:cxn ang="0">
                  <a:pos x="25" y="76"/>
                </a:cxn>
                <a:cxn ang="0">
                  <a:pos x="36" y="72"/>
                </a:cxn>
                <a:cxn ang="0">
                  <a:pos x="47" y="71"/>
                </a:cxn>
                <a:cxn ang="0">
                  <a:pos x="59" y="71"/>
                </a:cxn>
                <a:cxn ang="0">
                  <a:pos x="72" y="74"/>
                </a:cxn>
                <a:cxn ang="0">
                  <a:pos x="73" y="71"/>
                </a:cxn>
                <a:cxn ang="0">
                  <a:pos x="70" y="56"/>
                </a:cxn>
                <a:cxn ang="0">
                  <a:pos x="67" y="38"/>
                </a:cxn>
                <a:cxn ang="0">
                  <a:pos x="65" y="30"/>
                </a:cxn>
                <a:cxn ang="0">
                  <a:pos x="63" y="30"/>
                </a:cxn>
                <a:cxn ang="0">
                  <a:pos x="61" y="29"/>
                </a:cxn>
                <a:cxn ang="0">
                  <a:pos x="59" y="26"/>
                </a:cxn>
                <a:cxn ang="0">
                  <a:pos x="57" y="23"/>
                </a:cxn>
                <a:cxn ang="0">
                  <a:pos x="57" y="19"/>
                </a:cxn>
                <a:cxn ang="0">
                  <a:pos x="59" y="14"/>
                </a:cxn>
                <a:cxn ang="0">
                  <a:pos x="66" y="8"/>
                </a:cxn>
                <a:cxn ang="0">
                  <a:pos x="77" y="0"/>
                </a:cxn>
              </a:cxnLst>
              <a:rect l="0" t="0" r="r" b="b"/>
              <a:pathLst>
                <a:path w="124" h="110">
                  <a:moveTo>
                    <a:pt x="77" y="0"/>
                  </a:moveTo>
                  <a:lnTo>
                    <a:pt x="124" y="108"/>
                  </a:lnTo>
                  <a:lnTo>
                    <a:pt x="120" y="107"/>
                  </a:lnTo>
                  <a:lnTo>
                    <a:pt x="107" y="105"/>
                  </a:lnTo>
                  <a:lnTo>
                    <a:pt x="89" y="101"/>
                  </a:lnTo>
                  <a:lnTo>
                    <a:pt x="68" y="99"/>
                  </a:lnTo>
                  <a:lnTo>
                    <a:pt x="45" y="97"/>
                  </a:lnTo>
                  <a:lnTo>
                    <a:pt x="25" y="98"/>
                  </a:lnTo>
                  <a:lnTo>
                    <a:pt x="9" y="102"/>
                  </a:lnTo>
                  <a:lnTo>
                    <a:pt x="0" y="110"/>
                  </a:lnTo>
                  <a:lnTo>
                    <a:pt x="4" y="98"/>
                  </a:lnTo>
                  <a:lnTo>
                    <a:pt x="8" y="89"/>
                  </a:lnTo>
                  <a:lnTo>
                    <a:pt x="16" y="82"/>
                  </a:lnTo>
                  <a:lnTo>
                    <a:pt x="25" y="76"/>
                  </a:lnTo>
                  <a:lnTo>
                    <a:pt x="36" y="72"/>
                  </a:lnTo>
                  <a:lnTo>
                    <a:pt x="47" y="71"/>
                  </a:lnTo>
                  <a:lnTo>
                    <a:pt x="59" y="71"/>
                  </a:lnTo>
                  <a:lnTo>
                    <a:pt x="72" y="74"/>
                  </a:lnTo>
                  <a:lnTo>
                    <a:pt x="73" y="71"/>
                  </a:lnTo>
                  <a:lnTo>
                    <a:pt x="70" y="56"/>
                  </a:lnTo>
                  <a:lnTo>
                    <a:pt x="67" y="38"/>
                  </a:lnTo>
                  <a:lnTo>
                    <a:pt x="65" y="30"/>
                  </a:lnTo>
                  <a:lnTo>
                    <a:pt x="63" y="30"/>
                  </a:lnTo>
                  <a:lnTo>
                    <a:pt x="61" y="29"/>
                  </a:lnTo>
                  <a:lnTo>
                    <a:pt x="59" y="26"/>
                  </a:lnTo>
                  <a:lnTo>
                    <a:pt x="57" y="23"/>
                  </a:lnTo>
                  <a:lnTo>
                    <a:pt x="57" y="19"/>
                  </a:lnTo>
                  <a:lnTo>
                    <a:pt x="59" y="14"/>
                  </a:lnTo>
                  <a:lnTo>
                    <a:pt x="66" y="8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4" name="Freeform 40"/>
            <p:cNvSpPr>
              <a:spLocks/>
            </p:cNvSpPr>
            <p:nvPr/>
          </p:nvSpPr>
          <p:spPr bwMode="ltGray">
            <a:xfrm rot="1584153">
              <a:off x="574" y="286"/>
              <a:ext cx="147" cy="16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1"/>
                </a:cxn>
                <a:cxn ang="0">
                  <a:pos x="18" y="5"/>
                </a:cxn>
                <a:cxn ang="0">
                  <a:pos x="37" y="12"/>
                </a:cxn>
                <a:cxn ang="0">
                  <a:pos x="58" y="24"/>
                </a:cxn>
                <a:cxn ang="0">
                  <a:pos x="78" y="44"/>
                </a:cxn>
                <a:cxn ang="0">
                  <a:pos x="96" y="71"/>
                </a:cxn>
                <a:cxn ang="0">
                  <a:pos x="107" y="108"/>
                </a:cxn>
                <a:cxn ang="0">
                  <a:pos x="109" y="156"/>
                </a:cxn>
                <a:cxn ang="0">
                  <a:pos x="105" y="156"/>
                </a:cxn>
                <a:cxn ang="0">
                  <a:pos x="99" y="156"/>
                </a:cxn>
                <a:cxn ang="0">
                  <a:pos x="93" y="156"/>
                </a:cxn>
                <a:cxn ang="0">
                  <a:pos x="87" y="154"/>
                </a:cxn>
                <a:cxn ang="0">
                  <a:pos x="81" y="153"/>
                </a:cxn>
                <a:cxn ang="0">
                  <a:pos x="74" y="150"/>
                </a:cxn>
                <a:cxn ang="0">
                  <a:pos x="66" y="145"/>
                </a:cxn>
                <a:cxn ang="0">
                  <a:pos x="58" y="139"/>
                </a:cxn>
                <a:cxn ang="0">
                  <a:pos x="53" y="126"/>
                </a:cxn>
                <a:cxn ang="0">
                  <a:pos x="53" y="111"/>
                </a:cxn>
                <a:cxn ang="0">
                  <a:pos x="56" y="96"/>
                </a:cxn>
                <a:cxn ang="0">
                  <a:pos x="59" y="80"/>
                </a:cxn>
                <a:cxn ang="0">
                  <a:pos x="56" y="62"/>
                </a:cxn>
                <a:cxn ang="0">
                  <a:pos x="48" y="43"/>
                </a:cxn>
                <a:cxn ang="0">
                  <a:pos x="31" y="23"/>
                </a:cxn>
                <a:cxn ang="0">
                  <a:pos x="0" y="0"/>
                </a:cxn>
              </a:cxnLst>
              <a:rect l="0" t="0" r="r" b="b"/>
              <a:pathLst>
                <a:path w="109" h="156">
                  <a:moveTo>
                    <a:pt x="0" y="0"/>
                  </a:moveTo>
                  <a:lnTo>
                    <a:pt x="5" y="1"/>
                  </a:lnTo>
                  <a:lnTo>
                    <a:pt x="18" y="5"/>
                  </a:lnTo>
                  <a:lnTo>
                    <a:pt x="37" y="12"/>
                  </a:lnTo>
                  <a:lnTo>
                    <a:pt x="58" y="24"/>
                  </a:lnTo>
                  <a:lnTo>
                    <a:pt x="78" y="44"/>
                  </a:lnTo>
                  <a:lnTo>
                    <a:pt x="96" y="71"/>
                  </a:lnTo>
                  <a:lnTo>
                    <a:pt x="107" y="108"/>
                  </a:lnTo>
                  <a:lnTo>
                    <a:pt x="109" y="156"/>
                  </a:lnTo>
                  <a:lnTo>
                    <a:pt x="105" y="156"/>
                  </a:lnTo>
                  <a:lnTo>
                    <a:pt x="99" y="156"/>
                  </a:lnTo>
                  <a:lnTo>
                    <a:pt x="93" y="156"/>
                  </a:lnTo>
                  <a:lnTo>
                    <a:pt x="87" y="154"/>
                  </a:lnTo>
                  <a:lnTo>
                    <a:pt x="81" y="153"/>
                  </a:lnTo>
                  <a:lnTo>
                    <a:pt x="74" y="150"/>
                  </a:lnTo>
                  <a:lnTo>
                    <a:pt x="66" y="145"/>
                  </a:lnTo>
                  <a:lnTo>
                    <a:pt x="58" y="139"/>
                  </a:lnTo>
                  <a:lnTo>
                    <a:pt x="53" y="126"/>
                  </a:lnTo>
                  <a:lnTo>
                    <a:pt x="53" y="111"/>
                  </a:lnTo>
                  <a:lnTo>
                    <a:pt x="56" y="96"/>
                  </a:lnTo>
                  <a:lnTo>
                    <a:pt x="59" y="80"/>
                  </a:lnTo>
                  <a:lnTo>
                    <a:pt x="56" y="62"/>
                  </a:lnTo>
                  <a:lnTo>
                    <a:pt x="48" y="43"/>
                  </a:lnTo>
                  <a:lnTo>
                    <a:pt x="31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5" name="Freeform 41"/>
            <p:cNvSpPr>
              <a:spLocks/>
            </p:cNvSpPr>
            <p:nvPr/>
          </p:nvSpPr>
          <p:spPr bwMode="ltGray">
            <a:xfrm rot="1584153">
              <a:off x="236" y="721"/>
              <a:ext cx="62" cy="97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20" y="38"/>
                </a:cxn>
                <a:cxn ang="0">
                  <a:pos x="15" y="62"/>
                </a:cxn>
                <a:cxn ang="0">
                  <a:pos x="11" y="79"/>
                </a:cxn>
                <a:cxn ang="0">
                  <a:pos x="0" y="94"/>
                </a:cxn>
                <a:cxn ang="0">
                  <a:pos x="12" y="88"/>
                </a:cxn>
                <a:cxn ang="0">
                  <a:pos x="23" y="80"/>
                </a:cxn>
                <a:cxn ang="0">
                  <a:pos x="32" y="69"/>
                </a:cxn>
                <a:cxn ang="0">
                  <a:pos x="40" y="57"/>
                </a:cxn>
                <a:cxn ang="0">
                  <a:pos x="45" y="44"/>
                </a:cxn>
                <a:cxn ang="0">
                  <a:pos x="46" y="30"/>
                </a:cxn>
                <a:cxn ang="0">
                  <a:pos x="42" y="15"/>
                </a:cxn>
                <a:cxn ang="0">
                  <a:pos x="31" y="0"/>
                </a:cxn>
              </a:cxnLst>
              <a:rect l="0" t="0" r="r" b="b"/>
              <a:pathLst>
                <a:path w="46" h="94">
                  <a:moveTo>
                    <a:pt x="31" y="0"/>
                  </a:moveTo>
                  <a:lnTo>
                    <a:pt x="20" y="38"/>
                  </a:lnTo>
                  <a:lnTo>
                    <a:pt x="15" y="62"/>
                  </a:lnTo>
                  <a:lnTo>
                    <a:pt x="11" y="79"/>
                  </a:lnTo>
                  <a:lnTo>
                    <a:pt x="0" y="94"/>
                  </a:lnTo>
                  <a:lnTo>
                    <a:pt x="12" y="88"/>
                  </a:lnTo>
                  <a:lnTo>
                    <a:pt x="23" y="80"/>
                  </a:lnTo>
                  <a:lnTo>
                    <a:pt x="32" y="69"/>
                  </a:lnTo>
                  <a:lnTo>
                    <a:pt x="40" y="57"/>
                  </a:lnTo>
                  <a:lnTo>
                    <a:pt x="45" y="44"/>
                  </a:lnTo>
                  <a:lnTo>
                    <a:pt x="46" y="30"/>
                  </a:lnTo>
                  <a:lnTo>
                    <a:pt x="42" y="1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6" name="Freeform 42"/>
            <p:cNvSpPr>
              <a:spLocks/>
            </p:cNvSpPr>
            <p:nvPr/>
          </p:nvSpPr>
          <p:spPr bwMode="ltGray">
            <a:xfrm rot="1584153">
              <a:off x="585" y="466"/>
              <a:ext cx="72" cy="4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1"/>
                </a:cxn>
                <a:cxn ang="0">
                  <a:pos x="6" y="3"/>
                </a:cxn>
                <a:cxn ang="0">
                  <a:pos x="13" y="8"/>
                </a:cxn>
                <a:cxn ang="0">
                  <a:pos x="21" y="12"/>
                </a:cxn>
                <a:cxn ang="0">
                  <a:pos x="29" y="15"/>
                </a:cxn>
                <a:cxn ang="0">
                  <a:pos x="38" y="17"/>
                </a:cxn>
                <a:cxn ang="0">
                  <a:pos x="46" y="18"/>
                </a:cxn>
                <a:cxn ang="0">
                  <a:pos x="54" y="16"/>
                </a:cxn>
                <a:cxn ang="0">
                  <a:pos x="53" y="25"/>
                </a:cxn>
                <a:cxn ang="0">
                  <a:pos x="50" y="33"/>
                </a:cxn>
                <a:cxn ang="0">
                  <a:pos x="44" y="38"/>
                </a:cxn>
                <a:cxn ang="0">
                  <a:pos x="37" y="40"/>
                </a:cxn>
                <a:cxn ang="0">
                  <a:pos x="28" y="39"/>
                </a:cxn>
                <a:cxn ang="0">
                  <a:pos x="19" y="32"/>
                </a:cxn>
                <a:cxn ang="0">
                  <a:pos x="10" y="20"/>
                </a:cxn>
                <a:cxn ang="0">
                  <a:pos x="0" y="0"/>
                </a:cxn>
              </a:cxnLst>
              <a:rect l="0" t="0" r="r" b="b"/>
              <a:pathLst>
                <a:path w="54" h="40">
                  <a:moveTo>
                    <a:pt x="0" y="0"/>
                  </a:moveTo>
                  <a:lnTo>
                    <a:pt x="1" y="1"/>
                  </a:lnTo>
                  <a:lnTo>
                    <a:pt x="6" y="3"/>
                  </a:lnTo>
                  <a:lnTo>
                    <a:pt x="13" y="8"/>
                  </a:lnTo>
                  <a:lnTo>
                    <a:pt x="21" y="12"/>
                  </a:lnTo>
                  <a:lnTo>
                    <a:pt x="29" y="15"/>
                  </a:lnTo>
                  <a:lnTo>
                    <a:pt x="38" y="17"/>
                  </a:lnTo>
                  <a:lnTo>
                    <a:pt x="46" y="18"/>
                  </a:lnTo>
                  <a:lnTo>
                    <a:pt x="54" y="16"/>
                  </a:lnTo>
                  <a:lnTo>
                    <a:pt x="53" y="25"/>
                  </a:lnTo>
                  <a:lnTo>
                    <a:pt x="50" y="33"/>
                  </a:lnTo>
                  <a:lnTo>
                    <a:pt x="44" y="38"/>
                  </a:lnTo>
                  <a:lnTo>
                    <a:pt x="37" y="40"/>
                  </a:lnTo>
                  <a:lnTo>
                    <a:pt x="28" y="39"/>
                  </a:lnTo>
                  <a:lnTo>
                    <a:pt x="19" y="32"/>
                  </a:lnTo>
                  <a:lnTo>
                    <a:pt x="10" y="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7" name="Freeform 43"/>
            <p:cNvSpPr>
              <a:spLocks/>
            </p:cNvSpPr>
            <p:nvPr/>
          </p:nvSpPr>
          <p:spPr bwMode="ltGray">
            <a:xfrm>
              <a:off x="0" y="886"/>
              <a:ext cx="360" cy="650"/>
            </a:xfrm>
            <a:custGeom>
              <a:avLst/>
              <a:gdLst/>
              <a:ahLst/>
              <a:cxnLst>
                <a:cxn ang="0">
                  <a:pos x="264" y="0"/>
                </a:cxn>
                <a:cxn ang="0">
                  <a:pos x="269" y="9"/>
                </a:cxn>
                <a:cxn ang="0">
                  <a:pos x="277" y="22"/>
                </a:cxn>
                <a:cxn ang="0">
                  <a:pos x="286" y="39"/>
                </a:cxn>
                <a:cxn ang="0">
                  <a:pos x="297" y="58"/>
                </a:cxn>
                <a:cxn ang="0">
                  <a:pos x="309" y="83"/>
                </a:cxn>
                <a:cxn ang="0">
                  <a:pos x="319" y="108"/>
                </a:cxn>
                <a:cxn ang="0">
                  <a:pos x="329" y="136"/>
                </a:cxn>
                <a:cxn ang="0">
                  <a:pos x="333" y="163"/>
                </a:cxn>
                <a:cxn ang="0">
                  <a:pos x="336" y="193"/>
                </a:cxn>
                <a:cxn ang="0">
                  <a:pos x="332" y="223"/>
                </a:cxn>
                <a:cxn ang="0">
                  <a:pos x="323" y="255"/>
                </a:cxn>
                <a:cxn ang="0">
                  <a:pos x="310" y="285"/>
                </a:cxn>
                <a:cxn ang="0">
                  <a:pos x="287" y="315"/>
                </a:cxn>
                <a:cxn ang="0">
                  <a:pos x="257" y="343"/>
                </a:cxn>
                <a:cxn ang="0">
                  <a:pos x="218" y="370"/>
                </a:cxn>
                <a:cxn ang="0">
                  <a:pos x="167" y="396"/>
                </a:cxn>
                <a:cxn ang="0">
                  <a:pos x="111" y="425"/>
                </a:cxn>
                <a:cxn ang="0">
                  <a:pos x="69" y="457"/>
                </a:cxn>
                <a:cxn ang="0">
                  <a:pos x="35" y="490"/>
                </a:cxn>
                <a:cxn ang="0">
                  <a:pos x="12" y="526"/>
                </a:cxn>
                <a:cxn ang="0">
                  <a:pos x="0" y="553"/>
                </a:cxn>
                <a:cxn ang="0">
                  <a:pos x="0" y="650"/>
                </a:cxn>
                <a:cxn ang="0">
                  <a:pos x="6" y="628"/>
                </a:cxn>
                <a:cxn ang="0">
                  <a:pos x="19" y="594"/>
                </a:cxn>
                <a:cxn ang="0">
                  <a:pos x="43" y="551"/>
                </a:cxn>
                <a:cxn ang="0">
                  <a:pos x="76" y="503"/>
                </a:cxn>
                <a:cxn ang="0">
                  <a:pos x="125" y="454"/>
                </a:cxn>
                <a:cxn ang="0">
                  <a:pos x="190" y="408"/>
                </a:cxn>
                <a:cxn ang="0">
                  <a:pos x="275" y="365"/>
                </a:cxn>
                <a:cxn ang="0">
                  <a:pos x="308" y="342"/>
                </a:cxn>
                <a:cxn ang="0">
                  <a:pos x="335" y="305"/>
                </a:cxn>
                <a:cxn ang="0">
                  <a:pos x="352" y="255"/>
                </a:cxn>
                <a:cxn ang="0">
                  <a:pos x="360" y="201"/>
                </a:cxn>
                <a:cxn ang="0">
                  <a:pos x="356" y="144"/>
                </a:cxn>
                <a:cxn ang="0">
                  <a:pos x="341" y="88"/>
                </a:cxn>
                <a:cxn ang="0">
                  <a:pos x="311" y="39"/>
                </a:cxn>
                <a:cxn ang="0">
                  <a:pos x="264" y="0"/>
                </a:cxn>
              </a:cxnLst>
              <a:rect l="0" t="0" r="r" b="b"/>
              <a:pathLst>
                <a:path w="360" h="650">
                  <a:moveTo>
                    <a:pt x="264" y="0"/>
                  </a:moveTo>
                  <a:lnTo>
                    <a:pt x="269" y="9"/>
                  </a:lnTo>
                  <a:lnTo>
                    <a:pt x="277" y="22"/>
                  </a:lnTo>
                  <a:lnTo>
                    <a:pt x="286" y="39"/>
                  </a:lnTo>
                  <a:lnTo>
                    <a:pt x="297" y="58"/>
                  </a:lnTo>
                  <a:lnTo>
                    <a:pt x="309" y="83"/>
                  </a:lnTo>
                  <a:lnTo>
                    <a:pt x="319" y="108"/>
                  </a:lnTo>
                  <a:lnTo>
                    <a:pt x="329" y="136"/>
                  </a:lnTo>
                  <a:lnTo>
                    <a:pt x="333" y="163"/>
                  </a:lnTo>
                  <a:lnTo>
                    <a:pt x="336" y="193"/>
                  </a:lnTo>
                  <a:lnTo>
                    <a:pt x="332" y="223"/>
                  </a:lnTo>
                  <a:lnTo>
                    <a:pt x="323" y="255"/>
                  </a:lnTo>
                  <a:lnTo>
                    <a:pt x="310" y="285"/>
                  </a:lnTo>
                  <a:lnTo>
                    <a:pt x="287" y="315"/>
                  </a:lnTo>
                  <a:lnTo>
                    <a:pt x="257" y="343"/>
                  </a:lnTo>
                  <a:lnTo>
                    <a:pt x="218" y="370"/>
                  </a:lnTo>
                  <a:lnTo>
                    <a:pt x="167" y="396"/>
                  </a:lnTo>
                  <a:lnTo>
                    <a:pt x="111" y="425"/>
                  </a:lnTo>
                  <a:lnTo>
                    <a:pt x="69" y="457"/>
                  </a:lnTo>
                  <a:lnTo>
                    <a:pt x="35" y="490"/>
                  </a:lnTo>
                  <a:lnTo>
                    <a:pt x="12" y="526"/>
                  </a:lnTo>
                  <a:lnTo>
                    <a:pt x="0" y="553"/>
                  </a:lnTo>
                  <a:lnTo>
                    <a:pt x="0" y="650"/>
                  </a:lnTo>
                  <a:lnTo>
                    <a:pt x="6" y="628"/>
                  </a:lnTo>
                  <a:lnTo>
                    <a:pt x="19" y="594"/>
                  </a:lnTo>
                  <a:lnTo>
                    <a:pt x="43" y="551"/>
                  </a:lnTo>
                  <a:lnTo>
                    <a:pt x="76" y="503"/>
                  </a:lnTo>
                  <a:lnTo>
                    <a:pt x="125" y="454"/>
                  </a:lnTo>
                  <a:lnTo>
                    <a:pt x="190" y="408"/>
                  </a:lnTo>
                  <a:lnTo>
                    <a:pt x="275" y="365"/>
                  </a:lnTo>
                  <a:lnTo>
                    <a:pt x="308" y="342"/>
                  </a:lnTo>
                  <a:lnTo>
                    <a:pt x="335" y="305"/>
                  </a:lnTo>
                  <a:lnTo>
                    <a:pt x="352" y="255"/>
                  </a:lnTo>
                  <a:lnTo>
                    <a:pt x="360" y="201"/>
                  </a:lnTo>
                  <a:lnTo>
                    <a:pt x="356" y="144"/>
                  </a:lnTo>
                  <a:lnTo>
                    <a:pt x="341" y="88"/>
                  </a:lnTo>
                  <a:lnTo>
                    <a:pt x="311" y="39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  <p:sp>
          <p:nvSpPr>
            <p:cNvPr id="88108" name="Freeform 44"/>
            <p:cNvSpPr>
              <a:spLocks/>
            </p:cNvSpPr>
            <p:nvPr/>
          </p:nvSpPr>
          <p:spPr bwMode="ltGray">
            <a:xfrm rot="1584153">
              <a:off x="56" y="84"/>
              <a:ext cx="804" cy="686"/>
            </a:xfrm>
            <a:custGeom>
              <a:avLst/>
              <a:gdLst/>
              <a:ahLst/>
              <a:cxnLst>
                <a:cxn ang="0">
                  <a:pos x="16" y="370"/>
                </a:cxn>
                <a:cxn ang="0">
                  <a:pos x="6" y="341"/>
                </a:cxn>
                <a:cxn ang="0">
                  <a:pos x="0" y="289"/>
                </a:cxn>
                <a:cxn ang="0">
                  <a:pos x="4" y="222"/>
                </a:cxn>
                <a:cxn ang="0">
                  <a:pos x="25" y="151"/>
                </a:cxn>
                <a:cxn ang="0">
                  <a:pos x="69" y="84"/>
                </a:cxn>
                <a:cxn ang="0">
                  <a:pos x="142" y="31"/>
                </a:cxn>
                <a:cxn ang="0">
                  <a:pos x="247" y="2"/>
                </a:cxn>
                <a:cxn ang="0">
                  <a:pos x="380" y="9"/>
                </a:cxn>
                <a:cxn ang="0">
                  <a:pos x="484" y="68"/>
                </a:cxn>
                <a:cxn ang="0">
                  <a:pos x="554" y="165"/>
                </a:cxn>
                <a:cxn ang="0">
                  <a:pos x="591" y="284"/>
                </a:cxn>
                <a:cxn ang="0">
                  <a:pos x="595" y="409"/>
                </a:cxn>
                <a:cxn ang="0">
                  <a:pos x="566" y="525"/>
                </a:cxn>
                <a:cxn ang="0">
                  <a:pos x="507" y="615"/>
                </a:cxn>
                <a:cxn ang="0">
                  <a:pos x="417" y="663"/>
                </a:cxn>
                <a:cxn ang="0">
                  <a:pos x="389" y="659"/>
                </a:cxn>
                <a:cxn ang="0">
                  <a:pos x="441" y="617"/>
                </a:cxn>
                <a:cxn ang="0">
                  <a:pos x="482" y="544"/>
                </a:cxn>
                <a:cxn ang="0">
                  <a:pos x="509" y="454"/>
                </a:cxn>
                <a:cxn ang="0">
                  <a:pos x="520" y="355"/>
                </a:cxn>
                <a:cxn ang="0">
                  <a:pos x="514" y="258"/>
                </a:cxn>
                <a:cxn ang="0">
                  <a:pos x="485" y="174"/>
                </a:cxn>
                <a:cxn ang="0">
                  <a:pos x="433" y="112"/>
                </a:cxn>
                <a:cxn ang="0">
                  <a:pos x="341" y="75"/>
                </a:cxn>
                <a:cxn ang="0">
                  <a:pos x="246" y="61"/>
                </a:cxn>
                <a:cxn ang="0">
                  <a:pos x="174" y="71"/>
                </a:cxn>
                <a:cxn ang="0">
                  <a:pos x="121" y="101"/>
                </a:cxn>
                <a:cxn ang="0">
                  <a:pos x="84" y="149"/>
                </a:cxn>
                <a:cxn ang="0">
                  <a:pos x="57" y="206"/>
                </a:cxn>
                <a:cxn ang="0">
                  <a:pos x="40" y="272"/>
                </a:cxn>
                <a:cxn ang="0">
                  <a:pos x="28" y="339"/>
                </a:cxn>
              </a:cxnLst>
              <a:rect l="0" t="0" r="r" b="b"/>
              <a:pathLst>
                <a:path w="596" h="666">
                  <a:moveTo>
                    <a:pt x="22" y="372"/>
                  </a:moveTo>
                  <a:lnTo>
                    <a:pt x="16" y="370"/>
                  </a:lnTo>
                  <a:lnTo>
                    <a:pt x="10" y="360"/>
                  </a:lnTo>
                  <a:lnTo>
                    <a:pt x="6" y="341"/>
                  </a:lnTo>
                  <a:lnTo>
                    <a:pt x="1" y="318"/>
                  </a:lnTo>
                  <a:lnTo>
                    <a:pt x="0" y="289"/>
                  </a:lnTo>
                  <a:lnTo>
                    <a:pt x="0" y="257"/>
                  </a:lnTo>
                  <a:lnTo>
                    <a:pt x="4" y="222"/>
                  </a:lnTo>
                  <a:lnTo>
                    <a:pt x="13" y="187"/>
                  </a:lnTo>
                  <a:lnTo>
                    <a:pt x="25" y="151"/>
                  </a:lnTo>
                  <a:lnTo>
                    <a:pt x="45" y="116"/>
                  </a:lnTo>
                  <a:lnTo>
                    <a:pt x="69" y="84"/>
                  </a:lnTo>
                  <a:lnTo>
                    <a:pt x="101" y="55"/>
                  </a:lnTo>
                  <a:lnTo>
                    <a:pt x="142" y="31"/>
                  </a:lnTo>
                  <a:lnTo>
                    <a:pt x="190" y="13"/>
                  </a:lnTo>
                  <a:lnTo>
                    <a:pt x="247" y="2"/>
                  </a:lnTo>
                  <a:lnTo>
                    <a:pt x="314" y="0"/>
                  </a:lnTo>
                  <a:lnTo>
                    <a:pt x="380" y="9"/>
                  </a:lnTo>
                  <a:lnTo>
                    <a:pt x="436" y="33"/>
                  </a:lnTo>
                  <a:lnTo>
                    <a:pt x="484" y="68"/>
                  </a:lnTo>
                  <a:lnTo>
                    <a:pt x="524" y="113"/>
                  </a:lnTo>
                  <a:lnTo>
                    <a:pt x="554" y="165"/>
                  </a:lnTo>
                  <a:lnTo>
                    <a:pt x="577" y="222"/>
                  </a:lnTo>
                  <a:lnTo>
                    <a:pt x="591" y="284"/>
                  </a:lnTo>
                  <a:lnTo>
                    <a:pt x="596" y="347"/>
                  </a:lnTo>
                  <a:lnTo>
                    <a:pt x="595" y="409"/>
                  </a:lnTo>
                  <a:lnTo>
                    <a:pt x="585" y="469"/>
                  </a:lnTo>
                  <a:lnTo>
                    <a:pt x="566" y="525"/>
                  </a:lnTo>
                  <a:lnTo>
                    <a:pt x="540" y="574"/>
                  </a:lnTo>
                  <a:lnTo>
                    <a:pt x="507" y="615"/>
                  </a:lnTo>
                  <a:lnTo>
                    <a:pt x="465" y="645"/>
                  </a:lnTo>
                  <a:lnTo>
                    <a:pt x="417" y="663"/>
                  </a:lnTo>
                  <a:lnTo>
                    <a:pt x="360" y="666"/>
                  </a:lnTo>
                  <a:lnTo>
                    <a:pt x="389" y="659"/>
                  </a:lnTo>
                  <a:lnTo>
                    <a:pt x="417" y="642"/>
                  </a:lnTo>
                  <a:lnTo>
                    <a:pt x="441" y="617"/>
                  </a:lnTo>
                  <a:lnTo>
                    <a:pt x="463" y="583"/>
                  </a:lnTo>
                  <a:lnTo>
                    <a:pt x="482" y="544"/>
                  </a:lnTo>
                  <a:lnTo>
                    <a:pt x="497" y="501"/>
                  </a:lnTo>
                  <a:lnTo>
                    <a:pt x="509" y="454"/>
                  </a:lnTo>
                  <a:lnTo>
                    <a:pt x="517" y="404"/>
                  </a:lnTo>
                  <a:lnTo>
                    <a:pt x="520" y="355"/>
                  </a:lnTo>
                  <a:lnTo>
                    <a:pt x="519" y="305"/>
                  </a:lnTo>
                  <a:lnTo>
                    <a:pt x="514" y="258"/>
                  </a:lnTo>
                  <a:lnTo>
                    <a:pt x="502" y="213"/>
                  </a:lnTo>
                  <a:lnTo>
                    <a:pt x="485" y="174"/>
                  </a:lnTo>
                  <a:lnTo>
                    <a:pt x="462" y="139"/>
                  </a:lnTo>
                  <a:lnTo>
                    <a:pt x="433" y="112"/>
                  </a:lnTo>
                  <a:lnTo>
                    <a:pt x="397" y="93"/>
                  </a:lnTo>
                  <a:lnTo>
                    <a:pt x="341" y="75"/>
                  </a:lnTo>
                  <a:lnTo>
                    <a:pt x="290" y="65"/>
                  </a:lnTo>
                  <a:lnTo>
                    <a:pt x="246" y="61"/>
                  </a:lnTo>
                  <a:lnTo>
                    <a:pt x="207" y="63"/>
                  </a:lnTo>
                  <a:lnTo>
                    <a:pt x="174" y="71"/>
                  </a:lnTo>
                  <a:lnTo>
                    <a:pt x="146" y="84"/>
                  </a:lnTo>
                  <a:lnTo>
                    <a:pt x="121" y="101"/>
                  </a:lnTo>
                  <a:lnTo>
                    <a:pt x="101" y="123"/>
                  </a:lnTo>
                  <a:lnTo>
                    <a:pt x="84" y="149"/>
                  </a:lnTo>
                  <a:lnTo>
                    <a:pt x="69" y="176"/>
                  </a:lnTo>
                  <a:lnTo>
                    <a:pt x="57" y="206"/>
                  </a:lnTo>
                  <a:lnTo>
                    <a:pt x="48" y="239"/>
                  </a:lnTo>
                  <a:lnTo>
                    <a:pt x="40" y="272"/>
                  </a:lnTo>
                  <a:lnTo>
                    <a:pt x="33" y="305"/>
                  </a:lnTo>
                  <a:lnTo>
                    <a:pt x="28" y="339"/>
                  </a:lnTo>
                  <a:lnTo>
                    <a:pt x="22" y="372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>
                <a:solidFill>
                  <a:srgbClr val="000000"/>
                </a:solidFill>
                <a:cs typeface="Arial" charset="0"/>
              </a:endParaRPr>
            </a:p>
          </p:txBody>
        </p:sp>
      </p:grpSp>
      <p:sp>
        <p:nvSpPr>
          <p:cNvPr id="88109" name="Rectangle 45"/>
          <p:cNvSpPr>
            <a:spLocks noGrp="1" noChangeArrowheads="1"/>
          </p:cNvSpPr>
          <p:nvPr>
            <p:ph type="title"/>
          </p:nvPr>
        </p:nvSpPr>
        <p:spPr bwMode="auto">
          <a:xfrm>
            <a:off x="442913" y="103188"/>
            <a:ext cx="8243887" cy="1314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028" name="Rectangle 46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45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88111" name="Rectangle 47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AACA6BA4-3040-4CB4-B510-A624E427DC74}" type="datetimeFigureOut">
              <a:rPr lang="ru-RU">
                <a:solidFill>
                  <a:srgbClr val="000000"/>
                </a:solidFill>
              </a:rPr>
              <a:pPr>
                <a:defRPr/>
              </a:pPr>
              <a:t>16.03.2016</a:t>
            </a:fld>
            <a:endParaRPr lang="ru-RU">
              <a:solidFill>
                <a:srgbClr val="000000"/>
              </a:solidFill>
            </a:endParaRPr>
          </a:p>
        </p:txBody>
      </p:sp>
      <p:sp>
        <p:nvSpPr>
          <p:cNvPr id="88112" name="Rectangle 48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>
              <a:solidFill>
                <a:srgbClr val="000000"/>
              </a:solidFill>
            </a:endParaRPr>
          </a:p>
        </p:txBody>
      </p:sp>
      <p:sp>
        <p:nvSpPr>
          <p:cNvPr id="88113" name="Rectangle 49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3638"/>
            <a:ext cx="2133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fontAlgn="auto">
              <a:spcBef>
                <a:spcPts val="0"/>
              </a:spcBef>
              <a:spcAft>
                <a:spcPts val="0"/>
              </a:spcAft>
              <a:defRPr sz="1400">
                <a:latin typeface="+mn-lt"/>
                <a:cs typeface="+mn-cs"/>
              </a:defRPr>
            </a:lvl1pPr>
          </a:lstStyle>
          <a:p>
            <a:pPr>
              <a:defRPr/>
            </a:pPr>
            <a:fld id="{C262D8AB-B0D5-497E-99C2-0308D05714A1}" type="slidenum">
              <a:rPr lang="ru-RU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26489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</p:sldLayoutIdLst>
  <p:transition advClick="0" advTm="7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768" decel="100000"/>
                                        <p:tgtEl>
                                          <p:spTgt spid="88109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9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10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11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12" dur="768" fill="hold"/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13" dur="1230" accel="100000" fill="hold">
                                          <p:stCondLst>
                                            <p:cond delay="768"/>
                                          </p:stCondLst>
                                        </p:cTn>
                                        <p:tgtEl>
                                          <p:spTgt spid="88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09" grpId="0"/>
      <p:bldP spid="1028" grpId="0" build="p">
        <p:tmplLst>
          <p:tmpl lvl="1">
            <p:tnLst>
              <p:par>
                <p:cTn presetID="53" presetClass="entr" presetSubtype="0" fill="hold" nodeType="click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2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3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4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  <p:tmpl lvl="5">
            <p:tnLst>
              <p:par>
                <p:cTn presetID="53" presetClass="entr" presetSubtype="0" fill="hold" nodeType="with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1028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ppt_w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w"/>
                          </p:val>
                        </p:tav>
                      </p:tavLst>
                    </p:anim>
                    <p:anim calcmode="lin" valueType="num">
                      <p:cBhvr>
                        <p:cTn dur="500" fill="hold"/>
                        <p:tgtEl>
                          <p:spTgt spid="1028"/>
                        </p:tgtEl>
                        <p:attrNameLst>
                          <p:attrName>ppt_h</p:attrName>
                        </p:attrNameLst>
                      </p:cBhvr>
                      <p:tavLst>
                        <p:tav tm="0">
                          <p:val>
                            <p:fltVal val="0"/>
                          </p:val>
                        </p:tav>
                        <p:tav tm="100000">
                          <p:val>
                            <p:strVal val="#ppt_h"/>
                          </p:val>
                        </p:tav>
                      </p:tavLst>
                    </p:anim>
                    <p:animEffect transition="in" filter="fade">
                      <p:cBhvr>
                        <p:cTn dur="500"/>
                        <p:tgtEl>
                          <p:spTgt spid="1028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  <p:txStyles>
    <p:titleStyle>
      <a:lvl1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2pPr>
      <a:lvl3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3pPr>
      <a:lvl4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4pPr>
      <a:lvl5pPr algn="ctr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5pPr>
      <a:lvl6pPr marL="4572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6pPr>
      <a:lvl7pPr marL="9144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7pPr>
      <a:lvl8pPr marL="13716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8pPr>
      <a:lvl9pPr marL="1828800" algn="ctr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2"/>
          </a:solidFill>
          <a:effectLst>
            <a:outerShdw blurRad="38100" dist="38100" dir="2700000" algn="tl">
              <a:srgbClr val="FFFFFF"/>
            </a:outerShdw>
          </a:effectLst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1" fontAlgn="base" hangingPunct="1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7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9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90.xml"/><Relationship Id="rId4" Type="http://schemas.openxmlformats.org/officeDocument/2006/relationships/image" Target="../media/image15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90.xml"/><Relationship Id="rId4" Type="http://schemas.openxmlformats.org/officeDocument/2006/relationships/image" Target="../media/image18.jpe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0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0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12.xml"/><Relationship Id="rId4" Type="http://schemas.openxmlformats.org/officeDocument/2006/relationships/image" Target="../media/image24.jpe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1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112.xml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11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1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12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123.xml"/><Relationship Id="rId4" Type="http://schemas.openxmlformats.org/officeDocument/2006/relationships/image" Target="../media/image36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23.xml"/><Relationship Id="rId5" Type="http://schemas.openxmlformats.org/officeDocument/2006/relationships/image" Target="../media/image40.jpeg"/><Relationship Id="rId4" Type="http://schemas.openxmlformats.org/officeDocument/2006/relationships/image" Target="../media/image39.jpe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34.xml"/><Relationship Id="rId4" Type="http://schemas.openxmlformats.org/officeDocument/2006/relationships/image" Target="../media/image43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3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13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134.xml"/><Relationship Id="rId5" Type="http://schemas.openxmlformats.org/officeDocument/2006/relationships/image" Target="../media/image49.jpeg"/><Relationship Id="rId4" Type="http://schemas.openxmlformats.org/officeDocument/2006/relationships/image" Target="../media/image48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34.xml"/><Relationship Id="rId4" Type="http://schemas.openxmlformats.org/officeDocument/2006/relationships/image" Target="../media/image5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jpeg"/><Relationship Id="rId1" Type="http://schemas.openxmlformats.org/officeDocument/2006/relationships/slideLayout" Target="../slideLayouts/slideLayout134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134.xml"/><Relationship Id="rId4" Type="http://schemas.openxmlformats.org/officeDocument/2006/relationships/image" Target="../media/image60.pn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13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15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6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3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57.xml"/><Relationship Id="rId5" Type="http://schemas.openxmlformats.org/officeDocument/2006/relationships/image" Target="../media/image6.jpeg"/><Relationship Id="rId4" Type="http://schemas.openxmlformats.org/officeDocument/2006/relationships/image" Target="../media/image5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57.xml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Заголовок 1"/>
          <p:cNvSpPr>
            <a:spLocks noGrp="1"/>
          </p:cNvSpPr>
          <p:nvPr>
            <p:ph type="ctrTitle"/>
          </p:nvPr>
        </p:nvSpPr>
        <p:spPr>
          <a:xfrm>
            <a:off x="611188" y="260648"/>
            <a:ext cx="7851775" cy="2592288"/>
          </a:xfrm>
        </p:spPr>
        <p:txBody>
          <a:bodyPr/>
          <a:lstStyle/>
          <a:p>
            <a:pPr eaLnBrk="1" hangingPunct="1"/>
            <a:r>
              <a:rPr lang="ru-RU" sz="3200" i="1" dirty="0" smtClean="0">
                <a:solidFill>
                  <a:srgbClr val="347200"/>
                </a:solidFill>
                <a:effectLst/>
              </a:rPr>
              <a:t/>
            </a:r>
            <a:br>
              <a:rPr lang="ru-RU" sz="3200" i="1" dirty="0" smtClean="0">
                <a:solidFill>
                  <a:srgbClr val="347200"/>
                </a:solidFill>
                <a:effectLst/>
              </a:rPr>
            </a:br>
            <a:r>
              <a:rPr lang="ru-RU" sz="3200" i="1" dirty="0" smtClean="0">
                <a:solidFill>
                  <a:srgbClr val="347200"/>
                </a:solidFill>
                <a:effectLst/>
              </a:rPr>
              <a:t/>
            </a:r>
            <a:br>
              <a:rPr lang="ru-RU" sz="3200" i="1" dirty="0" smtClean="0">
                <a:solidFill>
                  <a:srgbClr val="347200"/>
                </a:solidFill>
                <a:effectLst/>
              </a:rPr>
            </a:br>
            <a:r>
              <a:rPr lang="ru-RU" sz="3200" i="1" dirty="0">
                <a:solidFill>
                  <a:srgbClr val="347200"/>
                </a:solidFill>
                <a:effectLst/>
              </a:rPr>
              <a:t/>
            </a:r>
            <a:br>
              <a:rPr lang="ru-RU" sz="3200" i="1" dirty="0">
                <a:solidFill>
                  <a:srgbClr val="347200"/>
                </a:solidFill>
                <a:effectLst/>
              </a:rPr>
            </a:br>
            <a:r>
              <a:rPr lang="ru-RU" sz="3200" i="1" dirty="0" smtClean="0">
                <a:solidFill>
                  <a:srgbClr val="347200"/>
                </a:solidFill>
                <a:effectLst/>
              </a:rPr>
              <a:t/>
            </a:r>
            <a:br>
              <a:rPr lang="ru-RU" sz="3200" i="1" dirty="0" smtClean="0">
                <a:solidFill>
                  <a:srgbClr val="347200"/>
                </a:solidFill>
                <a:effectLst/>
              </a:rPr>
            </a:br>
            <a:r>
              <a:rPr lang="ru-RU" sz="1400" dirty="0" smtClean="0">
                <a:solidFill>
                  <a:schemeClr val="accent2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«</a:t>
            </a:r>
            <a:r>
              <a:rPr lang="ru-RU" sz="1600" dirty="0" err="1" smtClean="0">
                <a:solidFill>
                  <a:schemeClr val="accent2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Тарногский</a:t>
            </a:r>
            <a:r>
              <a:rPr lang="ru-RU" sz="1600" dirty="0" smtClean="0">
                <a:solidFill>
                  <a:schemeClr val="accent2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детский сад комбинированного вида №2 «</a:t>
            </a:r>
            <a:r>
              <a:rPr lang="ru-RU" sz="1600" dirty="0" err="1" smtClean="0">
                <a:solidFill>
                  <a:schemeClr val="accent2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Солныщшко</a:t>
            </a:r>
            <a:r>
              <a:rPr lang="ru-RU" sz="1600" dirty="0" smtClean="0">
                <a:solidFill>
                  <a:schemeClr val="accent2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»</a:t>
            </a:r>
            <a:br>
              <a:rPr lang="ru-RU" sz="1600" dirty="0" smtClean="0">
                <a:solidFill>
                  <a:schemeClr val="accent2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600" dirty="0" smtClean="0">
                <a:solidFill>
                  <a:schemeClr val="accent2">
                    <a:lumMod val="25000"/>
                  </a:schemeClr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2016 год.</a:t>
            </a:r>
            <a:r>
              <a:rPr lang="ru-RU" sz="1600" i="1" dirty="0">
                <a:solidFill>
                  <a:srgbClr val="3472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1600" i="1" dirty="0">
                <a:solidFill>
                  <a:srgbClr val="34720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320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Предметно-развивающий </a:t>
            </a:r>
            <a:r>
              <a:rPr lang="en-US" sz="320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sz="320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320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мир чудес и превращений </a:t>
            </a:r>
            <a:r>
              <a:rPr lang="en-US" sz="320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sz="320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320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в группе младшего возраста</a:t>
            </a:r>
            <a:r>
              <a:rPr lang="ru-RU" sz="240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240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140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ru-RU" sz="140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ru-RU" sz="2400" b="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Воспитатель: </a:t>
            </a:r>
            <a:r>
              <a:rPr lang="ru-RU" sz="2400" b="0" dirty="0" err="1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Вячеславова</a:t>
            </a:r>
            <a:r>
              <a:rPr lang="ru-RU" sz="2400" b="0" dirty="0" smtClean="0">
                <a:solidFill>
                  <a:srgbClr val="7030A0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rPr>
              <a:t> Т.Е.</a:t>
            </a:r>
          </a:p>
        </p:txBody>
      </p:sp>
      <p:pic>
        <p:nvPicPr>
          <p:cNvPr id="1026" name="Picture 2" descr="C:\Documents and Settings\unou\Рабочий стол\для конкурса-игровой центр\солнце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2852936"/>
            <a:ext cx="4025900" cy="37036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47200179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E:\для конкурса-игровой центр\фото группы\DSC03574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476672"/>
            <a:ext cx="7717533" cy="5788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7118102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1165572"/>
          </a:xfrm>
        </p:spPr>
        <p:txBody>
          <a:bodyPr/>
          <a:lstStyle/>
          <a:p>
            <a:r>
              <a:rPr lang="ru-RU" sz="2400" b="1" dirty="0" smtClean="0"/>
              <a:t>Некоторые атрибуты и пособия изготовлены родителями</a:t>
            </a:r>
            <a:endParaRPr lang="ru-RU" sz="2400" b="1" dirty="0"/>
          </a:p>
        </p:txBody>
      </p:sp>
      <p:pic>
        <p:nvPicPr>
          <p:cNvPr id="4098" name="Picture 2" descr="E:\для конкурса-игровой центр\фото группы\DSC03584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1258" y="1600200"/>
            <a:ext cx="6470847" cy="4853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6155437"/>
      </p:ext>
    </p:extLst>
  </p:cSld>
  <p:clrMapOvr>
    <a:masterClrMapping/>
  </p:clrMapOvr>
  <p:transition advClick="0" advTm="7000">
    <p:wheel spokes="8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539750" y="188641"/>
            <a:ext cx="8135938" cy="3024335"/>
          </a:xfrm>
        </p:spPr>
        <p:txBody>
          <a:bodyPr/>
          <a:lstStyle/>
          <a:p>
            <a:pPr algn="ctr">
              <a:lnSpc>
                <a:spcPct val="80000"/>
              </a:lnSpc>
              <a:buFontTx/>
              <a:buNone/>
            </a:pPr>
            <a:r>
              <a:rPr lang="ru-RU" sz="2800" b="1" dirty="0" smtClean="0">
                <a:solidFill>
                  <a:schemeClr val="accent5">
                    <a:lumMod val="50000"/>
                  </a:schemeClr>
                </a:solidFill>
                <a:latin typeface="Times New Roman" pitchFamily="18" charset="0"/>
              </a:rPr>
              <a:t>Центр изобразительного искусства:</a:t>
            </a:r>
            <a:endParaRPr lang="ru-RU" sz="1200" u="sng" dirty="0" smtClean="0">
              <a:latin typeface="Times New Roman" pitchFamily="18" charset="0"/>
            </a:endParaRPr>
          </a:p>
          <a:p>
            <a:pPr algn="ctr">
              <a:lnSpc>
                <a:spcPct val="80000"/>
              </a:lnSpc>
              <a:buFontTx/>
              <a:buNone/>
            </a:pPr>
            <a:r>
              <a:rPr lang="ru-RU" sz="2000" b="1" u="sng" dirty="0" smtClean="0">
                <a:latin typeface="Times New Roman" pitchFamily="18" charset="0"/>
              </a:rPr>
              <a:t>Задачи:</a:t>
            </a:r>
            <a:r>
              <a:rPr lang="ru-RU" sz="2000" dirty="0" smtClean="0">
                <a:latin typeface="Times New Roman" pitchFamily="18" charset="0"/>
              </a:rPr>
              <a:t> Развивать интерес, внимание, любознательность, эмоциональный отклик детей на отдельные эстетические свойства и качества предметов окружающей действительности.                                                                  </a:t>
            </a:r>
            <a:r>
              <a:rPr lang="ru-RU" sz="2000" b="1" dirty="0" smtClean="0">
                <a:latin typeface="Times New Roman" pitchFamily="18" charset="0"/>
              </a:rPr>
              <a:t>Оборудование и материалы</a:t>
            </a:r>
            <a:r>
              <a:rPr lang="ru-RU" sz="2000" dirty="0" smtClean="0">
                <a:latin typeface="Times New Roman" pitchFamily="18" charset="0"/>
              </a:rPr>
              <a:t>, которые есть в уголке: двух сторонний мольберт; наборы цветных карандашей; наборы фломастеров; шариковые ручки; гуашь; акварель; цветные восковые мелки и т. п. ; кисточки - тонкие и толстые; баночки для промывания кисти от краски; бумага для рисования разного формата; </a:t>
            </a:r>
            <a:r>
              <a:rPr lang="ru-RU" sz="2000" dirty="0" err="1" smtClean="0">
                <a:latin typeface="Times New Roman" pitchFamily="18" charset="0"/>
              </a:rPr>
              <a:t>расскраски</a:t>
            </a:r>
            <a:r>
              <a:rPr lang="ru-RU" sz="2000" dirty="0" smtClean="0">
                <a:latin typeface="Times New Roman" pitchFamily="18" charset="0"/>
              </a:rPr>
              <a:t>; трафареты по темам; пластилин; стеки; печатки; салфетки из ткани</a:t>
            </a:r>
            <a:r>
              <a:rPr lang="ru-RU" sz="2400" dirty="0" smtClean="0">
                <a:latin typeface="Times New Roman" pitchFamily="18" charset="0"/>
              </a:rPr>
              <a:t>.</a:t>
            </a:r>
          </a:p>
        </p:txBody>
      </p:sp>
      <p:pic>
        <p:nvPicPr>
          <p:cNvPr id="5122" name="Picture 2" descr="E:\для конкурса-игровой центр\фото группы\DSC03526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512" y="2972408"/>
            <a:ext cx="2782429" cy="3709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3" name="Picture 3" descr="C:\Documents and Settings\unou\Рабочий стол\для конкурса-игровой центр\фото группы\DSC03545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3848" y="2972407"/>
            <a:ext cx="2764019" cy="36848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K:\DCIM\100MSDCF\DSC03662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56176" y="2984680"/>
            <a:ext cx="2764018" cy="36848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05589701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733524"/>
          </a:xfrm>
        </p:spPr>
        <p:txBody>
          <a:bodyPr/>
          <a:lstStyle/>
          <a:p>
            <a:r>
              <a:rPr lang="ru-RU" sz="2400" b="1" dirty="0" smtClean="0"/>
              <a:t>Очень любят дети рисовать</a:t>
            </a:r>
            <a:endParaRPr lang="ru-RU" sz="2400" b="1" dirty="0"/>
          </a:p>
        </p:txBody>
      </p:sp>
      <p:pic>
        <p:nvPicPr>
          <p:cNvPr id="3074" name="Picture 2" descr="K:\DCIM\100MSDCF\DSC03661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3918956"/>
            <a:ext cx="3672407" cy="27543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K:\DCIM\100MSDCF\DSC03636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5872" y="908720"/>
            <a:ext cx="3647925" cy="2736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 descr="K:\DCIM\100MSDCF\DSC03670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016" y="1342047"/>
            <a:ext cx="3672408" cy="48965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99984338"/>
      </p:ext>
    </p:extLst>
  </p:cSld>
  <p:clrMapOvr>
    <a:masterClrMapping/>
  </p:clrMapOvr>
  <p:transition advClick="0" advTm="7000">
    <p:wheel spokes="8"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8313" y="476250"/>
            <a:ext cx="8147050" cy="5400675"/>
          </a:xfrm>
        </p:spPr>
        <p:txBody>
          <a:bodyPr/>
          <a:lstStyle/>
          <a:p>
            <a:pPr algn="ctr">
              <a:buFontTx/>
              <a:buNone/>
            </a:pPr>
            <a:r>
              <a:rPr lang="ru-RU" sz="2800" b="1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</a:rPr>
              <a:t>Музыкальный центр:</a:t>
            </a:r>
            <a:endParaRPr lang="en-US" sz="2800" b="1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800" u="sng" dirty="0" smtClean="0">
              <a:latin typeface="Times New Roman" pitchFamily="18" charset="0"/>
            </a:endParaRPr>
          </a:p>
          <a:p>
            <a:pPr algn="ctr">
              <a:buFontTx/>
              <a:buNone/>
            </a:pPr>
            <a:r>
              <a:rPr lang="ru-RU" sz="2000" b="1" u="sng" dirty="0" smtClean="0">
                <a:latin typeface="Times New Roman" pitchFamily="18" charset="0"/>
              </a:rPr>
              <a:t>Задачи:</a:t>
            </a:r>
            <a:r>
              <a:rPr lang="ru-RU" sz="2000" dirty="0" smtClean="0">
                <a:latin typeface="Times New Roman" pitchFamily="18" charset="0"/>
              </a:rPr>
              <a:t> Развитие слухового восприятия и внимания; формирование исполнительских навыков; развитие творчества детей на основе литературных произведений. Музыкальные инструменты доставляют детям много радостных минут и развивают фонематический слух и чувство ритма. </a:t>
            </a:r>
          </a:p>
          <a:p>
            <a:pPr algn="ctr">
              <a:buFontTx/>
              <a:buNone/>
            </a:pPr>
            <a:r>
              <a:rPr lang="ru-RU" sz="2000" b="1" dirty="0" smtClean="0">
                <a:latin typeface="Times New Roman" pitchFamily="18" charset="0"/>
              </a:rPr>
              <a:t>Оборудование и материалы</a:t>
            </a:r>
            <a:r>
              <a:rPr lang="ru-RU" sz="2000" dirty="0" smtClean="0">
                <a:latin typeface="Times New Roman" pitchFamily="18" charset="0"/>
              </a:rPr>
              <a:t>, которые есть у нас в уголке: набор шумовых коробочек; звучащие игрушки, контрастные по тембру и характеру </a:t>
            </a:r>
            <a:r>
              <a:rPr lang="ru-RU" sz="2000" dirty="0" err="1" smtClean="0">
                <a:latin typeface="Times New Roman" pitchFamily="18" charset="0"/>
              </a:rPr>
              <a:t>звукоизвлечения</a:t>
            </a:r>
            <a:r>
              <a:rPr lang="ru-RU" sz="2000" dirty="0" smtClean="0">
                <a:latin typeface="Times New Roman" pitchFamily="18" charset="0"/>
              </a:rPr>
              <a:t> колокольчики, бубны, дудочки, металлофон, барабаны, погремушки, деревянные ложки и др.) ;  музыкальные дидактические игры; магнитофон с </a:t>
            </a:r>
            <a:r>
              <a:rPr lang="ru-RU" sz="2000" dirty="0" err="1" smtClean="0">
                <a:latin typeface="Times New Roman" pitchFamily="18" charset="0"/>
              </a:rPr>
              <a:t>пдборкой</a:t>
            </a:r>
            <a:r>
              <a:rPr lang="ru-RU" sz="2000" dirty="0" smtClean="0">
                <a:latin typeface="Times New Roman" pitchFamily="18" charset="0"/>
              </a:rPr>
              <a:t>  детских песен и </a:t>
            </a:r>
            <a:r>
              <a:rPr lang="ru-RU" sz="2000" dirty="0" err="1" smtClean="0">
                <a:latin typeface="Times New Roman" pitchFamily="18" charset="0"/>
              </a:rPr>
              <a:t>муз.произведений</a:t>
            </a:r>
            <a:r>
              <a:rPr lang="ru-RU" sz="2000" dirty="0" smtClean="0">
                <a:latin typeface="Times New Roman" pitchFamily="18" charset="0"/>
              </a:rPr>
              <a:t> по теме.</a:t>
            </a:r>
            <a:endParaRPr lang="ru-RU" sz="2400" dirty="0" smtClean="0">
              <a:latin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4574814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E:\для конкурса-игровой центр\фото группы\DSC03570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2" y="404664"/>
            <a:ext cx="4428563" cy="59039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2" descr="C:\Documents and Settings\unou\Рабочий стол\для презентации\DSC03431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0072" y="1196752"/>
            <a:ext cx="3456384" cy="46079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01268181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1165572"/>
          </a:xfrm>
        </p:spPr>
        <p:txBody>
          <a:bodyPr/>
          <a:lstStyle/>
          <a:p>
            <a:r>
              <a:rPr lang="ru-RU" sz="2400" b="1" dirty="0" smtClean="0"/>
              <a:t>Очень нравится детям устраивать концерты и для кукол и для друг друга.</a:t>
            </a:r>
            <a:endParaRPr lang="ru-RU" sz="2400" b="1" dirty="0"/>
          </a:p>
        </p:txBody>
      </p:sp>
      <p:pic>
        <p:nvPicPr>
          <p:cNvPr id="4098" name="Picture 2" descr="C:\Documents and Settings\unou\Рабочий стол\для презентации\DSC03644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1628800"/>
            <a:ext cx="6470847" cy="4853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11379667"/>
      </p:ext>
    </p:extLst>
  </p:cSld>
  <p:clrMapOvr>
    <a:masterClrMapping/>
  </p:clrMapOvr>
  <p:transition advClick="0" advTm="7000">
    <p:wheel spokes="8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95288" y="404813"/>
            <a:ext cx="8291512" cy="5976937"/>
          </a:xfrm>
        </p:spPr>
        <p:txBody>
          <a:bodyPr/>
          <a:lstStyle/>
          <a:p>
            <a:pPr algn="ctr">
              <a:lnSpc>
                <a:spcPct val="90000"/>
              </a:lnSpc>
              <a:buFontTx/>
              <a:buNone/>
            </a:pPr>
            <a:r>
              <a:rPr lang="ru-RU" sz="2800" b="1" dirty="0" smtClean="0">
                <a:solidFill>
                  <a:srgbClr val="FF0000"/>
                </a:solidFill>
                <a:latin typeface="Times New Roman" pitchFamily="18" charset="0"/>
              </a:rPr>
              <a:t>Книжный и </a:t>
            </a:r>
            <a:r>
              <a:rPr lang="ru-RU" sz="2800" b="1" dirty="0" err="1" smtClean="0">
                <a:solidFill>
                  <a:srgbClr val="FF0000"/>
                </a:solidFill>
                <a:latin typeface="Times New Roman" pitchFamily="18" charset="0"/>
              </a:rPr>
              <a:t>театралный</a:t>
            </a:r>
            <a:r>
              <a:rPr lang="ru-RU" sz="2800" b="1" dirty="0" smtClean="0">
                <a:solidFill>
                  <a:srgbClr val="FF0000"/>
                </a:solidFill>
                <a:latin typeface="Times New Roman" pitchFamily="18" charset="0"/>
              </a:rPr>
              <a:t> центр:</a:t>
            </a:r>
            <a:endParaRPr lang="ru-RU" sz="2800" u="sng" dirty="0" smtClean="0">
              <a:solidFill>
                <a:srgbClr val="FF0000"/>
              </a:solidFill>
              <a:latin typeface="Times New Roman" pitchFamily="18" charset="0"/>
            </a:endParaRPr>
          </a:p>
          <a:p>
            <a:pPr algn="ctr">
              <a:lnSpc>
                <a:spcPct val="90000"/>
              </a:lnSpc>
              <a:buFontTx/>
              <a:buNone/>
            </a:pPr>
            <a:r>
              <a:rPr lang="ru-RU" sz="2000" b="1" u="sng" dirty="0" smtClean="0">
                <a:latin typeface="Times New Roman" pitchFamily="18" charset="0"/>
              </a:rPr>
              <a:t>Задачи:</a:t>
            </a:r>
            <a:r>
              <a:rPr lang="ru-RU" sz="2000" dirty="0" smtClean="0">
                <a:latin typeface="Times New Roman" pitchFamily="18" charset="0"/>
              </a:rPr>
              <a:t> Формирование навыка слушания, умения обращаться с книгой; Формирование и расширение представлений об окружающем. Мы даём детям первые уроки самостоятельного общения с книгой: знакомим с уголком книги, его устройством и назначением, учим  рассматривать книги только там (брать книги чистыми руками, перелистывать осторожно, не рвать, не мять, не использовать для игр; после того как посмотрел, всегда класть книгу на место). Наши дети любят, когда мы читаем с ними книги и рассматриваем картинки, поэтому здесь у нас много яркой красочной и интересной литературы по программе </a:t>
            </a:r>
            <a:r>
              <a:rPr lang="ru-RU" sz="2000" dirty="0">
                <a:latin typeface="Times New Roman" pitchFamily="18" charset="0"/>
              </a:rPr>
              <a:t>; </a:t>
            </a:r>
            <a:r>
              <a:rPr lang="ru-RU" sz="2000" dirty="0" smtClean="0">
                <a:latin typeface="Times New Roman" pitchFamily="18" charset="0"/>
              </a:rPr>
              <a:t>развитие творчества </a:t>
            </a:r>
            <a:r>
              <a:rPr lang="ru-RU" sz="2000" dirty="0">
                <a:latin typeface="Times New Roman" pitchFamily="18" charset="0"/>
              </a:rPr>
              <a:t>детей </a:t>
            </a:r>
            <a:r>
              <a:rPr lang="ru-RU" sz="2000" dirty="0" smtClean="0">
                <a:latin typeface="Times New Roman" pitchFamily="18" charset="0"/>
              </a:rPr>
              <a:t>на основе литературных произведений</a:t>
            </a:r>
            <a:r>
              <a:rPr lang="ru-RU" sz="2000" dirty="0">
                <a:latin typeface="Times New Roman" pitchFamily="18" charset="0"/>
              </a:rPr>
              <a:t>.</a:t>
            </a:r>
            <a:endParaRPr lang="ru-RU" sz="2000" dirty="0" smtClean="0">
              <a:latin typeface="Times New Roman" pitchFamily="18" charset="0"/>
            </a:endParaRPr>
          </a:p>
          <a:p>
            <a:pPr algn="ctr">
              <a:lnSpc>
                <a:spcPct val="90000"/>
              </a:lnSpc>
              <a:buFontTx/>
              <a:buNone/>
            </a:pPr>
            <a:r>
              <a:rPr lang="ru-RU" sz="2000" dirty="0" smtClean="0">
                <a:latin typeface="Times New Roman" pitchFamily="18" charset="0"/>
              </a:rPr>
              <a:t> </a:t>
            </a:r>
            <a:r>
              <a:rPr lang="ru-RU" sz="2000" b="1" dirty="0" smtClean="0">
                <a:latin typeface="Times New Roman" pitchFamily="18" charset="0"/>
              </a:rPr>
              <a:t>Оборудование и материалы</a:t>
            </a:r>
            <a:r>
              <a:rPr lang="ru-RU" sz="2000" dirty="0" smtClean="0">
                <a:latin typeface="Times New Roman" pitchFamily="18" charset="0"/>
              </a:rPr>
              <a:t>, которое есть у нас в уголке: полочка для книг, стол и два стульчика; книжки по программе, любимые книжки детей, книжки-малышки, книжки-игрушки; альбомы для рассматривания: «Профессии», «Времена года», «Детский сад» и др.; альбом с семейными фотографиями детей группы; наборы сюжетных и предметных картинок ; игры по познавательному и речевому развитию и т. д . </a:t>
            </a:r>
          </a:p>
        </p:txBody>
      </p:sp>
    </p:spTree>
    <p:extLst>
      <p:ext uri="{BB962C8B-B14F-4D97-AF65-F5344CB8AC3E}">
        <p14:creationId xmlns:p14="http://schemas.microsoft.com/office/powerpoint/2010/main" val="2110278667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:\для конкурса-игровой центр\для презентации\DSC03634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5" y="3933056"/>
            <a:ext cx="3647924" cy="2736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E:\для конкурса-игровой центр\для презентации\DSC03293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4008" y="3933056"/>
            <a:ext cx="3647925" cy="27363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86" name="Picture 2" descr="K:\DCIM\100MSDCF\DSC03561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77988" y="157893"/>
            <a:ext cx="4770276" cy="3577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94570477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513962"/>
            <a:ext cx="7776863" cy="58284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66754870"/>
      </p:ext>
    </p:extLst>
  </p:cSld>
  <p:clrMapOvr>
    <a:masterClrMapping/>
  </p:clrMapOvr>
  <p:transition advClick="0" advTm="7000">
    <p:wheel spokes="8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Заголовок 1"/>
          <p:cNvSpPr>
            <a:spLocks noGrp="1"/>
          </p:cNvSpPr>
          <p:nvPr>
            <p:ph type="title"/>
          </p:nvPr>
        </p:nvSpPr>
        <p:spPr>
          <a:xfrm>
            <a:off x="468313" y="333375"/>
            <a:ext cx="8243887" cy="5255865"/>
          </a:xfrm>
        </p:spPr>
        <p:txBody>
          <a:bodyPr/>
          <a:lstStyle/>
          <a:p>
            <a:pPr eaLnBrk="1" hangingPunct="1"/>
            <a:r>
              <a:rPr lang="ru-RU" sz="2400" dirty="0" smtClean="0">
                <a:effectLst/>
                <a:latin typeface="Times New Roman" pitchFamily="18" charset="0"/>
              </a:rPr>
              <a:t>Одно из важных условий </a:t>
            </a:r>
            <a:r>
              <a:rPr lang="ru-RU" sz="2400" dirty="0" err="1" smtClean="0">
                <a:effectLst/>
                <a:latin typeface="Times New Roman" pitchFamily="18" charset="0"/>
              </a:rPr>
              <a:t>воспитательно</a:t>
            </a:r>
            <a:r>
              <a:rPr lang="ru-RU" sz="2400" dirty="0" smtClean="0">
                <a:effectLst/>
                <a:latin typeface="Times New Roman" pitchFamily="18" charset="0"/>
              </a:rPr>
              <a:t>-образовательной работы в дошкольном учреждении – правильная организация предметно-развивающей  среды, которая  позволит каждому ребенку найти свое занятие по душе, поверить в свои силы и способности, научиться взаимодействовать с педагогами и сверстниками, понимать и оценивать их чувства и поступки.                                                                                                                Развивающая предметная среда является основным средством формирования личности ребенка и  источником его знаний и социального опыта.</a:t>
            </a:r>
            <a:br>
              <a:rPr lang="ru-RU" sz="2400" dirty="0" smtClean="0">
                <a:effectLst/>
                <a:latin typeface="Times New Roman" pitchFamily="18" charset="0"/>
              </a:rPr>
            </a:br>
            <a:r>
              <a:rPr lang="ru-RU" sz="2400" dirty="0" smtClean="0">
                <a:effectLst/>
                <a:latin typeface="Times New Roman" pitchFamily="18" charset="0"/>
              </a:rPr>
              <a:t> Среда, окружающая детей в детском саду, должна обеспечивать безопасность их жизни, способствовать укреплению здоровья  каждого</a:t>
            </a:r>
            <a:br>
              <a:rPr lang="ru-RU" sz="2400" dirty="0" smtClean="0">
                <a:effectLst/>
                <a:latin typeface="Times New Roman" pitchFamily="18" charset="0"/>
              </a:rPr>
            </a:br>
            <a:r>
              <a:rPr lang="ru-RU" sz="2400" dirty="0" smtClean="0">
                <a:effectLst/>
                <a:latin typeface="Times New Roman" pitchFamily="18" charset="0"/>
              </a:rPr>
              <a:t>ребёнка.</a:t>
            </a:r>
            <a:r>
              <a:rPr lang="ru-RU" sz="5400" dirty="0" smtClean="0">
                <a:effectLst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467733701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1093564"/>
          </a:xfrm>
        </p:spPr>
        <p:txBody>
          <a:bodyPr/>
          <a:lstStyle/>
          <a:p>
            <a:r>
              <a:rPr lang="ru-RU" sz="2400" dirty="0" smtClean="0"/>
              <a:t>Очень нравятся ребятам театры. С интересам дети участвуют в инсценировках  как с воспитателем, так и самостоятельно.</a:t>
            </a:r>
            <a:endParaRPr lang="ru-RU" sz="2400" dirty="0"/>
          </a:p>
        </p:txBody>
      </p:sp>
      <p:pic>
        <p:nvPicPr>
          <p:cNvPr id="7171" name="Picture 3" descr="K:\DCIM\100MSDCF\DSC03659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5534" y="1484784"/>
            <a:ext cx="3168352" cy="23762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3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529" y="1340768"/>
            <a:ext cx="2592288" cy="34567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4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9832" y="2404862"/>
            <a:ext cx="2511959" cy="33444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175" name="Picture 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4476" y="4077072"/>
            <a:ext cx="3210469" cy="24049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47934429"/>
      </p:ext>
    </p:extLst>
  </p:cSld>
  <p:clrMapOvr>
    <a:masterClrMapping/>
  </p:clrMapOvr>
  <p:transition advClick="0" advTm="7000">
    <p:wheel spokes="8"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1093564"/>
          </a:xfrm>
        </p:spPr>
        <p:txBody>
          <a:bodyPr/>
          <a:lstStyle/>
          <a:p>
            <a:r>
              <a:rPr lang="ru-RU" sz="2800" b="1" dirty="0" smtClean="0"/>
              <a:t>Очень нравится детям участвовать в сказках и играх</a:t>
            </a:r>
            <a:endParaRPr lang="ru-RU" sz="2800" b="1" dirty="0"/>
          </a:p>
        </p:txBody>
      </p:sp>
      <p:pic>
        <p:nvPicPr>
          <p:cNvPr id="10245" name="Picture 5" descr="K:\DCIM\100MSDCF\DSC03658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1640" y="1340768"/>
            <a:ext cx="6528724" cy="48965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23327168"/>
      </p:ext>
    </p:extLst>
  </p:cSld>
  <p:clrMapOvr>
    <a:masterClrMapping/>
  </p:clrMapOvr>
  <p:transition advClick="0" advTm="7000">
    <p:wheel spokes="8"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800" b="1" dirty="0">
                <a:solidFill>
                  <a:srgbClr val="0070C0"/>
                </a:solidFill>
              </a:rPr>
              <a:t>Для того, чтобы дети могли расслабиться, уединиться в группе есть «Уголок  уединения»</a:t>
            </a:r>
          </a:p>
        </p:txBody>
      </p:sp>
      <p:pic>
        <p:nvPicPr>
          <p:cNvPr id="3074" name="Picture 2" descr="C:\Documents and Settings\unou\Рабочий стол\для презентации\DSC03645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4" y="1709505"/>
            <a:ext cx="3888432" cy="29163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5" name="Picture 3" descr="C:\Documents and Settings\unou\Рабочий стол\для презентации\DSC03646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3167667"/>
            <a:ext cx="4273725" cy="32057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36833522"/>
      </p:ext>
    </p:extLst>
  </p:cSld>
  <p:clrMapOvr>
    <a:masterClrMapping/>
  </p:clrMapOvr>
  <p:transition advClick="0" advTm="7000">
    <p:wheel spokes="8"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95288" y="260350"/>
            <a:ext cx="8291512" cy="5795963"/>
          </a:xfrm>
        </p:spPr>
        <p:txBody>
          <a:bodyPr/>
          <a:lstStyle/>
          <a:p>
            <a:pPr algn="ctr">
              <a:lnSpc>
                <a:spcPct val="80000"/>
              </a:lnSpc>
              <a:buFontTx/>
              <a:buNone/>
            </a:pPr>
            <a:r>
              <a:rPr lang="ru-RU" sz="2800" b="1" dirty="0" smtClean="0">
                <a:solidFill>
                  <a:srgbClr val="7030A0"/>
                </a:solidFill>
              </a:rPr>
              <a:t>Центр строительных игр:</a:t>
            </a:r>
          </a:p>
          <a:p>
            <a:pPr algn="ctr">
              <a:lnSpc>
                <a:spcPct val="80000"/>
              </a:lnSpc>
              <a:buFontTx/>
              <a:buNone/>
            </a:pPr>
            <a:endParaRPr lang="ru-RU" sz="1600" u="sng" dirty="0" smtClean="0"/>
          </a:p>
          <a:p>
            <a:pPr algn="ctr">
              <a:lnSpc>
                <a:spcPct val="80000"/>
              </a:lnSpc>
              <a:buFontTx/>
              <a:buNone/>
            </a:pPr>
            <a:r>
              <a:rPr lang="ru-RU" sz="1800" b="1" u="sng" dirty="0" smtClean="0">
                <a:latin typeface="Times New Roman" pitchFamily="18" charset="0"/>
              </a:rPr>
              <a:t>Задачи:</a:t>
            </a:r>
            <a:r>
              <a:rPr lang="ru-RU" sz="1800" dirty="0" smtClean="0">
                <a:latin typeface="Times New Roman" pitchFamily="18" charset="0"/>
              </a:rPr>
              <a:t> Развивать представления об основных свойствах объемных геометрических, в основном крупных, форм (устойчивость, неустойчивость, прочность, шершавости –гладкости их поверхности), в приобретении умений воссоздать знакомые предметы горизонтальной плоскости (дорожки, лесенки, стульчики и т. д)., развивать навыки сотворчества со взрослыми самостоятельного творчества, развивать мелкую моторику пальцев, рук, в приобретении умения строить мебель, горки, дома. Учить понимать видоизменяемость, вариативность конструкции, возможность строительства не только по горизонтали, но и по вертикали. Уметь анализировать объект, видеть основные части детали, составляющие сооружения, возможность создания их из различных форм. </a:t>
            </a:r>
            <a:r>
              <a:rPr lang="ru-RU" sz="2000" dirty="0" smtClean="0">
                <a:latin typeface="Times New Roman" pitchFamily="18" charset="0"/>
              </a:rPr>
              <a:t>Дети нашей группы из конструктора  строят постройки, необходимые для обыгрывания сюжетов. Играя с конструктором, дети формируют не только моторику, внимательность, воображение, но и приобретают трудовые навыки</a:t>
            </a:r>
            <a:r>
              <a:rPr lang="ru-RU" sz="1400" dirty="0" smtClean="0"/>
              <a:t>. 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ru-RU" sz="1800" dirty="0" smtClean="0">
                <a:latin typeface="Times New Roman" pitchFamily="18" charset="0"/>
              </a:rPr>
              <a:t>                                                                 </a:t>
            </a:r>
          </a:p>
          <a:p>
            <a:pPr algn="ctr">
              <a:lnSpc>
                <a:spcPct val="80000"/>
              </a:lnSpc>
              <a:buFontTx/>
              <a:buNone/>
            </a:pPr>
            <a:r>
              <a:rPr lang="ru-RU" sz="1800" b="1" dirty="0" smtClean="0">
                <a:latin typeface="Times New Roman" pitchFamily="18" charset="0"/>
              </a:rPr>
              <a:t>Оборудование и материалы</a:t>
            </a:r>
            <a:r>
              <a:rPr lang="ru-RU" sz="1800" dirty="0" smtClean="0">
                <a:latin typeface="Times New Roman" pitchFamily="18" charset="0"/>
              </a:rPr>
              <a:t>, которые есть у нас в уголке: пластмассовые конструкторы с разнообразными способами крепления деталей ; строительные наборы с деталями разных форм и размеров; деревянные </a:t>
            </a:r>
            <a:r>
              <a:rPr lang="ru-RU" sz="1800" dirty="0" err="1" smtClean="0">
                <a:latin typeface="Times New Roman" pitchFamily="18" charset="0"/>
              </a:rPr>
              <a:t>досочки</a:t>
            </a:r>
            <a:r>
              <a:rPr lang="ru-RU" sz="1800" dirty="0" smtClean="0">
                <a:latin typeface="Times New Roman" pitchFamily="18" charset="0"/>
              </a:rPr>
              <a:t> прямоугольной и квадратной формы; мягкие модули;  маленькие игрушечные персонажи (котята, собачки и др.), машинки, для обыгрывания. </a:t>
            </a:r>
          </a:p>
        </p:txBody>
      </p:sp>
    </p:spTree>
    <p:extLst>
      <p:ext uri="{BB962C8B-B14F-4D97-AF65-F5344CB8AC3E}">
        <p14:creationId xmlns:p14="http://schemas.microsoft.com/office/powerpoint/2010/main" val="3582542875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4" name="Picture 2" descr="E:\для конкурса-игровой центр\фото группы\DSC03573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692696"/>
            <a:ext cx="7429729" cy="55730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07384719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949548"/>
          </a:xfrm>
        </p:spPr>
        <p:txBody>
          <a:bodyPr/>
          <a:lstStyle/>
          <a:p>
            <a:r>
              <a:rPr lang="ru-RU" sz="2000" b="1" dirty="0" smtClean="0"/>
              <a:t>Ребята научились строить разные постройки из конструктора и обыгрывать их. </a:t>
            </a:r>
            <a:endParaRPr lang="ru-RU" sz="2000" b="1" dirty="0"/>
          </a:p>
        </p:txBody>
      </p:sp>
      <p:pic>
        <p:nvPicPr>
          <p:cNvPr id="6146" name="Picture 2" descr="C:\Documents and Settings\unou\Рабочий стол\для презентации\DSC03647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1724" y="1196752"/>
            <a:ext cx="3384376" cy="25386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7" name="Picture 3" descr="C:\Documents and Settings\unou\Рабочий стол\для презентации\DSC03635.JPG"/>
          <p:cNvPicPr>
            <a:picLocks noGrp="1" noChangeAspect="1" noChangeArrowheads="1"/>
          </p:cNvPicPr>
          <p:nvPr>
            <p:ph idx="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016" y="1268760"/>
            <a:ext cx="3834426" cy="51125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7" name="Picture 3" descr="K:\DCIM\100MSDCF\DSC03666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3969416"/>
            <a:ext cx="3384376" cy="25386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74363910"/>
      </p:ext>
    </p:extLst>
  </p:cSld>
  <p:clrMapOvr>
    <a:masterClrMapping/>
  </p:clrMapOvr>
  <p:transition advClick="0" advTm="7000">
    <p:wheel spokes="8"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949548"/>
          </a:xfrm>
        </p:spPr>
        <p:txBody>
          <a:bodyPr/>
          <a:lstStyle/>
          <a:p>
            <a:r>
              <a:rPr lang="ru-RU" sz="2400" b="1" dirty="0" smtClean="0"/>
              <a:t>Дети очень любят играть с мягкими модулями.</a:t>
            </a:r>
            <a:endParaRPr lang="ru-RU" sz="2400" b="1" dirty="0"/>
          </a:p>
        </p:txBody>
      </p:sp>
      <p:pic>
        <p:nvPicPr>
          <p:cNvPr id="2050" name="Picture 2" descr="F:\для конкурса-игровой центр\фото группы\DSC03064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7" y="1124744"/>
            <a:ext cx="3600401" cy="27003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1" name="Picture 3" descr="F:\для конкурса-игровой центр\фото группы\DSC03059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0365" y="1124744"/>
            <a:ext cx="3512452" cy="26346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F:\для конкурса-игровой центр\фото группы\DSC03057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3915090"/>
            <a:ext cx="3685085" cy="27641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3" name="Picture 5" descr="F:\для конкурса-игровой центр\фото группы\DSC03053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4004" y="3915089"/>
            <a:ext cx="3680447" cy="27606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74363910"/>
      </p:ext>
    </p:extLst>
  </p:cSld>
  <p:clrMapOvr>
    <a:masterClrMapping/>
  </p:clrMapOvr>
  <p:transition advClick="0" advTm="7000">
    <p:wheel spokes="8"/>
  </p:transition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8313" y="188913"/>
            <a:ext cx="8424862" cy="5761037"/>
          </a:xfrm>
        </p:spPr>
        <p:txBody>
          <a:bodyPr/>
          <a:lstStyle/>
          <a:p>
            <a:pPr algn="ctr">
              <a:buFontTx/>
              <a:buNone/>
            </a:pPr>
            <a:r>
              <a:rPr lang="ru-RU" sz="2800" b="1" dirty="0" smtClean="0">
                <a:solidFill>
                  <a:schemeClr val="accent2">
                    <a:lumMod val="50000"/>
                  </a:schemeClr>
                </a:solidFill>
                <a:latin typeface="Times New Roman" pitchFamily="18" charset="0"/>
              </a:rPr>
              <a:t>Уголок природы и элементарных опытов:</a:t>
            </a:r>
          </a:p>
          <a:p>
            <a:pPr algn="ctr">
              <a:buFontTx/>
              <a:buNone/>
            </a:pPr>
            <a:endParaRPr lang="ru-RU" sz="1200" u="sng" dirty="0" smtClean="0">
              <a:latin typeface="Times New Roman" pitchFamily="18" charset="0"/>
            </a:endParaRPr>
          </a:p>
          <a:p>
            <a:pPr algn="ctr">
              <a:buFontTx/>
              <a:buNone/>
            </a:pPr>
            <a:r>
              <a:rPr lang="ru-RU" sz="2000" b="1" u="sng" dirty="0" smtClean="0">
                <a:latin typeface="Times New Roman" pitchFamily="18" charset="0"/>
              </a:rPr>
              <a:t>Задачи</a:t>
            </a:r>
            <a:r>
              <a:rPr lang="ru-RU" sz="2000" b="1" dirty="0" smtClean="0">
                <a:latin typeface="Times New Roman" pitchFamily="18" charset="0"/>
              </a:rPr>
              <a:t>:</a:t>
            </a:r>
            <a:r>
              <a:rPr lang="ru-RU" sz="2000" dirty="0" smtClean="0">
                <a:latin typeface="Times New Roman" pitchFamily="18" charset="0"/>
              </a:rPr>
              <a:t> Воспитывать любовь и бережное отношение к природе. Дети нашей группы  узнают растения и называют  их  основные части  (стебель и листья), умеют  поливать растения под руководством воспитателя; научились правильно держать лейку и лить воду аккуратно</a:t>
            </a:r>
            <a:r>
              <a:rPr lang="ru-RU" sz="2000" dirty="0">
                <a:latin typeface="Times New Roman" pitchFamily="18" charset="0"/>
              </a:rPr>
              <a:t>. </a:t>
            </a:r>
            <a:r>
              <a:rPr lang="ru-RU" sz="2000" dirty="0" smtClean="0">
                <a:latin typeface="Times New Roman" pitchFamily="18" charset="0"/>
              </a:rPr>
              <a:t>Взрослый </a:t>
            </a:r>
            <a:r>
              <a:rPr lang="ru-RU" sz="2000" dirty="0">
                <a:latin typeface="Times New Roman" pitchFamily="18" charset="0"/>
              </a:rPr>
              <a:t>организует действия с различными </a:t>
            </a:r>
            <a:r>
              <a:rPr lang="ru-RU" sz="2000" dirty="0" smtClean="0">
                <a:latin typeface="Times New Roman" pitchFamily="18" charset="0"/>
              </a:rPr>
              <a:t>объектами: мокрым </a:t>
            </a:r>
            <a:r>
              <a:rPr lang="ru-RU" sz="2000" dirty="0">
                <a:latin typeface="Times New Roman" pitchFamily="18" charset="0"/>
              </a:rPr>
              <a:t>и </a:t>
            </a:r>
            <a:r>
              <a:rPr lang="ru-RU" sz="2000" dirty="0" smtClean="0">
                <a:latin typeface="Times New Roman" pitchFamily="18" charset="0"/>
              </a:rPr>
              <a:t>сухим песком</a:t>
            </a:r>
            <a:r>
              <a:rPr lang="ru-RU" sz="2000" dirty="0">
                <a:latin typeface="Times New Roman" pitchFamily="18" charset="0"/>
              </a:rPr>
              <a:t>, рассматривают различные состояния воды. др. </a:t>
            </a:r>
            <a:endParaRPr lang="ru-RU" sz="2000" dirty="0" smtClean="0">
              <a:latin typeface="Times New Roman" pitchFamily="18" charset="0"/>
            </a:endParaRPr>
          </a:p>
          <a:p>
            <a:pPr algn="ctr">
              <a:buFontTx/>
              <a:buNone/>
            </a:pPr>
            <a:r>
              <a:rPr lang="ru-RU" sz="2000" b="1" dirty="0" smtClean="0">
                <a:latin typeface="Times New Roman" pitchFamily="18" charset="0"/>
              </a:rPr>
              <a:t>Оборудование и материалы</a:t>
            </a:r>
            <a:r>
              <a:rPr lang="ru-RU" sz="2000" dirty="0" smtClean="0">
                <a:latin typeface="Times New Roman" pitchFamily="18" charset="0"/>
              </a:rPr>
              <a:t>, которые есть у нас уголке: в группе находится  комнатные растения (</a:t>
            </a:r>
            <a:r>
              <a:rPr lang="ru-RU" sz="2000" dirty="0" err="1" smtClean="0">
                <a:latin typeface="Times New Roman" pitchFamily="18" charset="0"/>
              </a:rPr>
              <a:t>фикус,плющ,драцена</a:t>
            </a:r>
            <a:r>
              <a:rPr lang="ru-RU" sz="2000" dirty="0" smtClean="0">
                <a:latin typeface="Times New Roman" pitchFamily="18" charset="0"/>
              </a:rPr>
              <a:t>) ; подобраны картинки по временам года, природный материал, календарь природы, ; материал для организации экспериментирования : лупы, зеркала, песочные часы, фонарик, ёмкости (стаканчики, мерки, воронки, трубочки) ; природный и бросовый материал, вата, бумага разных сортов, цветные стеклышки, лейки, распылитель для цветов, палочки для рыхления земли.. В уголке мы создали условия для игр с водой и песком( приходиться к сожалению выносить и оборудовать стол).</a:t>
            </a:r>
          </a:p>
        </p:txBody>
      </p:sp>
    </p:spTree>
    <p:extLst>
      <p:ext uri="{BB962C8B-B14F-4D97-AF65-F5344CB8AC3E}">
        <p14:creationId xmlns:p14="http://schemas.microsoft.com/office/powerpoint/2010/main" val="1091381171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 descr="K:\DCIM\100MSDCF\DSC03652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335747"/>
            <a:ext cx="4079897" cy="3060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099" name="Picture 3" descr="K:\DCIM\100MSDCF\DSC03649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4047" y="908720"/>
            <a:ext cx="3456839" cy="46085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100" name="Picture 4" descr="K:\DCIM\100MSDCF\DSC03422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3573016"/>
            <a:ext cx="4015161" cy="30117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94855770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949548"/>
          </a:xfrm>
        </p:spPr>
        <p:txBody>
          <a:bodyPr/>
          <a:lstStyle/>
          <a:p>
            <a:r>
              <a:rPr lang="ru-RU" sz="2000" b="1" dirty="0" smtClean="0"/>
              <a:t>Оборудование и материалы для экспериментирования приходиться выставлять.</a:t>
            </a:r>
            <a:endParaRPr lang="ru-RU" sz="2000" b="1" dirty="0"/>
          </a:p>
        </p:txBody>
      </p:sp>
      <p:pic>
        <p:nvPicPr>
          <p:cNvPr id="5122" name="Picture 2" descr="F:\для конкурса-игровой центр\фото группы\DSC03527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7610" y="1268760"/>
            <a:ext cx="7046912" cy="52851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16843123"/>
      </p:ext>
    </p:extLst>
  </p:cSld>
  <p:clrMapOvr>
    <a:masterClrMapping/>
  </p:clrMapOvr>
  <p:transition advClick="0" advTm="7000">
    <p:wheel spokes="8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395288" y="260350"/>
            <a:ext cx="8353425" cy="6337300"/>
          </a:xfrm>
        </p:spPr>
        <p:txBody>
          <a:bodyPr/>
          <a:lstStyle/>
          <a:p>
            <a:pPr algn="ctr">
              <a:lnSpc>
                <a:spcPct val="90000"/>
              </a:lnSpc>
              <a:buFontTx/>
              <a:buNone/>
            </a:pPr>
            <a:endParaRPr lang="en-US" sz="2000" smtClean="0"/>
          </a:p>
          <a:p>
            <a:pPr algn="ctr">
              <a:lnSpc>
                <a:spcPct val="90000"/>
              </a:lnSpc>
              <a:buFontTx/>
              <a:buNone/>
            </a:pPr>
            <a:r>
              <a:rPr lang="ru-RU" sz="2400" smtClean="0">
                <a:latin typeface="Times New Roman" pitchFamily="18" charset="0"/>
              </a:rPr>
              <a:t>В связи с введением ФГОС к условиям реализации основной общеобразовательной программы дошкольного образования, которые представляют собой совокупность требований, обеспечивающих реализацию основной общеобразовательной программы дошкольного образования, является создание развивающей образовательной среды:                                                                       - обеспечивающей духовно-нравственное развитие и воспитание детей;                    </a:t>
            </a:r>
            <a:r>
              <a:rPr lang="en-US" sz="2400" smtClean="0">
                <a:latin typeface="Times New Roman" pitchFamily="18" charset="0"/>
              </a:rPr>
              <a:t>                                                           </a:t>
            </a:r>
            <a:r>
              <a:rPr lang="ru-RU" sz="2400" smtClean="0">
                <a:latin typeface="Times New Roman" pitchFamily="18" charset="0"/>
              </a:rPr>
              <a:t> - высокое качество дошкольного образования, его доступность, открытость </a:t>
            </a:r>
            <a:br>
              <a:rPr lang="ru-RU" sz="2400" smtClean="0">
                <a:latin typeface="Times New Roman" pitchFamily="18" charset="0"/>
              </a:rPr>
            </a:br>
            <a:r>
              <a:rPr lang="ru-RU" sz="2400" smtClean="0">
                <a:latin typeface="Times New Roman" pitchFamily="18" charset="0"/>
              </a:rPr>
              <a:t>и привлекательность для детей и их родителей (законных представителей) и всего общества;                                                                                                                - гарантирующей охрану и укрепление физического и психологического здоровья воспитанников;                                                                                                  - комфортной по отношению к воспитанникам и педагогическим работникам. </a:t>
            </a:r>
          </a:p>
        </p:txBody>
      </p:sp>
    </p:spTree>
    <p:extLst>
      <p:ext uri="{BB962C8B-B14F-4D97-AF65-F5344CB8AC3E}">
        <p14:creationId xmlns:p14="http://schemas.microsoft.com/office/powerpoint/2010/main" val="2099678172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2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5" grpId="0" build="p" autoUpdateAnimBg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661516"/>
          </a:xfrm>
        </p:spPr>
        <p:txBody>
          <a:bodyPr/>
          <a:lstStyle/>
          <a:p>
            <a:r>
              <a:rPr lang="ru-RU" sz="2800" b="1" dirty="0" smtClean="0">
                <a:solidFill>
                  <a:srgbClr val="7030A0"/>
                </a:solidFill>
              </a:rPr>
              <a:t>Центр развивающих игр</a:t>
            </a:r>
            <a:endParaRPr lang="ru-RU" sz="2800" b="1" dirty="0">
              <a:solidFill>
                <a:srgbClr val="7030A0"/>
              </a:solidFill>
            </a:endParaRP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57200" y="908720"/>
            <a:ext cx="8229600" cy="5147593"/>
          </a:xfrm>
        </p:spPr>
        <p:txBody>
          <a:bodyPr/>
          <a:lstStyle/>
          <a:p>
            <a:pPr marL="0" indent="0">
              <a:buNone/>
            </a:pPr>
            <a:r>
              <a:rPr lang="ru-RU" sz="2000" b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Задачи:</a:t>
            </a:r>
            <a:r>
              <a:rPr lang="ru-RU" sz="2000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Развитие мышления и пальчиковой моторики, освоение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операций вкладывания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наложения, соединения частей в целое; развитие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зрительного восприятия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 внимания; формирование обследовательских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навыков ; знакомство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с геометрическими фигурами и формами предметов;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обучение группировки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предметов по цвету, размеру, форме; выявление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отношения групп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предметов по количеству и числу (много, мало, один) ;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развитие способности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использовать речь для определения смысла своих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действий; формирование 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умения группировать предметы, последовательно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составлять картинки</a:t>
            </a:r>
            <a:r>
              <a:rPr lang="ru-RU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; обогащение активного словаря детей; формирование </a:t>
            </a:r>
            <a:r>
              <a:rPr lang="ru-RU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умения.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ru-RU" sz="20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Оборудование и материалы</a:t>
            </a:r>
            <a:r>
              <a:rPr lang="ru-RU" sz="20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игрушки, пирамидки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из 6-7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элементов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объёмные лабиринты, вкладыши;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игры с элементами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моделирования и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замещения, лото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гры на развитие логики и внимания, </a:t>
            </a:r>
            <a:r>
              <a:rPr lang="ru-RU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пазлы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ru-RU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пазлы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на магнитах, на липучках; мозаики, 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парные картинки и другие настольно-печатные игры.</a:t>
            </a:r>
          </a:p>
          <a:p>
            <a:pPr marL="0" indent="0">
              <a:buNone/>
            </a:pP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Материалы по развитию речи и познавательной деятельности.</a:t>
            </a:r>
          </a:p>
          <a:p>
            <a:pPr marL="0" indent="0">
              <a:buNone/>
            </a:pP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-Серии из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 </a:t>
            </a: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картинок: времена года (природа и сезонная деятельность</a:t>
            </a:r>
          </a:p>
          <a:p>
            <a:pPr marL="0" indent="0">
              <a:buNone/>
            </a:pPr>
            <a:r>
              <a:rPr lang="ru-RU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людей) .-Сюжетные картинки крупного формата (с различной тематикой, близкой ребенку, - сказочной, 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соц. и </a:t>
            </a:r>
            <a:r>
              <a:rPr lang="ru-RU" sz="20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обытовой</a:t>
            </a:r>
            <a:r>
              <a:rPr lang="ru-RU" sz="20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). </a:t>
            </a: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ru-RU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9309840"/>
      </p:ext>
    </p:extLst>
  </p:cSld>
  <p:clrMapOvr>
    <a:masterClrMapping/>
  </p:clrMapOvr>
  <p:transition advClick="0" advTm="7000">
    <p:wheel spokes="8"/>
  </p:transition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Rectangle 3"/>
          <p:cNvSpPr>
            <a:spLocks noGrp="1" noChangeArrowheads="1"/>
          </p:cNvSpPr>
          <p:nvPr>
            <p:ph type="body" idx="1"/>
          </p:nvPr>
        </p:nvSpPr>
        <p:spPr>
          <a:xfrm flipV="1">
            <a:off x="395288" y="188913"/>
            <a:ext cx="8291512" cy="719137"/>
          </a:xfrm>
        </p:spPr>
        <p:txBody>
          <a:bodyPr/>
          <a:lstStyle/>
          <a:p>
            <a:pPr algn="ctr">
              <a:buFontTx/>
              <a:buNone/>
            </a:pPr>
            <a:r>
              <a:rPr lang="ru-RU" sz="2000" smtClean="0"/>
              <a:t> </a:t>
            </a:r>
          </a:p>
        </p:txBody>
      </p:sp>
      <p:sp>
        <p:nvSpPr>
          <p:cNvPr id="21506" name="Rectangle 5"/>
          <p:cNvSpPr>
            <a:spLocks noChangeArrowheads="1"/>
          </p:cNvSpPr>
          <p:nvPr/>
        </p:nvSpPr>
        <p:spPr bwMode="auto">
          <a:xfrm>
            <a:off x="4281488" y="4560888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pic>
        <p:nvPicPr>
          <p:cNvPr id="1026" name="Picture 2" descr="C:\Documents and Settings\unou\Рабочий стол\для конкурса-игровой центр\фото группы\DSC0351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476672"/>
            <a:ext cx="7487846" cy="56166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30614573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2" descr="C:\Documents and Settings\unou\Рабочий стол\для презентации\DSC03637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4" y="296002"/>
            <a:ext cx="3931376" cy="29489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3" name="Picture 3" descr="C:\Documents and Settings\unou\Рабочий стол\для презентации\DSC03639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016" y="292594"/>
            <a:ext cx="3935919" cy="29523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C:\Documents and Settings\unou\Рабочий стол\для презентации\DSC03641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706" y="3501008"/>
            <a:ext cx="3859052" cy="28946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6" name="Picture 2" descr="F:\для конкурса-игровой центр\фото группы\DSC03017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2884" y="3501008"/>
            <a:ext cx="3859052" cy="28946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63289415"/>
      </p:ext>
    </p:extLst>
  </p:cSld>
  <p:clrMapOvr>
    <a:masterClrMapping/>
  </p:clrMapOvr>
  <p:transition advClick="0" advTm="7000">
    <p:wheel spokes="8"/>
  </p:transition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805532"/>
          </a:xfrm>
        </p:spPr>
        <p:txBody>
          <a:bodyPr/>
          <a:lstStyle/>
          <a:p>
            <a:r>
              <a:rPr lang="ru-RU" sz="1600" b="1" dirty="0" smtClean="0"/>
              <a:t> Есть альбомы </a:t>
            </a:r>
            <a:r>
              <a:rPr lang="ru-RU" sz="1600" b="1" dirty="0"/>
              <a:t>для рассматривания: «Профессии», «Времена года», «Детский сад» и др</a:t>
            </a:r>
            <a:r>
              <a:rPr lang="ru-RU" sz="1600" b="1" dirty="0" smtClean="0"/>
              <a:t>.; </a:t>
            </a:r>
            <a:r>
              <a:rPr lang="ru-RU" sz="1600" b="1" dirty="0"/>
              <a:t>наборы сюжетных и предметных картинок ; игры по познавательному и речевому развитию</a:t>
            </a:r>
          </a:p>
        </p:txBody>
      </p:sp>
      <p:pic>
        <p:nvPicPr>
          <p:cNvPr id="13315" name="Picture 3" descr="F:\для конкурса-игровой центр\фото группы\DSC03618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4141290"/>
            <a:ext cx="3744416" cy="26168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6" name="Picture 4" descr="F:\для конкурса-игровой центр\фото группы\DSC03621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4089" y="1635237"/>
            <a:ext cx="3447182" cy="45956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1112714"/>
            <a:ext cx="3755461" cy="2810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778455720"/>
      </p:ext>
    </p:extLst>
  </p:cSld>
  <p:clrMapOvr>
    <a:masterClrMapping/>
  </p:clrMapOvr>
  <p:transition advClick="0" advTm="7000">
    <p:wheel spokes="8"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805532"/>
          </a:xfrm>
        </p:spPr>
        <p:txBody>
          <a:bodyPr/>
          <a:lstStyle/>
          <a:p>
            <a:r>
              <a:rPr lang="ru-RU" sz="1800" b="1" dirty="0" smtClean="0"/>
              <a:t>Есть игры на развитие мелкой моторики, памяти, мышления, внимания</a:t>
            </a:r>
            <a:r>
              <a:rPr lang="ru-RU" sz="1800" b="1" dirty="0"/>
              <a:t>; знакомство с геометрическими фигурами и формами предметов</a:t>
            </a:r>
          </a:p>
        </p:txBody>
      </p:sp>
      <p:pic>
        <p:nvPicPr>
          <p:cNvPr id="11266" name="Picture 2" descr="K:\DCIM\100MSDCF\DSC03606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0032" y="988849"/>
            <a:ext cx="3773933" cy="283045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980728"/>
            <a:ext cx="3760787" cy="2814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68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60" y="3927312"/>
            <a:ext cx="3760787" cy="2816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69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2959" y="3917471"/>
            <a:ext cx="2117735" cy="28260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70" name="Picture 6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2792" y="3927312"/>
            <a:ext cx="2126738" cy="28339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47934429"/>
      </p:ext>
    </p:extLst>
  </p:cSld>
  <p:clrMapOvr>
    <a:masterClrMapping/>
  </p:clrMapOvr>
  <p:transition advClick="0" advTm="7000">
    <p:wheel spokes="8"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1600" b="1" dirty="0" smtClean="0"/>
              <a:t>Игры на развитие </a:t>
            </a:r>
            <a:r>
              <a:rPr lang="ru-RU" sz="1600" b="1" dirty="0"/>
              <a:t>зрительного восприятия и внимания; формирование обследовательских навыков ; выявление отношения групп предметов по количеству и числу (много, мало, один) ; развитие способности использовать речь для определения смысла своих действий; формирование умения группировать предметы</a:t>
            </a:r>
          </a:p>
        </p:txBody>
      </p:sp>
      <p:pic>
        <p:nvPicPr>
          <p:cNvPr id="12295" name="Picture 7" descr="F:\для конкурса-игровой центр\фото группы\DSC03601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7584" y="1558428"/>
            <a:ext cx="3312367" cy="24842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6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8064" y="1533454"/>
            <a:ext cx="3259640" cy="24482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297" name="Picture 9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87824" y="4130195"/>
            <a:ext cx="3382690" cy="25390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47934429"/>
      </p:ext>
    </p:extLst>
  </p:cSld>
  <p:clrMapOvr>
    <a:masterClrMapping/>
  </p:clrMapOvr>
  <p:transition advClick="0" advTm="7000">
    <p:wheel spokes="8"/>
  </p:transition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z="2400" b="1" dirty="0" smtClean="0"/>
              <a:t>Начали с детьми и родителями создавать разные коллекции.</a:t>
            </a:r>
            <a:endParaRPr lang="ru-RU" sz="2400" b="1" dirty="0"/>
          </a:p>
        </p:txBody>
      </p:sp>
      <p:pic>
        <p:nvPicPr>
          <p:cNvPr id="15362" name="Picture 2" descr="F:\для конкурса-игровой центр\фото группы\DSC03610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1258" y="1600200"/>
            <a:ext cx="5941483" cy="44561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00989493"/>
      </p:ext>
    </p:extLst>
  </p:cSld>
  <p:clrMapOvr>
    <a:masterClrMapping/>
  </p:clrMapOvr>
  <p:transition advClick="0" advTm="7000">
    <p:wheel spokes="8"/>
  </p:transition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179388" y="549275"/>
            <a:ext cx="8713787" cy="5616575"/>
          </a:xfrm>
        </p:spPr>
        <p:txBody>
          <a:bodyPr/>
          <a:lstStyle/>
          <a:p>
            <a:pPr algn="ctr">
              <a:buFontTx/>
              <a:buNone/>
            </a:pPr>
            <a:r>
              <a:rPr lang="ru-RU" sz="2800" smtClean="0">
                <a:latin typeface="Times New Roman" pitchFamily="18" charset="0"/>
              </a:rPr>
              <a:t> </a:t>
            </a:r>
            <a:r>
              <a:rPr lang="ru-RU" sz="2000" smtClean="0">
                <a:latin typeface="Times New Roman" pitchFamily="18" charset="0"/>
              </a:rPr>
              <a:t>Предметно-развивающая среда группы максимально приближена к интересам и потребностям каждого дошкольника. Мы старались, чтобы ребенок имел возможность заниматься любимым делом в выбранном им мини центре. В группе всё доступно каждому ребёнку, соответствует возрасту и учитывает его индивидуальные особенности и возможности развития. Созданы условия для накопления творческого опыта, применения своих знаний и умений, в ситуации действия со знакомыми или совсем не знакомыми объектами..                                                                                      В нашей группе создана прекрасная предметно-пространственная развивающая среда, которая служит интересам и потребностям каждого ребенка. Особое внимание мы уделяем созданию условий для легкой адаптации детей с целью снижения уровня тревожности каждого ребенка.  Предметно – пространственная среда группы создает комфортное настроение, способствует эмоциональному благополучию детей. </a:t>
            </a:r>
            <a:endParaRPr lang="ru-RU" sz="2000" smtClean="0"/>
          </a:p>
        </p:txBody>
      </p:sp>
    </p:spTree>
    <p:extLst>
      <p:ext uri="{BB962C8B-B14F-4D97-AF65-F5344CB8AC3E}">
        <p14:creationId xmlns:p14="http://schemas.microsoft.com/office/powerpoint/2010/main" val="1806353365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95288" y="188913"/>
            <a:ext cx="8218487" cy="6335712"/>
          </a:xfrm>
        </p:spPr>
        <p:txBody>
          <a:bodyPr/>
          <a:lstStyle/>
          <a:p>
            <a:pPr algn="ctr">
              <a:buFontTx/>
              <a:buNone/>
            </a:pPr>
            <a:r>
              <a:rPr lang="ru-RU" sz="2000" b="1" dirty="0" smtClean="0">
                <a:solidFill>
                  <a:srgbClr val="0070C0"/>
                </a:solidFill>
                <a:latin typeface="Times New Roman" pitchFamily="18" charset="0"/>
              </a:rPr>
              <a:t>Наша группа – это единое пространство: </a:t>
            </a:r>
          </a:p>
          <a:p>
            <a:pPr algn="ctr">
              <a:buFontTx/>
              <a:buNone/>
            </a:pPr>
            <a:r>
              <a:rPr lang="ru-RU" sz="2000" b="1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</a:rPr>
              <a:t>воспитатель – ребёнок – родитель.</a:t>
            </a:r>
          </a:p>
          <a:p>
            <a:pPr algn="ctr">
              <a:buFontTx/>
              <a:buNone/>
            </a:pPr>
            <a:endParaRPr lang="ru-RU" sz="2000" dirty="0" smtClean="0"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000" dirty="0"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000" dirty="0" smtClean="0"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000" dirty="0"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000" dirty="0" smtClean="0"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000" dirty="0"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000" dirty="0" smtClean="0"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000" dirty="0"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000" dirty="0" smtClean="0"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000" dirty="0"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000" dirty="0" smtClean="0">
              <a:latin typeface="Times New Roman" pitchFamily="18" charset="0"/>
            </a:endParaRPr>
          </a:p>
          <a:p>
            <a:pPr algn="ctr">
              <a:buFontTx/>
              <a:buNone/>
            </a:pPr>
            <a:endParaRPr lang="ru-RU" sz="2000" dirty="0" smtClean="0">
              <a:latin typeface="Times New Roman" pitchFamily="18" charset="0"/>
            </a:endParaRPr>
          </a:p>
          <a:p>
            <a:pPr algn="ctr">
              <a:buFontTx/>
              <a:buNone/>
            </a:pPr>
            <a:r>
              <a:rPr lang="ru-RU" sz="1800" b="1" dirty="0" smtClean="0">
                <a:solidFill>
                  <a:srgbClr val="FF0000"/>
                </a:solidFill>
                <a:latin typeface="Times New Roman" pitchFamily="18" charset="0"/>
              </a:rPr>
              <a:t>Наш весёлый детский сад</a:t>
            </a:r>
          </a:p>
          <a:p>
            <a:pPr algn="ctr">
              <a:buFontTx/>
              <a:buNone/>
            </a:pPr>
            <a:r>
              <a:rPr lang="ru-RU" sz="1800" b="1" dirty="0" smtClean="0">
                <a:solidFill>
                  <a:srgbClr val="FF0000"/>
                </a:solidFill>
                <a:latin typeface="Times New Roman" pitchFamily="18" charset="0"/>
              </a:rPr>
              <a:t>Каждому ребёнку рад.</a:t>
            </a:r>
          </a:p>
          <a:p>
            <a:pPr algn="ctr">
              <a:buFontTx/>
              <a:buNone/>
            </a:pPr>
            <a:r>
              <a:rPr lang="ru-RU" sz="1800" b="1" dirty="0" smtClean="0">
                <a:solidFill>
                  <a:srgbClr val="FF0000"/>
                </a:solidFill>
                <a:latin typeface="Times New Roman" pitchFamily="18" charset="0"/>
              </a:rPr>
              <a:t>Приходите к нам друзья –</a:t>
            </a:r>
          </a:p>
          <a:p>
            <a:pPr algn="ctr">
              <a:buFontTx/>
              <a:buNone/>
            </a:pPr>
            <a:r>
              <a:rPr lang="ru-RU" sz="1800" b="1" dirty="0" smtClean="0">
                <a:solidFill>
                  <a:srgbClr val="FF0000"/>
                </a:solidFill>
                <a:latin typeface="Times New Roman" pitchFamily="18" charset="0"/>
              </a:rPr>
              <a:t>Будем рады вам всегда.</a:t>
            </a:r>
          </a:p>
        </p:txBody>
      </p:sp>
      <p:pic>
        <p:nvPicPr>
          <p:cNvPr id="1026" name="Picture 2" descr="E:\для конкурса-игровой центр\для презентации\DSC0362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664" y="1016746"/>
            <a:ext cx="5711864" cy="42844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5514065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914400" y="980728"/>
            <a:ext cx="8229600" cy="5320061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ru-RU" sz="4000" b="1" dirty="0" smtClean="0">
                <a:solidFill>
                  <a:srgbClr val="7030A0"/>
                </a:solidFill>
              </a:rPr>
              <a:t>Спасибо за внимание!</a:t>
            </a:r>
            <a:endParaRPr lang="ru-RU" sz="4000" b="1" dirty="0">
              <a:solidFill>
                <a:srgbClr val="7030A0"/>
              </a:solidFill>
            </a:endParaRPr>
          </a:p>
        </p:txBody>
      </p:sp>
      <p:pic>
        <p:nvPicPr>
          <p:cNvPr id="2050" name="Picture 2" descr="C:\Documents and Settings\unou\Рабочий стол\для конкурса-игровой центр\солнце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1800" y="1988840"/>
            <a:ext cx="4025900" cy="370363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09472307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468313" y="260350"/>
            <a:ext cx="8218487" cy="5795963"/>
          </a:xfrm>
        </p:spPr>
        <p:txBody>
          <a:bodyPr/>
          <a:lstStyle/>
          <a:p>
            <a:pPr algn="ctr">
              <a:lnSpc>
                <a:spcPct val="90000"/>
              </a:lnSpc>
              <a:buFontTx/>
              <a:buNone/>
            </a:pPr>
            <a:r>
              <a:rPr lang="ru-RU" sz="2400" b="1" dirty="0" smtClean="0">
                <a:solidFill>
                  <a:srgbClr val="0070C0"/>
                </a:solidFill>
                <a:latin typeface="Times New Roman" pitchFamily="18" charset="0"/>
              </a:rPr>
              <a:t>Функции предметно-развевающей среды в группе младшего возраста:</a:t>
            </a:r>
            <a:r>
              <a:rPr lang="ru-RU" sz="2400" b="1" u="sng" dirty="0" smtClean="0">
                <a:solidFill>
                  <a:srgbClr val="0070C0"/>
                </a:solidFill>
              </a:rPr>
              <a:t>   </a:t>
            </a:r>
            <a:endParaRPr lang="en-US" sz="2400" b="1" u="sng" dirty="0" smtClean="0">
              <a:solidFill>
                <a:srgbClr val="0070C0"/>
              </a:solidFill>
            </a:endParaRPr>
          </a:p>
          <a:p>
            <a:pPr algn="ctr">
              <a:lnSpc>
                <a:spcPct val="90000"/>
              </a:lnSpc>
              <a:buFontTx/>
              <a:buNone/>
            </a:pPr>
            <a:r>
              <a:rPr lang="en-US" sz="2400" b="1" dirty="0" smtClean="0">
                <a:latin typeface="Times New Roman" pitchFamily="18" charset="0"/>
              </a:rPr>
              <a:t>        </a:t>
            </a:r>
            <a:r>
              <a:rPr lang="ru-RU" sz="2400" b="1" u="sng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</a:rPr>
              <a:t>Познавательная</a:t>
            </a:r>
            <a:r>
              <a:rPr lang="ru-RU" sz="2400" dirty="0" smtClean="0">
                <a:latin typeface="Times New Roman" pitchFamily="18" charset="0"/>
              </a:rPr>
              <a:t> – удовлетворяет потребность ребенка в освоении окружающего мира, стимулирует познавательную активность;</a:t>
            </a:r>
            <a:r>
              <a:rPr lang="en-US" sz="2400" dirty="0" smtClean="0">
                <a:latin typeface="Times New Roman" pitchFamily="18" charset="0"/>
              </a:rPr>
              <a:t>                            </a:t>
            </a:r>
            <a:r>
              <a:rPr lang="ru-RU" sz="2400" b="1" u="sng" dirty="0" smtClean="0">
                <a:latin typeface="Times New Roman" pitchFamily="18" charset="0"/>
              </a:rPr>
              <a:t>      </a:t>
            </a:r>
            <a:r>
              <a:rPr lang="ru-RU" sz="2400" b="1" u="sng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</a:rPr>
              <a:t>Коммуникативная</a:t>
            </a:r>
            <a:r>
              <a:rPr lang="ru-RU" sz="2400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</a:rPr>
              <a:t> </a:t>
            </a:r>
            <a:r>
              <a:rPr lang="ru-RU" sz="2400" dirty="0" smtClean="0">
                <a:latin typeface="Times New Roman" pitchFamily="18" charset="0"/>
              </a:rPr>
              <a:t>– стимулирует речевое развитие, позволяет ребенку познать азы общения и взаимодействия;</a:t>
            </a:r>
            <a:r>
              <a:rPr lang="ru-RU" sz="2400" b="1" u="sng" dirty="0" smtClean="0">
                <a:latin typeface="Times New Roman" pitchFamily="18" charset="0"/>
              </a:rPr>
              <a:t>                                  </a:t>
            </a:r>
            <a:r>
              <a:rPr lang="en-US" sz="2400" b="1" u="sng" dirty="0" smtClean="0">
                <a:latin typeface="Times New Roman" pitchFamily="18" charset="0"/>
              </a:rPr>
              <a:t>          </a:t>
            </a:r>
            <a:r>
              <a:rPr lang="ru-RU" sz="2400" b="1" u="sng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</a:rPr>
              <a:t>Оздоровительная</a:t>
            </a:r>
            <a:r>
              <a:rPr lang="ru-RU" sz="2400" dirty="0" smtClean="0">
                <a:latin typeface="Times New Roman" pitchFamily="18" charset="0"/>
              </a:rPr>
              <a:t> – стимулирует двигательную активность, обогащает двигательный опыт, приобщает к культуре здоровья;</a:t>
            </a:r>
            <a:r>
              <a:rPr lang="ru-RU" sz="2400" b="1" u="sng" dirty="0" smtClean="0">
                <a:latin typeface="Times New Roman" pitchFamily="18" charset="0"/>
              </a:rPr>
              <a:t>                                </a:t>
            </a:r>
            <a:r>
              <a:rPr lang="ru-RU" sz="2400" u="sng" dirty="0" smtClean="0">
                <a:latin typeface="Times New Roman" pitchFamily="18" charset="0"/>
              </a:rPr>
              <a:t>                        </a:t>
            </a:r>
            <a:r>
              <a:rPr lang="ru-RU" sz="2400" b="1" u="sng" dirty="0" smtClean="0">
                <a:solidFill>
                  <a:schemeClr val="accent6">
                    <a:lumMod val="50000"/>
                  </a:schemeClr>
                </a:solidFill>
                <a:latin typeface="Times New Roman" pitchFamily="18" charset="0"/>
              </a:rPr>
              <a:t>Творческая</a:t>
            </a:r>
            <a:r>
              <a:rPr lang="ru-RU" sz="2400" b="1" dirty="0" smtClean="0">
                <a:latin typeface="Times New Roman" pitchFamily="18" charset="0"/>
              </a:rPr>
              <a:t> </a:t>
            </a:r>
            <a:r>
              <a:rPr lang="ru-RU" sz="2400" dirty="0" smtClean="0">
                <a:latin typeface="Times New Roman" pitchFamily="18" charset="0"/>
              </a:rPr>
              <a:t>– приобщает детей к творческой деятельности, способствует саморазвитию и самореализации. </a:t>
            </a:r>
            <a:r>
              <a:rPr lang="ru-RU" sz="2400" b="1" u="sng" dirty="0" smtClean="0">
                <a:latin typeface="Times New Roman" pitchFamily="18" charset="0"/>
              </a:rPr>
              <a:t>                                                                             </a:t>
            </a:r>
            <a:r>
              <a:rPr lang="ru-RU" sz="2400" dirty="0" smtClean="0">
                <a:latin typeface="Times New Roman" pitchFamily="18" charset="0"/>
              </a:rPr>
              <a:t>В нашей группе предметно-развивающая среда разделена на уголки-микроцентры для самостоятельной деятельности детей</a:t>
            </a:r>
          </a:p>
        </p:txBody>
      </p:sp>
    </p:spTree>
    <p:extLst>
      <p:ext uri="{BB962C8B-B14F-4D97-AF65-F5344CB8AC3E}">
        <p14:creationId xmlns:p14="http://schemas.microsoft.com/office/powerpoint/2010/main" val="4222910744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42913" y="103188"/>
            <a:ext cx="8243887" cy="877540"/>
          </a:xfrm>
        </p:spPr>
        <p:txBody>
          <a:bodyPr/>
          <a:lstStyle/>
          <a:p>
            <a:r>
              <a:rPr lang="ru-RU" sz="2800" b="1" dirty="0" smtClean="0">
                <a:solidFill>
                  <a:srgbClr val="C00000"/>
                </a:solidFill>
              </a:rPr>
              <a:t>Наша группа !</a:t>
            </a:r>
            <a:endParaRPr lang="ru-RU" sz="2800" b="1" dirty="0">
              <a:solidFill>
                <a:srgbClr val="C00000"/>
              </a:solidFill>
            </a:endParaRPr>
          </a:p>
        </p:txBody>
      </p:sp>
      <p:pic>
        <p:nvPicPr>
          <p:cNvPr id="6146" name="Picture 2" descr="E:\для конкурса-игровой центр\фото группы\DSC03558.JPG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9632" y="1343980"/>
            <a:ext cx="6768752" cy="50765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72592710"/>
      </p:ext>
    </p:extLst>
  </p:cSld>
  <p:clrMapOvr>
    <a:masterClrMapping/>
  </p:clrMapOvr>
  <p:transition advClick="0" advTm="7000">
    <p:wheel spokes="8"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23850" y="260350"/>
            <a:ext cx="8362950" cy="5795963"/>
          </a:xfrm>
        </p:spPr>
        <p:txBody>
          <a:bodyPr/>
          <a:lstStyle/>
          <a:p>
            <a:pPr algn="ctr">
              <a:lnSpc>
                <a:spcPct val="80000"/>
              </a:lnSpc>
              <a:buFontTx/>
              <a:buNone/>
            </a:pPr>
            <a:r>
              <a:rPr lang="ru-RU" sz="2400" b="1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</a:rPr>
              <a:t>Центр сюжетно-ролевой игры.</a:t>
            </a:r>
            <a:endParaRPr lang="en-US" sz="2400" u="sng" dirty="0" smtClean="0">
              <a:solidFill>
                <a:schemeClr val="accent6">
                  <a:lumMod val="75000"/>
                </a:schemeClr>
              </a:solidFill>
              <a:latin typeface="Times New Roman" pitchFamily="18" charset="0"/>
            </a:endParaRPr>
          </a:p>
          <a:p>
            <a:pPr algn="ctr">
              <a:lnSpc>
                <a:spcPct val="80000"/>
              </a:lnSpc>
              <a:buFontTx/>
              <a:buNone/>
            </a:pPr>
            <a:r>
              <a:rPr lang="ru-RU" sz="2000" u="sng" dirty="0" smtClean="0">
                <a:latin typeface="Times New Roman" pitchFamily="18" charset="0"/>
              </a:rPr>
              <a:t>Задачи</a:t>
            </a:r>
            <a:r>
              <a:rPr lang="ru-RU" sz="2000" dirty="0" smtClean="0">
                <a:latin typeface="Times New Roman" pitchFamily="18" charset="0"/>
              </a:rPr>
              <a:t>: способствовать возникновению игры; развивать умение выбирать роль, выполнять в игре несколько взаимосвязанных действий; формирование коммуникативных навыков в игре; развитие подражательности и творческих способностей. Основной вид деятельности наших малышей – игровой. В игровом центре «Жилая комната» собраны игрушки, которые знакомят детей с окружающими их предметами быта. Малыши знакомятся с новыми для них предметами и учатся действовать с ними. Полученные знания и навыки переносят в повседневную жизнь.</a:t>
            </a:r>
            <a:r>
              <a:rPr lang="ru-RU" sz="2000" dirty="0" smtClean="0"/>
              <a:t> </a:t>
            </a:r>
            <a:endParaRPr lang="ru-RU" sz="2000" dirty="0" smtClean="0">
              <a:latin typeface="Times New Roman" pitchFamily="18" charset="0"/>
            </a:endParaRPr>
          </a:p>
          <a:p>
            <a:pPr algn="ctr">
              <a:lnSpc>
                <a:spcPct val="80000"/>
              </a:lnSpc>
              <a:buFontTx/>
              <a:buNone/>
            </a:pPr>
            <a:r>
              <a:rPr lang="ru-RU" sz="2400" dirty="0" smtClean="0">
                <a:latin typeface="Times New Roman" pitchFamily="18" charset="0"/>
              </a:rPr>
              <a:t>                                                                                                            </a:t>
            </a:r>
            <a:r>
              <a:rPr lang="ru-RU" sz="2000" b="1" dirty="0" smtClean="0">
                <a:latin typeface="Times New Roman" pitchFamily="18" charset="0"/>
              </a:rPr>
              <a:t>Оборудование и материалы</a:t>
            </a:r>
            <a:r>
              <a:rPr lang="ru-RU" sz="2000" dirty="0" smtClean="0">
                <a:latin typeface="Times New Roman" pitchFamily="18" charset="0"/>
              </a:rPr>
              <a:t>, которые есть у нас в уголке: кукольная мебель для комнаты и кухни; гладильная доска; атрибуты для игры в «Дом», «Магазин», «Парикмахерскую», «Больницу», «Водителей» и др. куклы ; игрушечные дикие и домашние животные; наборы кухонной и чайной посуды; набор овощей и фруктов, кондитерских изделий и др.; машины крупные и средние; грузовые и легковые; спец техника телефон, рули, весы, сумки, ведёрки, утюг, ящик с инструментами; кукольные коляски; игрушки-забавы; одежда для  </a:t>
            </a:r>
            <a:r>
              <a:rPr lang="ru-RU" sz="2000" dirty="0" err="1" smtClean="0">
                <a:latin typeface="Times New Roman" pitchFamily="18" charset="0"/>
              </a:rPr>
              <a:t>ряжения</a:t>
            </a:r>
            <a:r>
              <a:rPr lang="ru-RU" sz="2000" dirty="0" smtClean="0">
                <a:latin typeface="Times New Roman" pitchFamily="18" charset="0"/>
              </a:rPr>
              <a:t> (жилетки : парикмахер-продавец, </a:t>
            </a:r>
            <a:r>
              <a:rPr lang="ru-RU" sz="2000" dirty="0" err="1" smtClean="0">
                <a:latin typeface="Times New Roman" pitchFamily="18" charset="0"/>
              </a:rPr>
              <a:t>мчс</a:t>
            </a:r>
            <a:r>
              <a:rPr lang="ru-RU" sz="2000" dirty="0" smtClean="0">
                <a:latin typeface="Times New Roman" pitchFamily="18" charset="0"/>
              </a:rPr>
              <a:t>, полицейский, врач). </a:t>
            </a:r>
          </a:p>
        </p:txBody>
      </p:sp>
    </p:spTree>
    <p:extLst>
      <p:ext uri="{BB962C8B-B14F-4D97-AF65-F5344CB8AC3E}">
        <p14:creationId xmlns:p14="http://schemas.microsoft.com/office/powerpoint/2010/main" val="1892727640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Rectangle 3"/>
          <p:cNvSpPr>
            <a:spLocks noGrp="1" noChangeArrowheads="1"/>
          </p:cNvSpPr>
          <p:nvPr>
            <p:ph type="body" idx="1"/>
          </p:nvPr>
        </p:nvSpPr>
        <p:spPr>
          <a:xfrm flipV="1">
            <a:off x="395288" y="188913"/>
            <a:ext cx="8291512" cy="719137"/>
          </a:xfrm>
        </p:spPr>
        <p:txBody>
          <a:bodyPr/>
          <a:lstStyle/>
          <a:p>
            <a:pPr algn="ctr">
              <a:buFontTx/>
              <a:buNone/>
            </a:pPr>
            <a:r>
              <a:rPr lang="ru-RU" sz="2000" smtClean="0"/>
              <a:t> </a:t>
            </a:r>
          </a:p>
        </p:txBody>
      </p:sp>
      <p:sp>
        <p:nvSpPr>
          <p:cNvPr id="21506" name="Rectangle 5"/>
          <p:cNvSpPr>
            <a:spLocks noChangeArrowheads="1"/>
          </p:cNvSpPr>
          <p:nvPr/>
        </p:nvSpPr>
        <p:spPr bwMode="auto">
          <a:xfrm>
            <a:off x="4281488" y="4560888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pic>
        <p:nvPicPr>
          <p:cNvPr id="7170" name="Picture 2" descr="E:\для конкурса-игровой центр\фото группы\DSC03551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683" y="365573"/>
            <a:ext cx="3915434" cy="2936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1" name="Picture 3" descr="E:\для конкурса-игровой центр\фото группы\DSC03555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2146" y="365914"/>
            <a:ext cx="3914979" cy="29366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E:\для конкурса-игровой центр\фото группы\DSC03554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5683" y="3573016"/>
            <a:ext cx="3939233" cy="29548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3" name="Picture 5" descr="E:\для конкурса-игровой центр\фото группы\DSC03548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1590" y="3573016"/>
            <a:ext cx="3939234" cy="295481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16875765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Rectangle 3"/>
          <p:cNvSpPr>
            <a:spLocks noGrp="1" noChangeArrowheads="1"/>
          </p:cNvSpPr>
          <p:nvPr>
            <p:ph type="body" idx="1"/>
          </p:nvPr>
        </p:nvSpPr>
        <p:spPr>
          <a:xfrm flipV="1">
            <a:off x="395288" y="188913"/>
            <a:ext cx="8291512" cy="719137"/>
          </a:xfrm>
        </p:spPr>
        <p:txBody>
          <a:bodyPr/>
          <a:lstStyle/>
          <a:p>
            <a:pPr algn="ctr">
              <a:buFontTx/>
              <a:buNone/>
            </a:pPr>
            <a:r>
              <a:rPr lang="ru-RU" sz="2000" smtClean="0"/>
              <a:t> </a:t>
            </a:r>
          </a:p>
        </p:txBody>
      </p:sp>
      <p:sp>
        <p:nvSpPr>
          <p:cNvPr id="21506" name="Rectangle 5"/>
          <p:cNvSpPr>
            <a:spLocks noChangeArrowheads="1"/>
          </p:cNvSpPr>
          <p:nvPr/>
        </p:nvSpPr>
        <p:spPr bwMode="auto">
          <a:xfrm>
            <a:off x="4281488" y="4560888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ru-RU">
              <a:solidFill>
                <a:srgbClr val="000000"/>
              </a:solidFill>
              <a:latin typeface="Arial" charset="0"/>
              <a:cs typeface="Arial" charset="0"/>
            </a:endParaRPr>
          </a:p>
        </p:txBody>
      </p:sp>
      <p:pic>
        <p:nvPicPr>
          <p:cNvPr id="1027" name="Picture 3" descr="F:\для конкурса-игровой центр\фото группы\DSC03583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332656"/>
            <a:ext cx="4127914" cy="30963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F:\для конкурса-игровой центр\фото группы\DSC03599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0032" y="332657"/>
            <a:ext cx="4127914" cy="30963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9" name="Picture 5" descr="F:\для конкурса-игровой центр\фото группы\DSC03050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7663" y="3773290"/>
            <a:ext cx="2171969" cy="289557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K:\DCIM\100MSDCF\DSC03564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64900" y="3584681"/>
            <a:ext cx="4118177" cy="30890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01604622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95288" y="188913"/>
            <a:ext cx="8291512" cy="6119812"/>
          </a:xfrm>
        </p:spPr>
        <p:txBody>
          <a:bodyPr/>
          <a:lstStyle/>
          <a:p>
            <a:pPr algn="ctr">
              <a:lnSpc>
                <a:spcPct val="80000"/>
              </a:lnSpc>
              <a:buFontTx/>
              <a:buNone/>
            </a:pPr>
            <a:r>
              <a:rPr lang="ru-RU" sz="2800" b="1" dirty="0" smtClean="0">
                <a:solidFill>
                  <a:srgbClr val="0070C0"/>
                </a:solidFill>
                <a:latin typeface="Times New Roman" pitchFamily="18" charset="0"/>
              </a:rPr>
              <a:t>Центр физической культуры:</a:t>
            </a:r>
            <a:endParaRPr lang="en-US" sz="2800" b="1" dirty="0" smtClean="0">
              <a:solidFill>
                <a:srgbClr val="0070C0"/>
              </a:solidFill>
              <a:latin typeface="Times New Roman" pitchFamily="18" charset="0"/>
            </a:endParaRPr>
          </a:p>
          <a:p>
            <a:pPr algn="ctr">
              <a:lnSpc>
                <a:spcPct val="80000"/>
              </a:lnSpc>
              <a:buFontTx/>
              <a:buNone/>
            </a:pPr>
            <a:endParaRPr lang="ru-RU" sz="2400" u="sng" dirty="0" smtClean="0">
              <a:latin typeface="Times New Roman" pitchFamily="18" charset="0"/>
            </a:endParaRPr>
          </a:p>
          <a:p>
            <a:pPr algn="ctr">
              <a:lnSpc>
                <a:spcPct val="80000"/>
              </a:lnSpc>
              <a:buFontTx/>
              <a:buNone/>
            </a:pPr>
            <a:r>
              <a:rPr lang="ru-RU" sz="2000" b="1" u="sng" dirty="0" smtClean="0">
                <a:latin typeface="Times New Roman" pitchFamily="18" charset="0"/>
              </a:rPr>
              <a:t>Задачи</a:t>
            </a:r>
            <a:r>
              <a:rPr lang="ru-RU" sz="2000" b="1" dirty="0" smtClean="0">
                <a:latin typeface="Times New Roman" pitchFamily="18" charset="0"/>
              </a:rPr>
              <a:t>:</a:t>
            </a:r>
            <a:r>
              <a:rPr lang="ru-RU" sz="2000" dirty="0" smtClean="0">
                <a:latin typeface="Times New Roman" pitchFamily="18" charset="0"/>
              </a:rPr>
              <a:t> Создать условия для занятия физическими упражнениями в группе, стимулировать желание детей заниматься двигательной деятельностью. Воспитывать у детей осознанное отношение к своему здоровью. Укрепление мышц нижних и верхних конечностей, профилактика плоскостопия ; профилактика простудных заболеваний; укрепление мышц спинного позвоночника, предупреждение сколиоза</a:t>
            </a:r>
            <a:r>
              <a:rPr lang="ru-RU" sz="2000" dirty="0">
                <a:latin typeface="Times New Roman" pitchFamily="18" charset="0"/>
              </a:rPr>
              <a:t>. Потребность в движении является важной задачей при организации предметно – развивающей среды.                                                               </a:t>
            </a:r>
            <a:endParaRPr lang="en-US" sz="2000" dirty="0" smtClean="0">
              <a:latin typeface="Times New Roman" pitchFamily="18" charset="0"/>
            </a:endParaRPr>
          </a:p>
          <a:p>
            <a:pPr algn="ctr">
              <a:lnSpc>
                <a:spcPct val="80000"/>
              </a:lnSpc>
              <a:buFontTx/>
              <a:buNone/>
            </a:pPr>
            <a:endParaRPr lang="en-US" sz="2000" dirty="0" smtClean="0">
              <a:latin typeface="Times New Roman" pitchFamily="18" charset="0"/>
            </a:endParaRPr>
          </a:p>
          <a:p>
            <a:pPr algn="ctr">
              <a:lnSpc>
                <a:spcPct val="80000"/>
              </a:lnSpc>
              <a:buFontTx/>
              <a:buNone/>
            </a:pPr>
            <a:r>
              <a:rPr lang="ru-RU" sz="2000" b="1" dirty="0" smtClean="0">
                <a:latin typeface="Times New Roman" pitchFamily="18" charset="0"/>
              </a:rPr>
              <a:t>Оборудование и материалы</a:t>
            </a:r>
            <a:r>
              <a:rPr lang="ru-RU" sz="2000" dirty="0" smtClean="0">
                <a:latin typeface="Times New Roman" pitchFamily="18" charset="0"/>
              </a:rPr>
              <a:t>, которые есть у нас в уголке: доска гладкая и ребристая; коврики, деревянный </a:t>
            </a:r>
            <a:r>
              <a:rPr lang="ru-RU" sz="2000" dirty="0" err="1" smtClean="0">
                <a:latin typeface="Times New Roman" pitchFamily="18" charset="0"/>
              </a:rPr>
              <a:t>массажор</a:t>
            </a:r>
            <a:r>
              <a:rPr lang="ru-RU" sz="2000" dirty="0" smtClean="0">
                <a:latin typeface="Times New Roman" pitchFamily="18" charset="0"/>
              </a:rPr>
              <a:t> для стоп, массажный мяч, дорожки массажные, со </a:t>
            </a:r>
            <a:r>
              <a:rPr lang="ru-RU" sz="2000" dirty="0" err="1" smtClean="0">
                <a:latin typeface="Times New Roman" pitchFamily="18" charset="0"/>
              </a:rPr>
              <a:t>следочками</a:t>
            </a:r>
            <a:r>
              <a:rPr lang="ru-RU" sz="2000" dirty="0" smtClean="0">
                <a:latin typeface="Times New Roman" pitchFamily="18" charset="0"/>
              </a:rPr>
              <a:t> (для профилактики плоскостопия) ; мячи; корзина для метания мячей ; </a:t>
            </a:r>
            <a:r>
              <a:rPr lang="ru-RU" sz="2000" dirty="0" err="1" smtClean="0">
                <a:latin typeface="Times New Roman" pitchFamily="18" charset="0"/>
              </a:rPr>
              <a:t>кольцебросы</a:t>
            </a:r>
            <a:r>
              <a:rPr lang="ru-RU" sz="2000" dirty="0" smtClean="0">
                <a:latin typeface="Times New Roman" pitchFamily="18" charset="0"/>
              </a:rPr>
              <a:t> , </a:t>
            </a:r>
            <a:r>
              <a:rPr lang="ru-RU" sz="2000" dirty="0" err="1" smtClean="0">
                <a:latin typeface="Times New Roman" pitchFamily="18" charset="0"/>
              </a:rPr>
              <a:t>дартц</a:t>
            </a:r>
            <a:r>
              <a:rPr lang="ru-RU" sz="2000" dirty="0" smtClean="0">
                <a:latin typeface="Times New Roman" pitchFamily="18" charset="0"/>
              </a:rPr>
              <a:t> на липучках, </a:t>
            </a:r>
            <a:r>
              <a:rPr lang="ru-RU" sz="2000" dirty="0" err="1" smtClean="0">
                <a:latin typeface="Times New Roman" pitchFamily="18" charset="0"/>
              </a:rPr>
              <a:t>баскедбольное</a:t>
            </a:r>
            <a:r>
              <a:rPr lang="ru-RU" sz="2000" dirty="0" smtClean="0">
                <a:latin typeface="Times New Roman" pitchFamily="18" charset="0"/>
              </a:rPr>
              <a:t> кольцо, обручи; кегли; скамейка; шнур длинный и короткий; ленты разных цветов; флажки; атрибуты для проведения подвижных игр (кубики  двух размеров, мячики) и утренней гимнастики, </a:t>
            </a:r>
            <a:r>
              <a:rPr lang="ru-RU" sz="2000" dirty="0" err="1" smtClean="0">
                <a:latin typeface="Times New Roman" pitchFamily="18" charset="0"/>
              </a:rPr>
              <a:t>ростометр</a:t>
            </a:r>
            <a:r>
              <a:rPr lang="ru-RU" sz="2000" dirty="0" smtClean="0">
                <a:latin typeface="Times New Roman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918991403"/>
      </p:ext>
    </p:extLst>
  </p:cSld>
  <p:clrMapOvr>
    <a:masterClrMapping/>
  </p:clrMapOvr>
  <p:transition advClick="0" advTm="7000">
    <p:wedg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9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10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3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14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15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2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4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5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6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7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8_Тема1">
  <a:themeElements>
    <a:clrScheme name="Шары 10">
      <a:dk1>
        <a:srgbClr val="000000"/>
      </a:dk1>
      <a:lt1>
        <a:srgbClr val="CCFF99"/>
      </a:lt1>
      <a:dk2>
        <a:srgbClr val="000000"/>
      </a:dk2>
      <a:lt2>
        <a:srgbClr val="FFCC99"/>
      </a:lt2>
      <a:accent1>
        <a:srgbClr val="FF9900"/>
      </a:accent1>
      <a:accent2>
        <a:srgbClr val="FF99CC"/>
      </a:accent2>
      <a:accent3>
        <a:srgbClr val="E2FFCA"/>
      </a:accent3>
      <a:accent4>
        <a:srgbClr val="000000"/>
      </a:accent4>
      <a:accent5>
        <a:srgbClr val="FFCAAA"/>
      </a:accent5>
      <a:accent6>
        <a:srgbClr val="E78AB9"/>
      </a:accent6>
      <a:hlink>
        <a:srgbClr val="FF9999"/>
      </a:hlink>
      <a:folHlink>
        <a:srgbClr val="FFFF99"/>
      </a:folHlink>
    </a:clrScheme>
    <a:fontScheme name="Шары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Шары 1">
        <a:dk1>
          <a:srgbClr val="9900CC"/>
        </a:dk1>
        <a:lt1>
          <a:srgbClr val="FFFFCC"/>
        </a:lt1>
        <a:dk2>
          <a:srgbClr val="000000"/>
        </a:dk2>
        <a:lt2>
          <a:srgbClr val="FFFFFF"/>
        </a:lt2>
        <a:accent1>
          <a:srgbClr val="666699"/>
        </a:accent1>
        <a:accent2>
          <a:srgbClr val="660066"/>
        </a:accent2>
        <a:accent3>
          <a:srgbClr val="AAAAAA"/>
        </a:accent3>
        <a:accent4>
          <a:srgbClr val="DADAAE"/>
        </a:accent4>
        <a:accent5>
          <a:srgbClr val="B8B8CA"/>
        </a:accent5>
        <a:accent6>
          <a:srgbClr val="5C005C"/>
        </a:accent6>
        <a:hlink>
          <a:srgbClr val="CC0000"/>
        </a:hlink>
        <a:folHlink>
          <a:srgbClr val="A5002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2">
        <a:dk1>
          <a:srgbClr val="990033"/>
        </a:dk1>
        <a:lt1>
          <a:srgbClr val="FFFFFF"/>
        </a:lt1>
        <a:dk2>
          <a:srgbClr val="000000"/>
        </a:dk2>
        <a:lt2>
          <a:srgbClr val="FFFFFF"/>
        </a:lt2>
        <a:accent1>
          <a:srgbClr val="FF3300"/>
        </a:accent1>
        <a:accent2>
          <a:srgbClr val="FF9900"/>
        </a:accent2>
        <a:accent3>
          <a:srgbClr val="AAAAAA"/>
        </a:accent3>
        <a:accent4>
          <a:srgbClr val="DADADA"/>
        </a:accent4>
        <a:accent5>
          <a:srgbClr val="FFADAA"/>
        </a:accent5>
        <a:accent6>
          <a:srgbClr val="E78A00"/>
        </a:accent6>
        <a:hlink>
          <a:srgbClr val="FFFF99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3">
        <a:dk1>
          <a:srgbClr val="CCCCFF"/>
        </a:dk1>
        <a:lt1>
          <a:srgbClr val="FFFFCC"/>
        </a:lt1>
        <a:dk2>
          <a:srgbClr val="000000"/>
        </a:dk2>
        <a:lt2>
          <a:srgbClr val="FFFFFF"/>
        </a:lt2>
        <a:accent1>
          <a:srgbClr val="9999FF"/>
        </a:accent1>
        <a:accent2>
          <a:srgbClr val="33CCCC"/>
        </a:accent2>
        <a:accent3>
          <a:srgbClr val="AAAAAA"/>
        </a:accent3>
        <a:accent4>
          <a:srgbClr val="DADAAE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4">
        <a:dk1>
          <a:srgbClr val="000000"/>
        </a:dk1>
        <a:lt1>
          <a:srgbClr val="F8F8F8"/>
        </a:lt1>
        <a:dk2>
          <a:srgbClr val="800000"/>
        </a:dk2>
        <a:lt2>
          <a:srgbClr val="FFFFFF"/>
        </a:lt2>
        <a:accent1>
          <a:srgbClr val="FF3300"/>
        </a:accent1>
        <a:accent2>
          <a:srgbClr val="FF5050"/>
        </a:accent2>
        <a:accent3>
          <a:srgbClr val="C0AAAA"/>
        </a:accent3>
        <a:accent4>
          <a:srgbClr val="D4D4D4"/>
        </a:accent4>
        <a:accent5>
          <a:srgbClr val="FFADAA"/>
        </a:accent5>
        <a:accent6>
          <a:srgbClr val="E74848"/>
        </a:accent6>
        <a:hlink>
          <a:srgbClr val="FF9999"/>
        </a:hlink>
        <a:folHlink>
          <a:srgbClr val="FF996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5">
        <a:dk1>
          <a:srgbClr val="666699"/>
        </a:dk1>
        <a:lt1>
          <a:srgbClr val="FFFFFF"/>
        </a:lt1>
        <a:dk2>
          <a:srgbClr val="000066"/>
        </a:dk2>
        <a:lt2>
          <a:srgbClr val="CCECFF"/>
        </a:lt2>
        <a:accent1>
          <a:srgbClr val="009999"/>
        </a:accent1>
        <a:accent2>
          <a:srgbClr val="0099CC"/>
        </a:accent2>
        <a:accent3>
          <a:srgbClr val="AAAAB8"/>
        </a:accent3>
        <a:accent4>
          <a:srgbClr val="DADADA"/>
        </a:accent4>
        <a:accent5>
          <a:srgbClr val="AACACA"/>
        </a:accent5>
        <a:accent6>
          <a:srgbClr val="008AB9"/>
        </a:accent6>
        <a:hlink>
          <a:srgbClr val="CC99FF"/>
        </a:hlink>
        <a:folHlink>
          <a:srgbClr val="3366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6">
        <a:dk1>
          <a:srgbClr val="99CC00"/>
        </a:dk1>
        <a:lt1>
          <a:srgbClr val="FFFFFF"/>
        </a:lt1>
        <a:dk2>
          <a:srgbClr val="009900"/>
        </a:dk2>
        <a:lt2>
          <a:srgbClr val="FFFF99"/>
        </a:lt2>
        <a:accent1>
          <a:srgbClr val="336600"/>
        </a:accent1>
        <a:accent2>
          <a:srgbClr val="008000"/>
        </a:accent2>
        <a:accent3>
          <a:srgbClr val="AACAAA"/>
        </a:accent3>
        <a:accent4>
          <a:srgbClr val="DADADA"/>
        </a:accent4>
        <a:accent5>
          <a:srgbClr val="ADB8AA"/>
        </a:accent5>
        <a:accent6>
          <a:srgbClr val="007300"/>
        </a:accent6>
        <a:hlink>
          <a:srgbClr val="CCCC00"/>
        </a:hlink>
        <a:folHlink>
          <a:srgbClr val="33CC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Шары 7">
        <a:dk1>
          <a:srgbClr val="000066"/>
        </a:dk1>
        <a:lt1>
          <a:srgbClr val="E1F4FF"/>
        </a:lt1>
        <a:dk2>
          <a:srgbClr val="000066"/>
        </a:dk2>
        <a:lt2>
          <a:srgbClr val="CCCCFF"/>
        </a:lt2>
        <a:accent1>
          <a:srgbClr val="9999FF"/>
        </a:accent1>
        <a:accent2>
          <a:srgbClr val="33CCCC"/>
        </a:accent2>
        <a:accent3>
          <a:srgbClr val="EEF8FF"/>
        </a:accent3>
        <a:accent4>
          <a:srgbClr val="000056"/>
        </a:accent4>
        <a:accent5>
          <a:srgbClr val="CACAFF"/>
        </a:accent5>
        <a:accent6>
          <a:srgbClr val="2DB9B9"/>
        </a:accent6>
        <a:hlink>
          <a:srgbClr val="66FFFF"/>
        </a:hlink>
        <a:folHlink>
          <a:srgbClr val="6600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8">
        <a:dk1>
          <a:srgbClr val="006699"/>
        </a:dk1>
        <a:lt1>
          <a:srgbClr val="FFFFFF"/>
        </a:lt1>
        <a:dk2>
          <a:srgbClr val="006666"/>
        </a:dk2>
        <a:lt2>
          <a:srgbClr val="FFFFCC"/>
        </a:lt2>
        <a:accent1>
          <a:srgbClr val="EDFAD2"/>
        </a:accent1>
        <a:accent2>
          <a:srgbClr val="EBF7FF"/>
        </a:accent2>
        <a:accent3>
          <a:srgbClr val="FFFFFF"/>
        </a:accent3>
        <a:accent4>
          <a:srgbClr val="005682"/>
        </a:accent4>
        <a:accent5>
          <a:srgbClr val="F4FCE5"/>
        </a:accent5>
        <a:accent6>
          <a:srgbClr val="D5E0E7"/>
        </a:accent6>
        <a:hlink>
          <a:srgbClr val="CC99FF"/>
        </a:hlink>
        <a:folHlink>
          <a:srgbClr val="F2DFFD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9">
        <a:dk1>
          <a:srgbClr val="000000"/>
        </a:dk1>
        <a:lt1>
          <a:srgbClr val="FFFFFF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Шары 10">
        <a:dk1>
          <a:srgbClr val="000000"/>
        </a:dk1>
        <a:lt1>
          <a:srgbClr val="CCFF99"/>
        </a:lt1>
        <a:dk2>
          <a:srgbClr val="000000"/>
        </a:dk2>
        <a:lt2>
          <a:srgbClr val="FFCC99"/>
        </a:lt2>
        <a:accent1>
          <a:srgbClr val="FF9900"/>
        </a:accent1>
        <a:accent2>
          <a:srgbClr val="FF99CC"/>
        </a:accent2>
        <a:accent3>
          <a:srgbClr val="E2FFCA"/>
        </a:accent3>
        <a:accent4>
          <a:srgbClr val="000000"/>
        </a:accent4>
        <a:accent5>
          <a:srgbClr val="FFCAAA"/>
        </a:accent5>
        <a:accent6>
          <a:srgbClr val="E78AB9"/>
        </a:accent6>
        <a:hlink>
          <a:srgbClr val="FF9999"/>
        </a:hlink>
        <a:folHlink>
          <a:srgbClr val="FFFF99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315</TotalTime>
  <Words>1839</Words>
  <Application>Microsoft Office PowerPoint</Application>
  <PresentationFormat>Экран (4:3)</PresentationFormat>
  <Paragraphs>76</Paragraphs>
  <Slides>39</Slides>
  <Notes>1</Notes>
  <HiddenSlides>0</HiddenSlides>
  <MMClips>0</MMClips>
  <ScaleCrop>false</ScaleCrop>
  <HeadingPairs>
    <vt:vector size="4" baseType="variant">
      <vt:variant>
        <vt:lpstr>Тема</vt:lpstr>
      </vt:variant>
      <vt:variant>
        <vt:i4>16</vt:i4>
      </vt:variant>
      <vt:variant>
        <vt:lpstr>Заголовки слайдов</vt:lpstr>
      </vt:variant>
      <vt:variant>
        <vt:i4>39</vt:i4>
      </vt:variant>
    </vt:vector>
  </HeadingPairs>
  <TitlesOfParts>
    <vt:vector size="55" baseType="lpstr">
      <vt:lpstr>Тема1</vt:lpstr>
      <vt:lpstr>1_Тема1</vt:lpstr>
      <vt:lpstr>3_Тема1</vt:lpstr>
      <vt:lpstr>2_Тема1</vt:lpstr>
      <vt:lpstr>4_Тема1</vt:lpstr>
      <vt:lpstr>5_Тема1</vt:lpstr>
      <vt:lpstr>6_Тема1</vt:lpstr>
      <vt:lpstr>7_Тема1</vt:lpstr>
      <vt:lpstr>8_Тема1</vt:lpstr>
      <vt:lpstr>9_Тема1</vt:lpstr>
      <vt:lpstr>10_Тема1</vt:lpstr>
      <vt:lpstr>11_Тема1</vt:lpstr>
      <vt:lpstr>12_Тема1</vt:lpstr>
      <vt:lpstr>13_Тема1</vt:lpstr>
      <vt:lpstr>14_Тема1</vt:lpstr>
      <vt:lpstr>15_Тема1</vt:lpstr>
      <vt:lpstr>     «Тарногский детский сад комбинированного вида №2 «Солныщшко» 2016 год. Предметно-развивающий  мир чудес и превращений  в группе младшего возраста  Воспитатель: Вячеславова Т.Е.</vt:lpstr>
      <vt:lpstr>Одно из важных условий воспитательно-образовательной работы в дошкольном учреждении – правильная организация предметно-развивающей  среды, которая  позволит каждому ребенку найти свое занятие по душе, поверить в свои силы и способности, научиться взаимодействовать с педагогами и сверстниками, понимать и оценивать их чувства и поступки.                                                                                                                Развивающая предметная среда является основным средством формирования личности ребенка и  источником его знаний и социального опыта.  Среда, окружающая детей в детском саду, должна обеспечивать безопасность их жизни, способствовать укреплению здоровья  каждого ребёнка. </vt:lpstr>
      <vt:lpstr>Презентация PowerPoint</vt:lpstr>
      <vt:lpstr>Презентация PowerPoint</vt:lpstr>
      <vt:lpstr>Наша группа !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Некоторые атрибуты и пособия изготовлены родителями</vt:lpstr>
      <vt:lpstr>Презентация PowerPoint</vt:lpstr>
      <vt:lpstr>Очень любят дети рисовать</vt:lpstr>
      <vt:lpstr>Презентация PowerPoint</vt:lpstr>
      <vt:lpstr>Презентация PowerPoint</vt:lpstr>
      <vt:lpstr>Очень нравится детям устраивать концерты и для кукол и для друг друга.</vt:lpstr>
      <vt:lpstr>Презентация PowerPoint</vt:lpstr>
      <vt:lpstr>Презентация PowerPoint</vt:lpstr>
      <vt:lpstr>Презентация PowerPoint</vt:lpstr>
      <vt:lpstr>Очень нравятся ребятам театры. С интересам дети участвуют в инсценировках  как с воспитателем, так и самостоятельно.</vt:lpstr>
      <vt:lpstr>Очень нравится детям участвовать в сказках и играх</vt:lpstr>
      <vt:lpstr>Для того, чтобы дети могли расслабиться, уединиться в группе есть «Уголок  уединения»</vt:lpstr>
      <vt:lpstr>Презентация PowerPoint</vt:lpstr>
      <vt:lpstr>Презентация PowerPoint</vt:lpstr>
      <vt:lpstr>Ребята научились строить разные постройки из конструктора и обыгрывать их. </vt:lpstr>
      <vt:lpstr>Дети очень любят играть с мягкими модулями.</vt:lpstr>
      <vt:lpstr>Презентация PowerPoint</vt:lpstr>
      <vt:lpstr>Презентация PowerPoint</vt:lpstr>
      <vt:lpstr>Оборудование и материалы для экспериментирования приходиться выставлять.</vt:lpstr>
      <vt:lpstr>Центр развивающих игр</vt:lpstr>
      <vt:lpstr>Презентация PowerPoint</vt:lpstr>
      <vt:lpstr>Презентация PowerPoint</vt:lpstr>
      <vt:lpstr> Есть альбомы для рассматривания: «Профессии», «Времена года», «Детский сад» и др.; наборы сюжетных и предметных картинок ; игры по познавательному и речевому развитию</vt:lpstr>
      <vt:lpstr>Есть игры на развитие мелкой моторики, памяти, мышления, внимания; знакомство с геометрическими фигурами и формами предметов</vt:lpstr>
      <vt:lpstr>Игры на развитие зрительного восприятия и внимания; формирование обследовательских навыков ; выявление отношения групп предметов по количеству и числу (много, мало, один) ; развитие способности использовать речь для определения смысла своих действий; формирование умения группировать предметы</vt:lpstr>
      <vt:lpstr>Начали с детьми и родителями создавать разные коллекции.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 Предметно-развивающий  мир чудес и превращений  в группе младшего возраста БДОУ №2 «Солнышко» Воспитатель: Вячеславова Т.Е.</dc:title>
  <cp:lastModifiedBy>Lenovo</cp:lastModifiedBy>
  <cp:revision>34</cp:revision>
  <dcterms:modified xsi:type="dcterms:W3CDTF">2016-03-16T07:53:40Z</dcterms:modified>
</cp:coreProperties>
</file>