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7" r:id="rId4"/>
    <p:sldId id="260" r:id="rId5"/>
    <p:sldId id="269" r:id="rId6"/>
    <p:sldId id="262" r:id="rId7"/>
    <p:sldId id="259" r:id="rId8"/>
    <p:sldId id="276" r:id="rId9"/>
    <p:sldId id="264" r:id="rId10"/>
    <p:sldId id="278" r:id="rId11"/>
    <p:sldId id="271" r:id="rId12"/>
    <p:sldId id="277" r:id="rId13"/>
    <p:sldId id="272" r:id="rId14"/>
    <p:sldId id="266" r:id="rId15"/>
    <p:sldId id="267" r:id="rId16"/>
    <p:sldId id="268" r:id="rId17"/>
    <p:sldId id="265" r:id="rId18"/>
    <p:sldId id="273" r:id="rId19"/>
    <p:sldId id="274" r:id="rId20"/>
    <p:sldId id="280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BF5C9-D28A-45A0-8BF5-F4C5B9F8DE16}" type="datetimeFigureOut">
              <a:rPr lang="ru-RU" smtClean="0"/>
              <a:pPr/>
              <a:t>27.04.2016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1692F-2128-40A7-A2B3-0525B6C3125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66423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83FC44-CE9F-48AE-A37B-88050B8F759B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867A-BC99-4B95-9234-7F23088BD9B3}" type="datetimeFigureOut">
              <a:rPr lang="ru-RU" smtClean="0"/>
              <a:pPr/>
              <a:t>27.04.2016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2CB2-EBC8-426A-A421-66EADDEDAA9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48111518"/>
      </p:ext>
    </p:extLst>
  </p:cSld>
  <p:clrMapOvr>
    <a:masterClrMapping/>
  </p:clrMapOvr>
  <p:transition spd="med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867A-BC99-4B95-9234-7F23088BD9B3}" type="datetimeFigureOut">
              <a:rPr lang="ru-RU" smtClean="0"/>
              <a:pPr/>
              <a:t>27.04.2016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2CB2-EBC8-426A-A421-66EADDEDAA9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89457906"/>
      </p:ext>
    </p:extLst>
  </p:cSld>
  <p:clrMapOvr>
    <a:masterClrMapping/>
  </p:clrMapOvr>
  <p:transition spd="med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867A-BC99-4B95-9234-7F23088BD9B3}" type="datetimeFigureOut">
              <a:rPr lang="ru-RU" smtClean="0"/>
              <a:pPr/>
              <a:t>27.04.2016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2CB2-EBC8-426A-A421-66EADDEDAA9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91367645"/>
      </p:ext>
    </p:extLst>
  </p:cSld>
  <p:clrMapOvr>
    <a:masterClrMapping/>
  </p:clrMapOvr>
  <p:transition spd="med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867A-BC99-4B95-9234-7F23088BD9B3}" type="datetimeFigureOut">
              <a:rPr lang="ru-RU" smtClean="0"/>
              <a:pPr/>
              <a:t>27.04.2016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2CB2-EBC8-426A-A421-66EADDEDAA9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50144179"/>
      </p:ext>
    </p:extLst>
  </p:cSld>
  <p:clrMapOvr>
    <a:masterClrMapping/>
  </p:clrMapOvr>
  <p:transition spd="med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867A-BC99-4B95-9234-7F23088BD9B3}" type="datetimeFigureOut">
              <a:rPr lang="ru-RU" smtClean="0"/>
              <a:pPr/>
              <a:t>27.04.2016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2CB2-EBC8-426A-A421-66EADDEDAA9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97474398"/>
      </p:ext>
    </p:extLst>
  </p:cSld>
  <p:clrMapOvr>
    <a:masterClrMapping/>
  </p:clrMapOvr>
  <p:transition spd="med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867A-BC99-4B95-9234-7F23088BD9B3}" type="datetimeFigureOut">
              <a:rPr lang="ru-RU" smtClean="0"/>
              <a:pPr/>
              <a:t>27.04.2016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2CB2-EBC8-426A-A421-66EADDEDAA9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02657081"/>
      </p:ext>
    </p:extLst>
  </p:cSld>
  <p:clrMapOvr>
    <a:masterClrMapping/>
  </p:clrMapOvr>
  <p:transition spd="med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867A-BC99-4B95-9234-7F23088BD9B3}" type="datetimeFigureOut">
              <a:rPr lang="ru-RU" smtClean="0"/>
              <a:pPr/>
              <a:t>27.04.2016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2CB2-EBC8-426A-A421-66EADDEDAA9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74236724"/>
      </p:ext>
    </p:extLst>
  </p:cSld>
  <p:clrMapOvr>
    <a:masterClrMapping/>
  </p:clrMapOvr>
  <p:transition spd="med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867A-BC99-4B95-9234-7F23088BD9B3}" type="datetimeFigureOut">
              <a:rPr lang="ru-RU" smtClean="0"/>
              <a:pPr/>
              <a:t>27.04.2016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2CB2-EBC8-426A-A421-66EADDEDAA9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80545333"/>
      </p:ext>
    </p:extLst>
  </p:cSld>
  <p:clrMapOvr>
    <a:masterClrMapping/>
  </p:clrMapOvr>
  <p:transition spd="med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867A-BC99-4B95-9234-7F23088BD9B3}" type="datetimeFigureOut">
              <a:rPr lang="ru-RU" smtClean="0"/>
              <a:pPr/>
              <a:t>27.04.2016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2CB2-EBC8-426A-A421-66EADDEDAA9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59972366"/>
      </p:ext>
    </p:extLst>
  </p:cSld>
  <p:clrMapOvr>
    <a:masterClrMapping/>
  </p:clrMapOvr>
  <p:transition spd="med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867A-BC99-4B95-9234-7F23088BD9B3}" type="datetimeFigureOut">
              <a:rPr lang="ru-RU" smtClean="0"/>
              <a:pPr/>
              <a:t>27.04.2016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2CB2-EBC8-426A-A421-66EADDEDAA9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08560091"/>
      </p:ext>
    </p:extLst>
  </p:cSld>
  <p:clrMapOvr>
    <a:masterClrMapping/>
  </p:clrMapOvr>
  <p:transition spd="med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A867A-BC99-4B95-9234-7F23088BD9B3}" type="datetimeFigureOut">
              <a:rPr lang="ru-RU" smtClean="0"/>
              <a:pPr/>
              <a:t>27.04.2016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52CB2-EBC8-426A-A421-66EADDEDAA9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78180672"/>
      </p:ext>
    </p:extLst>
  </p:cSld>
  <p:clrMapOvr>
    <a:masterClrMapping/>
  </p:clrMapOvr>
  <p:transition spd="med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A867A-BC99-4B95-9234-7F23088BD9B3}" type="datetimeFigureOut">
              <a:rPr lang="ru-RU" smtClean="0"/>
              <a:pPr/>
              <a:t>27.04.2016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52CB2-EBC8-426A-A421-66EADDEDAA9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3616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trips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7.png"/><Relationship Id="rId7" Type="http://schemas.openxmlformats.org/officeDocument/2006/relationships/image" Target="../media/image2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25.gif"/><Relationship Id="rId7" Type="http://schemas.openxmlformats.org/officeDocument/2006/relationships/image" Target="../media/image2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gif"/><Relationship Id="rId5" Type="http://schemas.openxmlformats.org/officeDocument/2006/relationships/image" Target="../media/image27.gif"/><Relationship Id="rId4" Type="http://schemas.openxmlformats.org/officeDocument/2006/relationships/image" Target="../media/image26.png"/><Relationship Id="rId9" Type="http://schemas.openxmlformats.org/officeDocument/2006/relationships/hyperlink" Target="http://ru.wikipedia.org/wiki/%D0%A1%D0%B8%D0%BC%D0%BF%D1%81%D0%BE%D0%BD,_%D0%A2%D0%BE%D0%BC%D0%B0%D1%81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2643174" y="785794"/>
            <a:ext cx="627537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4800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Объёмы геометрических </a:t>
            </a:r>
            <a:r>
              <a:rPr lang="ru-RU" sz="4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тел</a:t>
            </a:r>
            <a:endParaRPr lang="ru-RU" sz="4800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1643042" y="2500306"/>
            <a:ext cx="6480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3200" i="1" dirty="0">
                <a:solidFill>
                  <a:schemeClr val="hlink"/>
                </a:solidFill>
              </a:rPr>
              <a:t>Урок геометрии в 11 </a:t>
            </a:r>
            <a:r>
              <a:rPr lang="ru-RU" sz="3200" i="1" dirty="0" smtClean="0">
                <a:solidFill>
                  <a:schemeClr val="hlink"/>
                </a:solidFill>
              </a:rPr>
              <a:t>классе</a:t>
            </a:r>
            <a:endParaRPr lang="ru-RU" sz="3200" i="1" dirty="0">
              <a:solidFill>
                <a:schemeClr val="hlink"/>
              </a:solidFill>
            </a:endParaRPr>
          </a:p>
        </p:txBody>
      </p:sp>
      <p:pic>
        <p:nvPicPr>
          <p:cNvPr id="6" name="Picture 15" descr="MMj03567130000[1]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500042"/>
            <a:ext cx="2433637" cy="206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Documents and Settings\User\Мои документы\Мои рисунки\0c1feedce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7627" y="3857628"/>
            <a:ext cx="3916374" cy="3000372"/>
          </a:xfrm>
          <a:prstGeom prst="rect">
            <a:avLst/>
          </a:prstGeom>
          <a:noFill/>
        </p:spPr>
      </p:pic>
      <p:sp>
        <p:nvSpPr>
          <p:cNvPr id="8" name="Text Box 12"/>
          <p:cNvSpPr txBox="1">
            <a:spLocks noChangeArrowheads="1"/>
          </p:cNvSpPr>
          <p:nvPr/>
        </p:nvSpPr>
        <p:spPr bwMode="auto">
          <a:xfrm>
            <a:off x="214283" y="4071942"/>
            <a:ext cx="535785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b="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Учитель математики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2400" b="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Сотникова Галина </a:t>
            </a:r>
            <a:r>
              <a:rPr lang="ru-RU" sz="2400" b="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Дмитрьевна</a:t>
            </a:r>
            <a:endParaRPr lang="ru-RU" sz="2400" b="0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ru-RU" sz="2400" b="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2400" b="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Балыктахская</a:t>
            </a:r>
            <a:r>
              <a:rPr lang="ru-RU" sz="2400" b="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СОШ»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2400" b="0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Мегино-Кангаласский</a:t>
            </a:r>
            <a:r>
              <a:rPr lang="ru-RU" sz="2400" b="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улус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2400" b="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Республика Саха (Я)</a:t>
            </a:r>
            <a:endParaRPr lang="ru-RU" sz="2400" b="0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9592777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85720" y="3929066"/>
            <a:ext cx="52864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Даны два шара с радиусами 9 и 3. Во сколько раз объём первого шара больше объёма второго?</a:t>
            </a:r>
          </a:p>
        </p:txBody>
      </p:sp>
      <p:pic>
        <p:nvPicPr>
          <p:cNvPr id="6148" name="Picture 4" descr="103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3500439"/>
            <a:ext cx="2900362" cy="168258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4282" y="285728"/>
            <a:ext cx="59293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 сосуд  цилиндрической  формы  была  налита  вода  до уровня 80 см. Её перелили во второй цилиндрический сосуд, у которого радиус основания в 4 раза больше, чем у первого. На каком уровне будет вода во втором сосуде?  </a:t>
            </a:r>
          </a:p>
          <a:p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Ответ дайте в сантиметрах. </a:t>
            </a:r>
          </a:p>
        </p:txBody>
      </p:sp>
      <p:pic>
        <p:nvPicPr>
          <p:cNvPr id="7" name="Рисунок 3" descr="C:\Users\and\Desktop\Current\1.13 два цилиндра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428604"/>
            <a:ext cx="2910088" cy="121444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14282" y="2357430"/>
            <a:ext cx="585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Решение: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V1=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1" baseline="-25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*H = </a:t>
            </a:r>
            <a:r>
              <a:rPr lang="el-G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*H = </a:t>
            </a:r>
            <a:r>
              <a:rPr lang="el-G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*80  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2857496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V2 = </a:t>
            </a:r>
            <a:r>
              <a:rPr lang="el-G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*H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388" y="2357430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V2 = V1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1736" y="3000372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*80 = </a:t>
            </a:r>
            <a:r>
              <a:rPr lang="el-G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*H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29256" y="3000372"/>
            <a:ext cx="3429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 =(</a:t>
            </a:r>
            <a:r>
              <a:rPr lang="el-G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*80)/</a:t>
            </a:r>
            <a:r>
              <a:rPr lang="el-G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)=5</a:t>
            </a:r>
            <a:r>
              <a:rPr lang="en-US" sz="2400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5715016"/>
            <a:ext cx="585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9*9*9 /3*3*3 = 27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143240" y="4929198"/>
            <a:ext cx="1714512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V=</a:t>
            </a:r>
            <a:r>
              <a:rPr lang="ru-RU" sz="32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32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l-GR" sz="32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π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b="1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4929198"/>
            <a:ext cx="214314" cy="6762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48762219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3786190"/>
            <a:ext cx="578647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сосуде, имеющем форму конуса, уровень жидкости достигает  высоты. Объём сосуда 540 мл. Чему равен объём налитой жидкости? Ответ дайте в миллилитрах.</a:t>
            </a:r>
          </a:p>
        </p:txBody>
      </p:sp>
      <p:sp>
        <p:nvSpPr>
          <p:cNvPr id="8" name="Содержимое 3"/>
          <p:cNvSpPr txBox="1">
            <a:spLocks/>
          </p:cNvSpPr>
          <p:nvPr/>
        </p:nvSpPr>
        <p:spPr>
          <a:xfrm>
            <a:off x="357158" y="571480"/>
            <a:ext cx="5429288" cy="264320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6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Две кружки имеют форму цилиндра. Первая кружка в полтора раза выше второй, а вторая втрое шире первой. Во сколько раз объём первой кружки меньше объёма второй?</a:t>
            </a:r>
            <a:endParaRPr lang="ru-RU" sz="2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6" descr="C:\Users\and\Desktop\Работа\Картинки\2 кружки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928670"/>
            <a:ext cx="3128492" cy="1428760"/>
          </a:xfrm>
          <a:prstGeom prst="rect">
            <a:avLst/>
          </a:prstGeom>
          <a:noFill/>
        </p:spPr>
      </p:pic>
      <p:pic>
        <p:nvPicPr>
          <p:cNvPr id="35841" name="Рисунок 12" descr="C:\Users\and\Desktop\Current\5.13 конус перевёрнутый_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3714752"/>
            <a:ext cx="1869121" cy="1819278"/>
          </a:xfrm>
          <a:prstGeom prst="rect">
            <a:avLst/>
          </a:prstGeom>
          <a:noFill/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4" y="4143380"/>
            <a:ext cx="223838" cy="6762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5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85720" y="2857496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3"/>
          <p:cNvSpPr txBox="1">
            <a:spLocks/>
          </p:cNvSpPr>
          <p:nvPr/>
        </p:nvSpPr>
        <p:spPr>
          <a:xfrm>
            <a:off x="285720" y="428604"/>
            <a:ext cx="6500858" cy="157163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Две кружки имеют форму цилиндра. Первая кружка в полтора раза выше второй, а вторая втрое шире первой. Во сколько раз объём первой кружки меньше объёма второй?</a:t>
            </a:r>
            <a:endParaRPr lang="ru-RU" sz="20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38" name="Рисунок 6" descr="C:\Users\and\Desktop\Работа\Картинки\2 кружки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642918"/>
            <a:ext cx="2419350" cy="110490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357158" y="2000239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Решение: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V=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1" baseline="-25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*H = </a:t>
            </a:r>
            <a:r>
              <a:rPr lang="el-G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*H   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034" y="2643182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V1=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*1,5H ; V2=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*H   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143636" y="2500306"/>
            <a:ext cx="14975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9:1,5 = 6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5720" y="3500438"/>
            <a:ext cx="57864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сосуде, имеющем форму конуса, уровень жидкости достигает  </a:t>
            </a:r>
            <a:r>
              <a:rPr lang="en-US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высоты. Объём сосуда 540 мл. Чему равен объём налитой жидкости? Ответ дайте в миллилитрах.</a:t>
            </a:r>
          </a:p>
        </p:txBody>
      </p:sp>
      <p:pic>
        <p:nvPicPr>
          <p:cNvPr id="19" name="Рисунок 12" descr="C:\Users\and\Desktop\Current\5.13 конус перевёрнутый_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3500438"/>
            <a:ext cx="1869121" cy="1819278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428596" y="5072074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Решение: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V=    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1" baseline="-25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*H =    </a:t>
            </a:r>
            <a:r>
              <a:rPr lang="el-G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*H   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4929198"/>
            <a:ext cx="223838" cy="676275"/>
          </a:xfrm>
          <a:prstGeom prst="rect">
            <a:avLst/>
          </a:prstGeom>
          <a:noFill/>
        </p:spPr>
      </p:pic>
      <p:pic>
        <p:nvPicPr>
          <p:cNvPr id="22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5000636"/>
            <a:ext cx="223838" cy="676275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285720" y="5929330"/>
            <a:ext cx="8215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V1 = 540;   V=</a:t>
            </a:r>
            <a:r>
              <a:rPr lang="en-US" sz="2400" dirty="0" smtClean="0"/>
              <a:t>  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    H =     </a:t>
            </a:r>
            <a:r>
              <a:rPr lang="el-GR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aseline="30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 *      =  540/27 = 20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76460" y="5857892"/>
            <a:ext cx="223838" cy="676275"/>
          </a:xfrm>
          <a:prstGeom prst="rect">
            <a:avLst/>
          </a:prstGeom>
          <a:noFill/>
        </p:spPr>
      </p:pic>
      <p:pic>
        <p:nvPicPr>
          <p:cNvPr id="2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3786190"/>
            <a:ext cx="142876" cy="431667"/>
          </a:xfrm>
          <a:prstGeom prst="rect">
            <a:avLst/>
          </a:prstGeom>
          <a:noFill/>
        </p:spPr>
      </p:pic>
      <p:pic>
        <p:nvPicPr>
          <p:cNvPr id="26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5857892"/>
            <a:ext cx="223838" cy="676275"/>
          </a:xfrm>
          <a:prstGeom prst="rect">
            <a:avLst/>
          </a:prstGeom>
          <a:noFill/>
        </p:spPr>
      </p:pic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26872" y="5857892"/>
            <a:ext cx="244930" cy="714380"/>
          </a:xfrm>
          <a:prstGeom prst="rect">
            <a:avLst/>
          </a:prstGeom>
          <a:noFill/>
        </p:spPr>
      </p:pic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5857892"/>
            <a:ext cx="223838" cy="676275"/>
          </a:xfrm>
          <a:prstGeom prst="rect">
            <a:avLst/>
          </a:prstGeom>
          <a:noFill/>
        </p:spPr>
      </p:pic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9942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57884" y="5786454"/>
            <a:ext cx="285752" cy="6123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20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14356"/>
            <a:ext cx="8715436" cy="5929354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dirty="0" smtClean="0"/>
              <a:t>1</a:t>
            </a:r>
            <a:r>
              <a:rPr lang="ru-RU" dirty="0" smtClean="0">
                <a:solidFill>
                  <a:srgbClr val="0000FF"/>
                </a:solidFill>
              </a:rPr>
              <a:t>.     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Вода в сосуде цилиндрической формы находится на уровне 60 см. На каком уровне окажется вода, если её перелить в другой цилиндрический сосуд, у которого радиус основания вдвое больше, чем у первого? Ответ дайте в сантиметрах.</a:t>
            </a:r>
            <a:r>
              <a:rPr lang="ru-RU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2.   Даны два шара с радиусами 2 и 1. Во сколько раз объём первого шара больше объёма второго? </a:t>
            </a:r>
          </a:p>
          <a:p>
            <a:pPr lvl="0">
              <a:buNone/>
            </a:pP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3.  Объём конуса равен , а радиус его основания равен 3. Найдите высоту конуса.</a:t>
            </a:r>
          </a:p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4.   Сторона основания правильной треугольной призмы  равна 5, а высота этой призмы равна  . Найдите объём призмы .</a:t>
            </a:r>
          </a:p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5.   Найдите объём правильной четырёхугольной пирамиды, сторона основания которой равна 6, а боковое ребро равно </a:t>
            </a:r>
          </a:p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6.   Деталь имеет форму изображённого на рисунке многогранника (все двугранные углы прямые). Цифры на рисунке обозначают длины рёбер в сантиметрах. Найдите объём этой детали. Ответ дайте в кубических санти­метрах. </a:t>
            </a:r>
          </a:p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 7.   Деталь имеет форму изображённого на рисунке многогранника (все двугранные углы прямые). Цифры на рисунке обозначают длины рёбер в санти­метрах. Найдите площадь поверхности этой детали. Ответ дайте в квадратных сантиметр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357158" y="214290"/>
            <a:ext cx="8229600" cy="428628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Работа группой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Управляющая кнопка: назад 1">
            <a:hlinkClick r:id="rId2" action="ppaction://hlinksldjump" highlightClick="1"/>
          </p:cNvPr>
          <p:cNvSpPr/>
          <p:nvPr/>
        </p:nvSpPr>
        <p:spPr>
          <a:xfrm>
            <a:off x="7956376" y="6453336"/>
            <a:ext cx="630382" cy="28803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642918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/>
              <a:t>Формула Симпсона</a:t>
            </a:r>
            <a:endParaRPr lang="ru-RU" sz="3600" b="1" i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1643050"/>
            <a:ext cx="6890661" cy="1214446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1538" y="3071810"/>
            <a:ext cx="7143800" cy="34163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F0000"/>
                </a:solidFill>
              </a:rPr>
              <a:t>b</a:t>
            </a:r>
            <a:r>
              <a:rPr lang="en-US" sz="3600" b="1" i="1" dirty="0" smtClean="0">
                <a:solidFill>
                  <a:srgbClr val="FF0000"/>
                </a:solidFill>
              </a:rPr>
              <a:t>, a</a:t>
            </a:r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  <a:r>
              <a:rPr lang="ru-RU" sz="3600" i="1" dirty="0" smtClean="0"/>
              <a:t>– </a:t>
            </a:r>
            <a:r>
              <a:rPr lang="ru-RU" sz="3600" b="1" i="1" dirty="0" smtClean="0"/>
              <a:t>предельные значения высоты геометрического тела, </a:t>
            </a:r>
            <a:r>
              <a:rPr lang="ru-RU" sz="3600" b="1" i="1" dirty="0" smtClean="0">
                <a:solidFill>
                  <a:srgbClr val="FF0000"/>
                </a:solidFill>
              </a:rPr>
              <a:t>среднее сечение </a:t>
            </a:r>
            <a:r>
              <a:rPr lang="ru-RU" sz="3600" b="1" i="1" dirty="0" smtClean="0"/>
              <a:t>– </a:t>
            </a:r>
            <a:r>
              <a:rPr lang="ru-RU" sz="3600" b="1" i="1" dirty="0" err="1" smtClean="0"/>
              <a:t>сечение</a:t>
            </a:r>
            <a:r>
              <a:rPr lang="ru-RU" sz="3600" b="1" i="1" dirty="0" smtClean="0"/>
              <a:t> тела плоскостью, параллельной основанию, и проходящей через середину высоты</a:t>
            </a:r>
            <a:endParaRPr lang="ru-RU" sz="3600" b="1" i="1" dirty="0"/>
          </a:p>
        </p:txBody>
      </p:sp>
      <p:pic>
        <p:nvPicPr>
          <p:cNvPr id="2050" name="Picture 2" descr="C:\Documents and Settings\User\Мои документы\Downloads\images (9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6014" y="0"/>
            <a:ext cx="1137986" cy="1285860"/>
          </a:xfrm>
          <a:prstGeom prst="rect">
            <a:avLst/>
          </a:prstGeom>
          <a:noFill/>
        </p:spPr>
      </p:pic>
      <p:sp>
        <p:nvSpPr>
          <p:cNvPr id="11" name="Управляющая кнопка: справка 10">
            <a:hlinkClick r:id="rId4" action="ppaction://hlinksldjump" highlightClick="1"/>
          </p:cNvPr>
          <p:cNvSpPr/>
          <p:nvPr/>
        </p:nvSpPr>
        <p:spPr>
          <a:xfrm>
            <a:off x="6858016" y="714356"/>
            <a:ext cx="642942" cy="542350"/>
          </a:xfrm>
          <a:prstGeom prst="actionButtonHelp">
            <a:avLst/>
          </a:prstGeom>
          <a:gradFill>
            <a:gsLst>
              <a:gs pos="0">
                <a:schemeClr val="tx2">
                  <a:lumMod val="20000"/>
                  <a:lumOff val="80000"/>
                  <a:alpha val="39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5694661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Объём прямого параллелепипеда.</a:t>
            </a:r>
            <a:endParaRPr lang="ru-RU" sz="3600" b="1" i="1" dirty="0"/>
          </a:p>
        </p:txBody>
      </p:sp>
      <p:grpSp>
        <p:nvGrpSpPr>
          <p:cNvPr id="30" name="Группа 29"/>
          <p:cNvGrpSpPr/>
          <p:nvPr/>
        </p:nvGrpSpPr>
        <p:grpSpPr>
          <a:xfrm>
            <a:off x="428596" y="4572008"/>
            <a:ext cx="2786082" cy="787406"/>
            <a:chOff x="1071538" y="4643446"/>
            <a:chExt cx="2786082" cy="787406"/>
          </a:xfrm>
        </p:grpSpPr>
        <p:cxnSp>
          <p:nvCxnSpPr>
            <p:cNvPr id="25" name="Прямая соединительная линия 24"/>
            <p:cNvCxnSpPr/>
            <p:nvPr/>
          </p:nvCxnSpPr>
          <p:spPr>
            <a:xfrm>
              <a:off x="1071538" y="5429264"/>
              <a:ext cx="2000264" cy="158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5400000" flipH="1" flipV="1">
              <a:off x="1071538" y="4643446"/>
              <a:ext cx="785818" cy="78581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rot="5400000" flipH="1" flipV="1">
              <a:off x="3071802" y="4643446"/>
              <a:ext cx="785818" cy="78581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1857356" y="4643446"/>
              <a:ext cx="2000264" cy="1588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Группа 54"/>
          <p:cNvGrpSpPr/>
          <p:nvPr/>
        </p:nvGrpSpPr>
        <p:grpSpPr>
          <a:xfrm>
            <a:off x="428596" y="1857364"/>
            <a:ext cx="2796400" cy="3512368"/>
            <a:chOff x="1213620" y="2070884"/>
            <a:chExt cx="2796400" cy="3512368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1214414" y="2071678"/>
              <a:ext cx="2786082" cy="787406"/>
              <a:chOff x="1071538" y="4643446"/>
              <a:chExt cx="2786082" cy="787406"/>
            </a:xfrm>
          </p:grpSpPr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1071538" y="5429264"/>
                <a:ext cx="2000264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5400000" flipH="1" flipV="1">
                <a:off x="1071538" y="4643446"/>
                <a:ext cx="785818" cy="785818"/>
              </a:xfrm>
              <a:prstGeom prst="line">
                <a:avLst/>
              </a:prstGeom>
              <a:ln w="31750" cmpd="sng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 rot="5400000" flipH="1" flipV="1">
                <a:off x="3071802" y="4643446"/>
                <a:ext cx="785818" cy="785818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1857356" y="4643446"/>
                <a:ext cx="2000264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Группа 35"/>
            <p:cNvGrpSpPr/>
            <p:nvPr/>
          </p:nvGrpSpPr>
          <p:grpSpPr>
            <a:xfrm>
              <a:off x="1223938" y="4795846"/>
              <a:ext cx="2786082" cy="787406"/>
              <a:chOff x="1071538" y="4643446"/>
              <a:chExt cx="2786082" cy="787406"/>
            </a:xfrm>
          </p:grpSpPr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1071538" y="5429264"/>
                <a:ext cx="2000264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rot="5400000" flipH="1" flipV="1">
                <a:off x="1071538" y="4643446"/>
                <a:ext cx="785818" cy="785818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5400000" flipH="1" flipV="1">
                <a:off x="3071802" y="4643446"/>
                <a:ext cx="785818" cy="785818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1857356" y="4643446"/>
                <a:ext cx="2000264" cy="1588"/>
              </a:xfrm>
              <a:prstGeom prst="line">
                <a:avLst/>
              </a:prstGeom>
              <a:ln w="317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Прямая соединительная линия 43"/>
            <p:cNvCxnSpPr/>
            <p:nvPr/>
          </p:nvCxnSpPr>
          <p:spPr>
            <a:xfrm rot="5400000">
              <a:off x="-143702" y="4214818"/>
              <a:ext cx="2715438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rot="5400000">
              <a:off x="2643174" y="3429000"/>
              <a:ext cx="2715438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единительная линия 47"/>
            <p:cNvCxnSpPr/>
            <p:nvPr/>
          </p:nvCxnSpPr>
          <p:spPr>
            <a:xfrm rot="5400000">
              <a:off x="1857356" y="4214818"/>
              <a:ext cx="2715438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5400000">
              <a:off x="642910" y="3428206"/>
              <a:ext cx="2715438" cy="794"/>
            </a:xfrm>
            <a:prstGeom prst="line">
              <a:avLst/>
            </a:prstGeom>
            <a:ln w="25400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>
              <a:off x="2000232" y="2071678"/>
              <a:ext cx="2000264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5400000" flipH="1" flipV="1">
              <a:off x="1214414" y="2071678"/>
              <a:ext cx="785818" cy="78581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04144" y="1142984"/>
            <a:ext cx="5139773" cy="1120175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 rot="5400000">
            <a:off x="1857356" y="3214686"/>
            <a:ext cx="2714644" cy="158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286116" y="2967335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93909" y="2357430"/>
            <a:ext cx="5457863" cy="785818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143108" y="714356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3286124"/>
            <a:ext cx="2707011" cy="690564"/>
          </a:xfrm>
          <a:prstGeom prst="rect">
            <a:avLst/>
          </a:prstGeom>
          <a:noFill/>
        </p:spPr>
      </p:pic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3970401"/>
            <a:ext cx="4795663" cy="1387424"/>
          </a:xfrm>
          <a:prstGeom prst="rect">
            <a:avLst/>
          </a:prstGeom>
          <a:noFill/>
        </p:spPr>
      </p:pic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6" name="Picture 1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5414198"/>
            <a:ext cx="2295908" cy="1015198"/>
          </a:xfrm>
          <a:prstGeom prst="rect">
            <a:avLst/>
          </a:prstGeom>
          <a:noFill/>
        </p:spPr>
      </p:pic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6" name="Picture 2" descr="C:\Documents and Settings\User\Мои документы\Downloads\images (9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06014" y="0"/>
            <a:ext cx="1137986" cy="1285860"/>
          </a:xfrm>
          <a:prstGeom prst="rect">
            <a:avLst/>
          </a:prstGeom>
          <a:noFill/>
        </p:spPr>
      </p:pic>
      <p:grpSp>
        <p:nvGrpSpPr>
          <p:cNvPr id="57" name="Группа 56"/>
          <p:cNvGrpSpPr/>
          <p:nvPr/>
        </p:nvGrpSpPr>
        <p:grpSpPr>
          <a:xfrm>
            <a:off x="954381" y="1000108"/>
            <a:ext cx="331471" cy="4105003"/>
            <a:chOff x="954381" y="1000108"/>
            <a:chExt cx="331471" cy="4105003"/>
          </a:xfrm>
        </p:grpSpPr>
        <p:cxnSp>
          <p:nvCxnSpPr>
            <p:cNvPr id="52" name="Прямая со стрелкой 51"/>
            <p:cNvCxnSpPr/>
            <p:nvPr/>
          </p:nvCxnSpPr>
          <p:spPr>
            <a:xfrm rot="5400000" flipH="1" flipV="1">
              <a:off x="-500098" y="2857496"/>
              <a:ext cx="3429024" cy="1588"/>
            </a:xfrm>
            <a:prstGeom prst="straightConnector1">
              <a:avLst/>
            </a:prstGeom>
            <a:ln w="15875">
              <a:solidFill>
                <a:schemeClr val="accent1">
                  <a:lumMod val="50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1071538" y="4643446"/>
              <a:ext cx="2143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0</a:t>
              </a:r>
              <a:endParaRPr lang="ru-RU" sz="24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954381" y="1000108"/>
              <a:ext cx="3314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err="1" smtClean="0"/>
                <a:t>х</a:t>
              </a:r>
              <a:endParaRPr lang="ru-RU" sz="24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3916272504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03704E-6 L -3.61111E-6 -0.17847 " pathEditMode="relative" ptsTypes="AA">
                                      <p:cBhvr>
                                        <p:cTn id="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500042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/>
              <a:t>Объём пирамиды .</a:t>
            </a:r>
            <a:endParaRPr lang="ru-RU" sz="3600" b="1" i="1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88146" y="1142984"/>
            <a:ext cx="6355772" cy="1120175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85820" y="357166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3738568"/>
            <a:ext cx="1866900" cy="476250"/>
          </a:xfrm>
          <a:prstGeom prst="rect">
            <a:avLst/>
          </a:prstGeom>
          <a:noFill/>
        </p:spPr>
      </p:pic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285720" y="7143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214282" y="1714488"/>
            <a:ext cx="3357586" cy="4071966"/>
            <a:chOff x="214282" y="1714488"/>
            <a:chExt cx="3357586" cy="4071966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>
              <a:off x="214282" y="5000636"/>
              <a:ext cx="1357322" cy="78581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 flipV="1">
              <a:off x="1571604" y="4786322"/>
              <a:ext cx="2000264" cy="100013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214282" y="4786322"/>
              <a:ext cx="3357586" cy="214314"/>
            </a:xfrm>
            <a:prstGeom prst="line">
              <a:avLst/>
            </a:prstGeom>
            <a:ln w="28575"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rot="5400000" flipH="1" flipV="1">
              <a:off x="-928726" y="2857496"/>
              <a:ext cx="3286148" cy="100013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rot="16200000" flipH="1">
              <a:off x="-642974" y="3571876"/>
              <a:ext cx="4071966" cy="3571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6200000" flipH="1">
              <a:off x="857224" y="2071678"/>
              <a:ext cx="3071834" cy="235745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Группа 47"/>
          <p:cNvGrpSpPr/>
          <p:nvPr/>
        </p:nvGrpSpPr>
        <p:grpSpPr>
          <a:xfrm>
            <a:off x="714348" y="3357562"/>
            <a:ext cx="1785950" cy="571504"/>
            <a:chOff x="714348" y="3357562"/>
            <a:chExt cx="1785950" cy="571504"/>
          </a:xfrm>
        </p:grpSpPr>
        <p:cxnSp>
          <p:nvCxnSpPr>
            <p:cNvPr id="41" name="Прямая соединительная линия 40"/>
            <p:cNvCxnSpPr/>
            <p:nvPr/>
          </p:nvCxnSpPr>
          <p:spPr>
            <a:xfrm>
              <a:off x="714348" y="3357562"/>
              <a:ext cx="714380" cy="571504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V="1">
              <a:off x="1428728" y="3357562"/>
              <a:ext cx="1071570" cy="571504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714348" y="3357562"/>
              <a:ext cx="1785950" cy="1588"/>
            </a:xfrm>
            <a:prstGeom prst="line">
              <a:avLst/>
            </a:prstGeom>
            <a:ln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52" name="Группа 51"/>
          <p:cNvGrpSpPr/>
          <p:nvPr/>
        </p:nvGrpSpPr>
        <p:grpSpPr>
          <a:xfrm>
            <a:off x="857224" y="1715282"/>
            <a:ext cx="428628" cy="3642544"/>
            <a:chOff x="857224" y="1715282"/>
            <a:chExt cx="428628" cy="3642544"/>
          </a:xfrm>
        </p:grpSpPr>
        <p:sp>
          <p:nvSpPr>
            <p:cNvPr id="64" name="TextBox 63"/>
            <p:cNvSpPr txBox="1"/>
            <p:nvPr/>
          </p:nvSpPr>
          <p:spPr>
            <a:xfrm>
              <a:off x="857224" y="2714620"/>
              <a:ext cx="4286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FF0000"/>
                  </a:solidFill>
                </a:rPr>
                <a:t>h</a:t>
              </a:r>
              <a:endParaRPr lang="ru-RU" sz="2800" b="1" dirty="0">
                <a:solidFill>
                  <a:srgbClr val="FF0000"/>
                </a:solidFill>
              </a:endParaRPr>
            </a:p>
          </p:txBody>
        </p:sp>
        <p:cxnSp>
          <p:nvCxnSpPr>
            <p:cNvPr id="50" name="Прямая соединительная линия 49"/>
            <p:cNvCxnSpPr/>
            <p:nvPr/>
          </p:nvCxnSpPr>
          <p:spPr>
            <a:xfrm rot="5400000">
              <a:off x="-606461" y="3536157"/>
              <a:ext cx="3642544" cy="794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2357430"/>
            <a:ext cx="1609725" cy="619125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2071678"/>
            <a:ext cx="2076450" cy="1104900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4" y="2928934"/>
            <a:ext cx="1609725" cy="619125"/>
          </a:xfrm>
          <a:prstGeom prst="rect">
            <a:avLst/>
          </a:prstGeom>
          <a:noFill/>
        </p:spPr>
      </p:pic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4071942"/>
            <a:ext cx="5343525" cy="1133475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1590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-214346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5143512"/>
            <a:ext cx="2286016" cy="1469582"/>
          </a:xfrm>
          <a:prstGeom prst="rect">
            <a:avLst/>
          </a:prstGeom>
          <a:noFill/>
        </p:spPr>
      </p:pic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1571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9" name="Picture 2" descr="C:\Documents and Settings\User\Мои документы\Downloads\images (9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06014" y="0"/>
            <a:ext cx="1137986" cy="1285860"/>
          </a:xfrm>
          <a:prstGeom prst="rect">
            <a:avLst/>
          </a:prstGeom>
          <a:noFill/>
        </p:spPr>
      </p:pic>
      <p:grpSp>
        <p:nvGrpSpPr>
          <p:cNvPr id="51" name="Группа 50"/>
          <p:cNvGrpSpPr/>
          <p:nvPr/>
        </p:nvGrpSpPr>
        <p:grpSpPr>
          <a:xfrm flipV="1">
            <a:off x="954381" y="1357298"/>
            <a:ext cx="331471" cy="4105003"/>
            <a:chOff x="954381" y="1000108"/>
            <a:chExt cx="331471" cy="4105003"/>
          </a:xfrm>
        </p:grpSpPr>
        <p:cxnSp>
          <p:nvCxnSpPr>
            <p:cNvPr id="53" name="Прямая со стрелкой 52"/>
            <p:cNvCxnSpPr/>
            <p:nvPr/>
          </p:nvCxnSpPr>
          <p:spPr>
            <a:xfrm rot="5400000" flipH="1" flipV="1">
              <a:off x="-500098" y="2857496"/>
              <a:ext cx="3429024" cy="1588"/>
            </a:xfrm>
            <a:prstGeom prst="straightConnector1">
              <a:avLst/>
            </a:prstGeom>
            <a:ln w="15875">
              <a:solidFill>
                <a:schemeClr val="accent1">
                  <a:lumMod val="50000"/>
                </a:schemeClr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1071538" y="4643446"/>
              <a:ext cx="2143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0</a:t>
              </a:r>
              <a:endParaRPr lang="ru-RU" sz="24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954381" y="1000108"/>
              <a:ext cx="3314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err="1" smtClean="0"/>
                <a:t>х</a:t>
              </a:r>
              <a:endParaRPr lang="ru-RU" sz="24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1215138666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439051" y="573456"/>
            <a:ext cx="827635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Arial" pitchFamily="34" charset="0"/>
              </a:rPr>
              <a:t>Формулой Симпсона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называется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интеграл от интерполяционного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 smtClean="0">
                <a:solidFill>
                  <a:srgbClr val="000000"/>
                </a:solidFill>
                <a:ea typeface="Times New Roman" pitchFamily="18" charset="0"/>
                <a:cs typeface="Arial" pitchFamily="34" charset="0"/>
              </a:rPr>
              <a:t>м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ногочлена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второй степени на отрезке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36" name="Рисунок 1" descr="[a,b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62" y="1571612"/>
            <a:ext cx="875116" cy="500066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708025"/>
            <a:ext cx="18473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6" name="Рисунок 15" descr="&#10;     {\int\limits_a^b&#10;           f(x)&#10;       dx} \approx {\int\limits_{a}^{b}&#10;                   {p_2(x)} &#10;              dx} =&#10;          \frac{b-a}{6}{&#10;              \left(&#10;                 f(a) + 4 f\left(\frac{a+b}{2}\right) + f(b)&#10;              \right)},&#10;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214554"/>
            <a:ext cx="8215370" cy="14287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1041" name="Рисунок 3" descr="f(a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3714752"/>
            <a:ext cx="833444" cy="500067"/>
          </a:xfrm>
          <a:prstGeom prst="rect">
            <a:avLst/>
          </a:prstGeom>
          <a:noFill/>
        </p:spPr>
      </p:pic>
      <p:pic>
        <p:nvPicPr>
          <p:cNvPr id="1040" name="Рисунок 4" descr="f((a+b)/2)"/>
          <p:cNvPicPr>
            <a:picLocks noChangeAspect="1" noChangeArrowheads="1"/>
          </p:cNvPicPr>
          <p:nvPr/>
        </p:nvPicPr>
        <p:blipFill>
          <a:blip r:embed="rId6" cstate="print">
            <a:grayscl/>
          </a:blip>
          <a:srcRect/>
          <a:stretch>
            <a:fillRect/>
          </a:stretch>
        </p:blipFill>
        <p:spPr bwMode="auto">
          <a:xfrm>
            <a:off x="2071670" y="3786190"/>
            <a:ext cx="2102318" cy="50006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</p:pic>
      <p:pic>
        <p:nvPicPr>
          <p:cNvPr id="1039" name="Рисунок 5" descr="f(b)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6314" y="3714752"/>
            <a:ext cx="885829" cy="563709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268249" y="3643314"/>
            <a:ext cx="87235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где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244475" y="717550"/>
            <a:ext cx="184731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244475" y="917575"/>
            <a:ext cx="213520" cy="246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 useBgFill="1">
        <p:nvSpPr>
          <p:cNvPr id="1045" name="Rectangle 21"/>
          <p:cNvSpPr>
            <a:spLocks noChangeArrowheads="1"/>
          </p:cNvSpPr>
          <p:nvPr/>
        </p:nvSpPr>
        <p:spPr bwMode="auto">
          <a:xfrm>
            <a:off x="214282" y="4357694"/>
            <a:ext cx="8715436" cy="107721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значения функции в соответствующих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точках 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(на концах отрезка и в его середине).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57356" y="3857628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,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214810" y="3714752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и</a:t>
            </a:r>
            <a:endParaRPr lang="ru-RU" sz="3200" b="1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5857884" y="3714752"/>
            <a:ext cx="285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-</a:t>
            </a:r>
            <a:endParaRPr lang="ru-RU" sz="3200" dirty="0"/>
          </a:p>
        </p:txBody>
      </p:sp>
      <p:pic>
        <p:nvPicPr>
          <p:cNvPr id="27" name="Picture 2" descr="C:\Documents and Settings\User\Мои документы\Downloads\images (9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06014" y="0"/>
            <a:ext cx="1137986" cy="1285860"/>
          </a:xfrm>
          <a:prstGeom prst="rect">
            <a:avLst/>
          </a:prstGeom>
          <a:noFill/>
        </p:spPr>
      </p:pic>
      <p:sp>
        <p:nvSpPr>
          <p:cNvPr id="17" name="Прямоугольник 16"/>
          <p:cNvSpPr/>
          <p:nvPr/>
        </p:nvSpPr>
        <p:spPr>
          <a:xfrm>
            <a:off x="214282" y="5286388"/>
            <a:ext cx="87154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/>
              <a:t>Получила название в честь британского математика </a:t>
            </a:r>
            <a:r>
              <a:rPr lang="ru-RU" sz="3200" b="1" i="1" dirty="0" smtClean="0">
                <a:hlinkClick r:id="rId9" tooltip="Симпсон, Томас"/>
              </a:rPr>
              <a:t>Томаса Симпсона</a:t>
            </a:r>
            <a:r>
              <a:rPr lang="ru-RU" sz="3200" b="1" i="1" dirty="0" smtClean="0"/>
              <a:t> (1710—1761).</a:t>
            </a:r>
            <a:endParaRPr lang="ru-RU" sz="3200" b="1" i="1" dirty="0"/>
          </a:p>
        </p:txBody>
      </p:sp>
    </p:spTree>
    <p:extLst>
      <p:ext uri="{BB962C8B-B14F-4D97-AF65-F5344CB8AC3E}">
        <p14:creationId xmlns="" xmlns:p14="http://schemas.microsoft.com/office/powerpoint/2010/main" val="4228199571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Домашнее задание </a:t>
            </a:r>
            <a:endParaRPr lang="ru-RU" sz="3600" dirty="0">
              <a:solidFill>
                <a:srgbClr val="0000FF"/>
              </a:solidFill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85720" y="1500174"/>
            <a:ext cx="850112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«….Читал я где – то,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царь однажды воинам своим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Велел снести земли по горсти в кучу,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гордый холм возвысился, - и царь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Мог с вышины с весельем озирать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дол, покрытый белыми шатрами,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море, где бежали корабли»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(А.С. Пушкин «Скупой рыцарь»)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Задание:  Предположив, что численность войска составляет 100 000 человек, объем горсти равен 0,2 дм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угол при основании холма 45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найдите объем и высоту конуса.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Рефлексия </a:t>
            </a:r>
            <a:endParaRPr lang="ru-RU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357158" y="1214422"/>
            <a:ext cx="3214710" cy="2857520"/>
          </a:xfrm>
          <a:prstGeom prst="smileyFac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5429256" y="1142984"/>
            <a:ext cx="3214710" cy="2857520"/>
          </a:xfrm>
          <a:prstGeom prst="smileyFace">
            <a:avLst>
              <a:gd name="adj" fmla="val 122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2928926" y="3643314"/>
            <a:ext cx="3214710" cy="2857520"/>
          </a:xfrm>
          <a:prstGeom prst="smileyFace">
            <a:avLst>
              <a:gd name="adj" fmla="val -334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2348880"/>
            <a:ext cx="6768752" cy="2086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Усвоение алгоритма вычислений объемов геометрических тел из тестов ЕГЭ базового уровня</a:t>
            </a:r>
            <a:endParaRPr lang="ru-RU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31812" y="980728"/>
            <a:ext cx="34350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урока: 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4729837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785794"/>
            <a:ext cx="721523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Математика - за ними скрываются сокровища научно-технического прогресса. Придет время и сотворят пытливые умы выдающихся людей грядущих поколений.  </a:t>
            </a:r>
          </a:p>
          <a:p>
            <a:pPr algn="ctr"/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Как сказал Галилей математика есть алфавит посредством которого господь начертал вселенную </a:t>
            </a:r>
            <a:endParaRPr lang="ru-RU" sz="2800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4480" y="2071678"/>
            <a:ext cx="57864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за урок!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692696"/>
            <a:ext cx="7920880" cy="57060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 урока:</a:t>
            </a:r>
          </a:p>
          <a:p>
            <a:pPr>
              <a:lnSpc>
                <a:spcPct val="114000"/>
              </a:lnSpc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О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рганизационный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момент</a:t>
            </a:r>
          </a:p>
          <a:p>
            <a:pPr>
              <a:lnSpc>
                <a:spcPct val="114000"/>
              </a:lnSpc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Повторение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теории объемных тел и их формул для вычисления объемов </a:t>
            </a:r>
          </a:p>
          <a:p>
            <a:pPr>
              <a:lnSpc>
                <a:spcPct val="114000"/>
              </a:lnSpc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тестов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ЕГЭ и проверим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в группах (решение задач из тестов ЕГЭ)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4000"/>
              </a:lnSpc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Рефлексия урока</a:t>
            </a:r>
          </a:p>
          <a:p>
            <a:pPr>
              <a:lnSpc>
                <a:spcPct val="114000"/>
              </a:lnSpc>
            </a:pP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Итог урока</a:t>
            </a:r>
          </a:p>
        </p:txBody>
      </p:sp>
    </p:spTree>
    <p:extLst>
      <p:ext uri="{BB962C8B-B14F-4D97-AF65-F5344CB8AC3E}">
        <p14:creationId xmlns="" xmlns:p14="http://schemas.microsoft.com/office/powerpoint/2010/main" val="4099967072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900113" y="188913"/>
            <a:ext cx="7848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dirty="0" smtClean="0">
                <a:solidFill>
                  <a:srgbClr val="CC3300"/>
                </a:solidFill>
              </a:rPr>
              <a:t>Объёмные </a:t>
            </a:r>
            <a:r>
              <a:rPr lang="ru-RU" sz="2800" dirty="0" smtClean="0">
                <a:solidFill>
                  <a:srgbClr val="CC3300"/>
                </a:solidFill>
              </a:rPr>
              <a:t>геометрические</a:t>
            </a:r>
            <a:r>
              <a:rPr lang="ru-RU" sz="3200" dirty="0" smtClean="0">
                <a:solidFill>
                  <a:srgbClr val="CC3300"/>
                </a:solidFill>
              </a:rPr>
              <a:t> тела</a:t>
            </a:r>
            <a:endParaRPr lang="ru-RU" sz="3200" dirty="0">
              <a:solidFill>
                <a:srgbClr val="CC3300"/>
              </a:solidFill>
            </a:endParaRPr>
          </a:p>
        </p:txBody>
      </p:sp>
      <p:sp>
        <p:nvSpPr>
          <p:cNvPr id="8198" name="Text Box 9"/>
          <p:cNvSpPr txBox="1">
            <a:spLocks noChangeArrowheads="1"/>
          </p:cNvSpPr>
          <p:nvPr/>
        </p:nvSpPr>
        <p:spPr bwMode="auto">
          <a:xfrm flipV="1">
            <a:off x="4643438" y="2349500"/>
            <a:ext cx="34559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>
            <a:spAutoFit/>
          </a:bodyPr>
          <a:lstStyle>
            <a:lvl1pPr eaLnBrk="0" hangingPunct="0"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sz="1800" b="0"/>
          </a:p>
        </p:txBody>
      </p:sp>
      <p:sp>
        <p:nvSpPr>
          <p:cNvPr id="8200" name="AutoShape 11"/>
          <p:cNvSpPr>
            <a:spLocks noChangeArrowheads="1"/>
          </p:cNvSpPr>
          <p:nvPr/>
        </p:nvSpPr>
        <p:spPr bwMode="auto">
          <a:xfrm>
            <a:off x="785786" y="1357298"/>
            <a:ext cx="1214438" cy="1214437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2FF115"/>
              </a:gs>
              <a:gs pos="100000">
                <a:srgbClr val="16700A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Line 28"/>
          <p:cNvSpPr>
            <a:spLocks noChangeShapeType="1"/>
          </p:cNvSpPr>
          <p:nvPr/>
        </p:nvSpPr>
        <p:spPr bwMode="auto">
          <a:xfrm>
            <a:off x="250825" y="6858000"/>
            <a:ext cx="338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32" name="Группа 31"/>
          <p:cNvGrpSpPr/>
          <p:nvPr/>
        </p:nvGrpSpPr>
        <p:grpSpPr>
          <a:xfrm>
            <a:off x="2928926" y="1214422"/>
            <a:ext cx="2413794" cy="1370012"/>
            <a:chOff x="2928926" y="1214422"/>
            <a:chExt cx="2413794" cy="1370012"/>
          </a:xfrm>
        </p:grpSpPr>
        <p:sp>
          <p:nvSpPr>
            <p:cNvPr id="8196" name="AutoShape 7"/>
            <p:cNvSpPr>
              <a:spLocks noChangeArrowheads="1"/>
            </p:cNvSpPr>
            <p:nvPr/>
          </p:nvSpPr>
          <p:spPr bwMode="auto">
            <a:xfrm>
              <a:off x="2928926" y="1214422"/>
              <a:ext cx="2413794" cy="1370012"/>
            </a:xfrm>
            <a:prstGeom prst="cube">
              <a:avLst>
                <a:gd name="adj" fmla="val 25000"/>
              </a:avLst>
            </a:prstGeom>
            <a:solidFill>
              <a:srgbClr val="00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1800" b="0">
                <a:solidFill>
                  <a:srgbClr val="000000"/>
                </a:solidFill>
              </a:endParaRPr>
            </a:p>
          </p:txBody>
        </p:sp>
        <p:cxnSp>
          <p:nvCxnSpPr>
            <p:cNvPr id="18" name="Прямая соединительная линия 17"/>
            <p:cNvCxnSpPr/>
            <p:nvPr/>
          </p:nvCxnSpPr>
          <p:spPr>
            <a:xfrm rot="16200000" flipH="1" flipV="1">
              <a:off x="2943613" y="2214555"/>
              <a:ext cx="342503" cy="342502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flipV="1">
              <a:off x="3286116" y="2214554"/>
              <a:ext cx="2000264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6200000" flipH="1">
              <a:off x="2773156" y="1727383"/>
              <a:ext cx="1027509" cy="1588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Группа 37"/>
          <p:cNvGrpSpPr/>
          <p:nvPr/>
        </p:nvGrpSpPr>
        <p:grpSpPr>
          <a:xfrm>
            <a:off x="785786" y="3714752"/>
            <a:ext cx="1674140" cy="2017934"/>
            <a:chOff x="714348" y="3714752"/>
            <a:chExt cx="1674140" cy="2017934"/>
          </a:xfrm>
        </p:grpSpPr>
        <p:sp>
          <p:nvSpPr>
            <p:cNvPr id="14" name="Равнобедренный треугольник 13"/>
            <p:cNvSpPr/>
            <p:nvPr/>
          </p:nvSpPr>
          <p:spPr>
            <a:xfrm>
              <a:off x="714348" y="3714752"/>
              <a:ext cx="1672998" cy="1614362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714348" y="5000636"/>
              <a:ext cx="1674140" cy="732050"/>
            </a:xfrm>
            <a:prstGeom prst="ellips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  <p:cxnSp>
          <p:nvCxnSpPr>
            <p:cNvPr id="35" name="Прямая соединительная линия 34"/>
            <p:cNvCxnSpPr>
              <a:stCxn id="15" idx="2"/>
              <a:endCxn id="15" idx="6"/>
            </p:cNvCxnSpPr>
            <p:nvPr/>
          </p:nvCxnSpPr>
          <p:spPr>
            <a:xfrm rot="10800000" flipH="1">
              <a:off x="714348" y="5366661"/>
              <a:ext cx="1674140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1500166" y="5357826"/>
              <a:ext cx="71438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4" name="Группа 43"/>
          <p:cNvGrpSpPr/>
          <p:nvPr/>
        </p:nvGrpSpPr>
        <p:grpSpPr>
          <a:xfrm>
            <a:off x="3857620" y="3500438"/>
            <a:ext cx="1643074" cy="2428892"/>
            <a:chOff x="3857620" y="3571876"/>
            <a:chExt cx="1643074" cy="2428892"/>
          </a:xfrm>
        </p:grpSpPr>
        <p:sp>
          <p:nvSpPr>
            <p:cNvPr id="31" name="Цилиндр 30"/>
            <p:cNvSpPr/>
            <p:nvPr/>
          </p:nvSpPr>
          <p:spPr>
            <a:xfrm>
              <a:off x="3857620" y="3571876"/>
              <a:ext cx="1643074" cy="2357454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3857620" y="5429264"/>
              <a:ext cx="1643074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1" name="Прямая соединительная линия 40"/>
            <p:cNvCxnSpPr>
              <a:stCxn id="39" idx="2"/>
              <a:endCxn id="39" idx="6"/>
            </p:cNvCxnSpPr>
            <p:nvPr/>
          </p:nvCxnSpPr>
          <p:spPr>
            <a:xfrm rot="10800000" flipH="1">
              <a:off x="3857620" y="5715016"/>
              <a:ext cx="1643074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4643438" y="5715016"/>
              <a:ext cx="71438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" name="Группа 55"/>
          <p:cNvGrpSpPr/>
          <p:nvPr/>
        </p:nvGrpSpPr>
        <p:grpSpPr>
          <a:xfrm>
            <a:off x="6500826" y="1071546"/>
            <a:ext cx="1714512" cy="1785951"/>
            <a:chOff x="6429388" y="1214422"/>
            <a:chExt cx="1714512" cy="1785951"/>
          </a:xfrm>
        </p:grpSpPr>
        <p:sp>
          <p:nvSpPr>
            <p:cNvPr id="48" name="Параллелограмм 47"/>
            <p:cNvSpPr/>
            <p:nvPr/>
          </p:nvSpPr>
          <p:spPr>
            <a:xfrm>
              <a:off x="6429388" y="2413945"/>
              <a:ext cx="1714512" cy="586427"/>
            </a:xfrm>
            <a:prstGeom prst="parallelogram">
              <a:avLst>
                <a:gd name="adj" fmla="val 83651"/>
              </a:avLst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9" name="Прямая соединительная линия 48"/>
            <p:cNvCxnSpPr/>
            <p:nvPr/>
          </p:nvCxnSpPr>
          <p:spPr>
            <a:xfrm rot="5400000" flipH="1" flipV="1">
              <a:off x="5932070" y="1711742"/>
              <a:ext cx="1785950" cy="791311"/>
            </a:xfrm>
            <a:prstGeom prst="lin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16200000" flipH="1">
              <a:off x="7082539" y="1352584"/>
              <a:ext cx="1199523" cy="923199"/>
            </a:xfrm>
            <a:prstGeom prst="lin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16200000" flipV="1">
              <a:off x="6552208" y="1882916"/>
              <a:ext cx="1732644" cy="395657"/>
            </a:xfrm>
            <a:prstGeom prst="lin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52" name="Прямая соединительная линия 51"/>
            <p:cNvCxnSpPr/>
            <p:nvPr/>
          </p:nvCxnSpPr>
          <p:spPr>
            <a:xfrm rot="5400000" flipH="1" flipV="1">
              <a:off x="6467856" y="1676022"/>
              <a:ext cx="1214446" cy="291246"/>
            </a:xfrm>
            <a:prstGeom prst="lin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rot="5400000" flipH="1" flipV="1">
              <a:off x="6487660" y="1947471"/>
              <a:ext cx="1466083" cy="1466"/>
            </a:xfrm>
            <a:prstGeom prst="line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</p:cxnSp>
      </p:grpSp>
      <p:grpSp>
        <p:nvGrpSpPr>
          <p:cNvPr id="64" name="Группа 63"/>
          <p:cNvGrpSpPr/>
          <p:nvPr/>
        </p:nvGrpSpPr>
        <p:grpSpPr>
          <a:xfrm>
            <a:off x="6500826" y="3786190"/>
            <a:ext cx="1928826" cy="1785950"/>
            <a:chOff x="6500826" y="3786190"/>
            <a:chExt cx="1928826" cy="1785950"/>
          </a:xfrm>
        </p:grpSpPr>
        <p:sp>
          <p:nvSpPr>
            <p:cNvPr id="57" name="Овал 56"/>
            <p:cNvSpPr/>
            <p:nvPr/>
          </p:nvSpPr>
          <p:spPr>
            <a:xfrm>
              <a:off x="6500826" y="3786190"/>
              <a:ext cx="1928826" cy="178595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6500826" y="4357694"/>
              <a:ext cx="1928826" cy="7143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0" name="Прямая соединительная линия 59"/>
            <p:cNvCxnSpPr>
              <a:stCxn id="58" idx="2"/>
              <a:endCxn id="58" idx="6"/>
            </p:cNvCxnSpPr>
            <p:nvPr/>
          </p:nvCxnSpPr>
          <p:spPr>
            <a:xfrm rot="10800000" flipH="1">
              <a:off x="6500826" y="4714884"/>
              <a:ext cx="1928826" cy="1588"/>
            </a:xfrm>
            <a:prstGeom prst="lin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10800000">
              <a:off x="7431108" y="4714884"/>
              <a:ext cx="69850" cy="1588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5" name="Прямоугольник 64"/>
          <p:cNvSpPr/>
          <p:nvPr/>
        </p:nvSpPr>
        <p:spPr>
          <a:xfrm>
            <a:off x="785786" y="2643182"/>
            <a:ext cx="8561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куб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2357422" y="2643182"/>
            <a:ext cx="342902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параллелепипед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215074" y="2928934"/>
            <a:ext cx="250033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пирамида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500034" y="5857892"/>
            <a:ext cx="207170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конус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3786182" y="6000768"/>
            <a:ext cx="186461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цилиндр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6643702" y="5786454"/>
            <a:ext cx="185738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сфера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714348" y="1785926"/>
            <a:ext cx="11336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V= a</a:t>
            </a:r>
            <a:r>
              <a:rPr lang="en-US" sz="32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3200" baseline="30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857224" y="285728"/>
            <a:ext cx="7848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dirty="0" smtClean="0">
                <a:solidFill>
                  <a:srgbClr val="CC3300"/>
                </a:solidFill>
              </a:rPr>
              <a:t>Формулы нахождения объемов</a:t>
            </a:r>
            <a:endParaRPr lang="ru-RU" sz="3200" dirty="0">
              <a:solidFill>
                <a:srgbClr val="CC3300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3000364" y="1643050"/>
            <a:ext cx="21599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V=S</a:t>
            </a:r>
            <a:r>
              <a:rPr lang="ru-RU" sz="3200" baseline="-2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 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357950" y="1643050"/>
            <a:ext cx="22589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V=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</a:t>
            </a:r>
            <a:r>
              <a:rPr lang="ru-RU" sz="3200" b="1" baseline="-250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осн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*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1643050"/>
            <a:ext cx="223838" cy="676275"/>
          </a:xfrm>
          <a:prstGeom prst="rect">
            <a:avLst/>
          </a:prstGeom>
          <a:noFill/>
        </p:spPr>
      </p:pic>
      <p:sp>
        <p:nvSpPr>
          <p:cNvPr id="75" name="Прямоугольник 74"/>
          <p:cNvSpPr/>
          <p:nvPr/>
        </p:nvSpPr>
        <p:spPr>
          <a:xfrm>
            <a:off x="500034" y="4143380"/>
            <a:ext cx="22589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V=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</a:t>
            </a:r>
            <a:r>
              <a:rPr lang="ru-RU" sz="3200" b="1" baseline="-250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осн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*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76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143380"/>
            <a:ext cx="223838" cy="676275"/>
          </a:xfrm>
          <a:prstGeom prst="rect">
            <a:avLst/>
          </a:prstGeom>
          <a:noFill/>
        </p:spPr>
      </p:pic>
      <p:sp>
        <p:nvSpPr>
          <p:cNvPr id="77" name="Прямоугольник 76"/>
          <p:cNvSpPr/>
          <p:nvPr/>
        </p:nvSpPr>
        <p:spPr>
          <a:xfrm>
            <a:off x="428596" y="5072074"/>
            <a:ext cx="25003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V=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</a:t>
            </a:r>
            <a:r>
              <a:rPr lang="el-GR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π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</a:t>
            </a:r>
            <a:r>
              <a:rPr lang="en-US" sz="3200" b="1" baseline="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*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78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072074"/>
            <a:ext cx="223838" cy="676275"/>
          </a:xfrm>
          <a:prstGeom prst="rect">
            <a:avLst/>
          </a:prstGeom>
          <a:noFill/>
        </p:spPr>
      </p:pic>
      <p:sp>
        <p:nvSpPr>
          <p:cNvPr id="79" name="Прямоугольник 78"/>
          <p:cNvSpPr/>
          <p:nvPr/>
        </p:nvSpPr>
        <p:spPr>
          <a:xfrm>
            <a:off x="3571868" y="4143380"/>
            <a:ext cx="2254207" cy="58477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V=S</a:t>
            </a:r>
            <a:r>
              <a:rPr lang="ru-RU" sz="3200" b="1" spc="50" baseline="-2500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 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500430" y="4857760"/>
            <a:ext cx="2500330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V=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el-G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π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</a:t>
            </a:r>
            <a:r>
              <a:rPr lang="en-US" sz="3200" b="1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* 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 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6643702" y="4429132"/>
            <a:ext cx="1714512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V=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l-G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π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206" y="4429132"/>
            <a:ext cx="214314" cy="676275"/>
          </a:xfrm>
          <a:prstGeom prst="rect">
            <a:avLst/>
          </a:prstGeom>
          <a:noFill/>
        </p:spPr>
      </p:pic>
      <p:sp>
        <p:nvSpPr>
          <p:cNvPr id="84" name="Управляющая кнопка: назад 83">
            <a:hlinkClick r:id="rId4" action="ppaction://hlinksldjump" highlightClick="1"/>
          </p:cNvPr>
          <p:cNvSpPr/>
          <p:nvPr/>
        </p:nvSpPr>
        <p:spPr>
          <a:xfrm>
            <a:off x="8286776" y="6429396"/>
            <a:ext cx="500066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Управляющая кнопка: далее 54">
            <a:hlinkClick r:id="" action="ppaction://hlinkshowjump?jump=nextslide" highlightClick="1"/>
          </p:cNvPr>
          <p:cNvSpPr/>
          <p:nvPr/>
        </p:nvSpPr>
        <p:spPr>
          <a:xfrm>
            <a:off x="285720" y="6429396"/>
            <a:ext cx="357190" cy="21431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9642165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200" grpId="0" animBg="1"/>
      <p:bldP spid="65" grpId="0"/>
      <p:bldP spid="66" grpId="0"/>
      <p:bldP spid="67" grpId="0"/>
      <p:bldP spid="68" grpId="0"/>
      <p:bldP spid="69" grpId="0"/>
      <p:bldP spid="70" grpId="0"/>
      <p:bldP spid="72" grpId="0"/>
      <p:bldP spid="73" grpId="0"/>
      <p:bldP spid="74" grpId="0"/>
      <p:bldP spid="75" grpId="0"/>
      <p:bldP spid="77" grpId="0"/>
      <p:bldP spid="79" grpId="0"/>
      <p:bldP spid="80" grpId="0"/>
      <p:bldP spid="8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900113" y="188913"/>
            <a:ext cx="78486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200" dirty="0" smtClean="0">
                <a:solidFill>
                  <a:srgbClr val="CC3300"/>
                </a:solidFill>
              </a:rPr>
              <a:t>Свойства объёмных тел</a:t>
            </a:r>
            <a:endParaRPr lang="ru-RU" sz="3200" dirty="0">
              <a:solidFill>
                <a:srgbClr val="CC3300"/>
              </a:solidFill>
            </a:endParaRPr>
          </a:p>
        </p:txBody>
      </p:sp>
      <p:sp>
        <p:nvSpPr>
          <p:cNvPr id="8195" name="AutoShape 5"/>
          <p:cNvSpPr>
            <a:spLocks noChangeArrowheads="1"/>
          </p:cNvSpPr>
          <p:nvPr/>
        </p:nvSpPr>
        <p:spPr bwMode="auto">
          <a:xfrm>
            <a:off x="2214546" y="1500174"/>
            <a:ext cx="1655762" cy="1368425"/>
          </a:xfrm>
          <a:prstGeom prst="cube">
            <a:avLst>
              <a:gd name="adj" fmla="val 25000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AutoShape 7"/>
          <p:cNvSpPr>
            <a:spLocks noChangeArrowheads="1"/>
          </p:cNvSpPr>
          <p:nvPr/>
        </p:nvSpPr>
        <p:spPr bwMode="auto">
          <a:xfrm>
            <a:off x="357158" y="1000108"/>
            <a:ext cx="1728788" cy="1370012"/>
          </a:xfrm>
          <a:prstGeom prst="cube">
            <a:avLst>
              <a:gd name="adj" fmla="val 25000"/>
            </a:avLst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 b="0">
              <a:solidFill>
                <a:srgbClr val="000000"/>
              </a:solidFill>
            </a:endParaRP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4357686" y="1214422"/>
            <a:ext cx="4143404" cy="701675"/>
          </a:xfrm>
          <a:prstGeom prst="rect">
            <a:avLst/>
          </a:prstGeom>
          <a:solidFill>
            <a:srgbClr val="E7F07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i="1" dirty="0">
                <a:solidFill>
                  <a:srgbClr val="CC0000"/>
                </a:solidFill>
              </a:rPr>
              <a:t>Равные тела имеют равные объёмы.</a:t>
            </a:r>
          </a:p>
        </p:txBody>
      </p:sp>
      <p:sp>
        <p:nvSpPr>
          <p:cNvPr id="8198" name="Text Box 9"/>
          <p:cNvSpPr txBox="1">
            <a:spLocks noChangeArrowheads="1"/>
          </p:cNvSpPr>
          <p:nvPr/>
        </p:nvSpPr>
        <p:spPr bwMode="auto">
          <a:xfrm flipV="1">
            <a:off x="4643438" y="2349500"/>
            <a:ext cx="34559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>
            <a:spAutoFit/>
          </a:bodyPr>
          <a:lstStyle>
            <a:lvl1pPr eaLnBrk="0" hangingPunct="0"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sz="1800" b="0"/>
          </a:p>
        </p:txBody>
      </p:sp>
      <p:sp>
        <p:nvSpPr>
          <p:cNvPr id="8199" name="Text Box 10"/>
          <p:cNvSpPr txBox="1">
            <a:spLocks noChangeArrowheads="1"/>
          </p:cNvSpPr>
          <p:nvPr/>
        </p:nvSpPr>
        <p:spPr bwMode="auto">
          <a:xfrm>
            <a:off x="2428860" y="5429264"/>
            <a:ext cx="6143668" cy="1006475"/>
          </a:xfrm>
          <a:prstGeom prst="rect">
            <a:avLst/>
          </a:prstGeom>
          <a:solidFill>
            <a:srgbClr val="E7F07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2000" i="1" dirty="0">
                <a:solidFill>
                  <a:srgbClr val="CC0000"/>
                </a:solidFill>
              </a:rPr>
              <a:t>За единицу объёма принимают объём куба      со стороной, равной единице измерения отрезков.</a:t>
            </a:r>
          </a:p>
        </p:txBody>
      </p:sp>
      <p:sp>
        <p:nvSpPr>
          <p:cNvPr id="8200" name="AutoShape 11"/>
          <p:cNvSpPr>
            <a:spLocks noChangeArrowheads="1"/>
          </p:cNvSpPr>
          <p:nvPr/>
        </p:nvSpPr>
        <p:spPr bwMode="auto">
          <a:xfrm>
            <a:off x="714348" y="5143512"/>
            <a:ext cx="1214438" cy="1214437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2FF115"/>
              </a:gs>
              <a:gs pos="100000">
                <a:srgbClr val="16700A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Line 28"/>
          <p:cNvSpPr>
            <a:spLocks noChangeShapeType="1"/>
          </p:cNvSpPr>
          <p:nvPr/>
        </p:nvSpPr>
        <p:spPr bwMode="auto">
          <a:xfrm>
            <a:off x="250825" y="6858000"/>
            <a:ext cx="338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2" name="PubL"/>
          <p:cNvSpPr>
            <a:spLocks noEditPoints="1" noChangeArrowheads="1"/>
          </p:cNvSpPr>
          <p:nvPr/>
        </p:nvSpPr>
        <p:spPr bwMode="auto">
          <a:xfrm rot="16200000">
            <a:off x="5613403" y="3173416"/>
            <a:ext cx="2143140" cy="1368425"/>
          </a:xfrm>
          <a:custGeom>
            <a:avLst/>
            <a:gdLst>
              <a:gd name="T0" fmla="*/ 70902029 w 21600"/>
              <a:gd name="T1" fmla="*/ 0 h 21600"/>
              <a:gd name="T2" fmla="*/ 0 w 21600"/>
              <a:gd name="T3" fmla="*/ 43346953 h 21600"/>
              <a:gd name="T4" fmla="*/ 191963402 w 21600"/>
              <a:gd name="T5" fmla="*/ 86693842 h 21600"/>
              <a:gd name="T6" fmla="*/ 383926670 w 21600"/>
              <a:gd name="T7" fmla="*/ 6502039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1600"/>
              <a:gd name="T13" fmla="*/ 1080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0800"/>
                </a:lnTo>
                <a:lnTo>
                  <a:pt x="7978" y="10800"/>
                </a:lnTo>
                <a:lnTo>
                  <a:pt x="7978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00FF00"/>
              </a:gs>
              <a:gs pos="100000">
                <a:srgbClr val="007600"/>
              </a:gs>
            </a:gsLst>
            <a:path path="rect">
              <a:fillToRect l="50000" t="50000" r="50000" b="50000"/>
            </a:path>
          </a:gradFill>
          <a:ln w="9525">
            <a:round/>
            <a:headEnd/>
            <a:tailEnd/>
          </a:ln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FF00"/>
            </a:extrusionClr>
          </a:sp3d>
        </p:spPr>
        <p:txBody>
          <a:bodyPr>
            <a:flatTx/>
          </a:bodyPr>
          <a:lstStyle/>
          <a:p>
            <a:endParaRPr lang="ru-RU"/>
          </a:p>
        </p:txBody>
      </p:sp>
      <p:sp>
        <p:nvSpPr>
          <p:cNvPr id="8203" name="Text Box 34"/>
          <p:cNvSpPr txBox="1">
            <a:spLocks noChangeArrowheads="1"/>
          </p:cNvSpPr>
          <p:nvPr/>
        </p:nvSpPr>
        <p:spPr bwMode="auto">
          <a:xfrm>
            <a:off x="285720" y="3429000"/>
            <a:ext cx="5256213" cy="1006475"/>
          </a:xfrm>
          <a:prstGeom prst="rect">
            <a:avLst/>
          </a:prstGeom>
          <a:solidFill>
            <a:srgbClr val="E7F076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i="1" dirty="0">
                <a:solidFill>
                  <a:srgbClr val="CC0000"/>
                </a:solidFill>
              </a:rPr>
              <a:t>Если тело состоит из нескольких тел, то его объём равен сумме объёмов его частей</a:t>
            </a:r>
            <a:r>
              <a:rPr lang="ru-RU" sz="2000" b="0" i="1" dirty="0">
                <a:solidFill>
                  <a:srgbClr val="0066FF"/>
                </a:solidFill>
              </a:rPr>
              <a:t>.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7572396" y="2428868"/>
            <a:ext cx="1214446" cy="2214578"/>
            <a:chOff x="7572396" y="2428868"/>
            <a:chExt cx="1214446" cy="2214578"/>
          </a:xfrm>
        </p:grpSpPr>
        <p:grpSp>
          <p:nvGrpSpPr>
            <p:cNvPr id="16" name="Группа 15"/>
            <p:cNvGrpSpPr/>
            <p:nvPr/>
          </p:nvGrpSpPr>
          <p:grpSpPr>
            <a:xfrm>
              <a:off x="7572396" y="2428868"/>
              <a:ext cx="1214446" cy="2214578"/>
              <a:chOff x="7548561" y="4175369"/>
              <a:chExt cx="1214446" cy="2214578"/>
            </a:xfrm>
          </p:grpSpPr>
          <p:sp>
            <p:nvSpPr>
              <p:cNvPr id="12" name="Цилиндр 11"/>
              <p:cNvSpPr/>
              <p:nvPr/>
            </p:nvSpPr>
            <p:spPr>
              <a:xfrm>
                <a:off x="7548561" y="4818311"/>
                <a:ext cx="1214446" cy="1571636"/>
              </a:xfrm>
              <a:prstGeom prst="can">
                <a:avLst>
                  <a:gd name="adj" fmla="val 52419"/>
                </a:avLst>
              </a:prstGeom>
              <a:solidFill>
                <a:schemeClr val="accent1">
                  <a:alpha val="3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Овал 12"/>
              <p:cNvSpPr/>
              <p:nvPr/>
            </p:nvSpPr>
            <p:spPr>
              <a:xfrm>
                <a:off x="7548561" y="5747005"/>
                <a:ext cx="1200152" cy="628648"/>
              </a:xfrm>
              <a:prstGeom prst="ellipse">
                <a:avLst/>
              </a:prstGeom>
              <a:solidFill>
                <a:schemeClr val="accent1">
                  <a:alpha val="0"/>
                </a:schemeClr>
              </a:solidFill>
              <a:ln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Равнобедренный треугольник 13"/>
              <p:cNvSpPr/>
              <p:nvPr/>
            </p:nvSpPr>
            <p:spPr>
              <a:xfrm>
                <a:off x="7548561" y="4175369"/>
                <a:ext cx="1214446" cy="928694"/>
              </a:xfrm>
              <a:prstGeom prst="triangle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5" name="Овал 14"/>
            <p:cNvSpPr/>
            <p:nvPr/>
          </p:nvSpPr>
          <p:spPr>
            <a:xfrm>
              <a:off x="7572396" y="3071810"/>
              <a:ext cx="1200152" cy="62864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tx1">
                  <a:alpha val="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endParaRPr>
            </a:p>
          </p:txBody>
        </p:sp>
      </p:grpSp>
      <p:sp>
        <p:nvSpPr>
          <p:cNvPr id="19" name="Управляющая кнопка: далее 18">
            <a:hlinkClick r:id="rId2" action="ppaction://hlinksldjump" highlightClick="1"/>
          </p:cNvPr>
          <p:cNvSpPr/>
          <p:nvPr/>
        </p:nvSpPr>
        <p:spPr>
          <a:xfrm>
            <a:off x="6572264" y="4429132"/>
            <a:ext cx="35719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61547908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9" grpId="0" animBg="1"/>
      <p:bldP spid="820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86322"/>
            <a:ext cx="8002587" cy="1882766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Или объём  прямоугольного параллелепипеда равен произведению  площади основания на высоту</a:t>
            </a:r>
            <a:b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V=S</a:t>
            </a:r>
            <a:r>
              <a:rPr lang="ru-RU" sz="3200" b="1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осн</a:t>
            </a:r>
            <a:r>
              <a:rPr lang="ru-RU" sz="32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 * </a:t>
            </a:r>
            <a:r>
              <a:rPr lang="en-US" sz="32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ru-RU" sz="3200" b="1" dirty="0" smtClean="0">
              <a:solidFill>
                <a:srgbClr val="CC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3" descr="MCj0332680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29520" y="114300"/>
            <a:ext cx="1600180" cy="1547261"/>
          </a:xfrm>
        </p:spPr>
      </p:pic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27088" y="188913"/>
            <a:ext cx="56372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sz="2000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57158" y="500042"/>
            <a:ext cx="64294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8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8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80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8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Объём куба с ребром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равен </a:t>
            </a:r>
            <a:r>
              <a:rPr lang="ru-RU" sz="2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кубу его 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ребра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143116"/>
            <a:ext cx="8429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Куб-частный</a:t>
            </a: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случай прямоугольного параллелепипеда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2857496"/>
            <a:ext cx="80724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Чему равен объём прямоугольного параллелепипеда?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3571876"/>
            <a:ext cx="821537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Объём прямоугольного параллелепипеда равен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произведению трёх его измерений</a:t>
            </a:r>
          </a:p>
          <a:p>
            <a:pPr algn="ctr"/>
            <a:r>
              <a:rPr lang="en-US" sz="3200" b="1" dirty="0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V=</a:t>
            </a:r>
            <a:r>
              <a:rPr lang="en-US" sz="3200" b="1" dirty="0" err="1" smtClean="0">
                <a:solidFill>
                  <a:srgbClr val="CC0066"/>
                </a:solidFill>
                <a:latin typeface="Times New Roman" pitchFamily="18" charset="0"/>
                <a:cs typeface="Times New Roman" pitchFamily="18" charset="0"/>
              </a:rPr>
              <a:t>abc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Управляющая кнопка: назад 8">
            <a:hlinkClick r:id="rId3" action="ppaction://hlinksldjump" highlightClick="1"/>
          </p:cNvPr>
          <p:cNvSpPr/>
          <p:nvPr/>
        </p:nvSpPr>
        <p:spPr>
          <a:xfrm>
            <a:off x="7929586" y="6143644"/>
            <a:ext cx="642942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571868" y="1000108"/>
            <a:ext cx="140294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V= a</a:t>
            </a:r>
            <a:r>
              <a:rPr lang="en-US" sz="4000" b="1" baseline="30000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4000" b="1" baseline="30000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1216572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6" grpId="0"/>
      <p:bldP spid="7" grpId="0"/>
      <p:bldP spid="8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4143380"/>
            <a:ext cx="57150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Найдите  объём  правильной  четырёхугольной пирамиды,  сторона  основания  которой  равна 4,  а </a:t>
            </a: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высота равна 15  </a:t>
            </a:r>
            <a:endParaRPr lang="ru-RU" sz="28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4" name="Группа 23"/>
          <p:cNvGrpSpPr/>
          <p:nvPr/>
        </p:nvGrpSpPr>
        <p:grpSpPr>
          <a:xfrm>
            <a:off x="6500826" y="4286256"/>
            <a:ext cx="1857388" cy="1914532"/>
            <a:chOff x="6500826" y="4286256"/>
            <a:chExt cx="1857388" cy="1914532"/>
          </a:xfrm>
        </p:grpSpPr>
        <p:sp>
          <p:nvSpPr>
            <p:cNvPr id="9" name="Параллелограмм 8"/>
            <p:cNvSpPr/>
            <p:nvPr/>
          </p:nvSpPr>
          <p:spPr>
            <a:xfrm>
              <a:off x="6500826" y="5572140"/>
              <a:ext cx="1857388" cy="628648"/>
            </a:xfrm>
            <a:prstGeom prst="parallelogram">
              <a:avLst>
                <a:gd name="adj" fmla="val 83651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 rot="5400000" flipH="1" flipV="1">
              <a:off x="6000760" y="4786322"/>
              <a:ext cx="1857388" cy="8572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6200000" flipH="1">
              <a:off x="7215206" y="4429132"/>
              <a:ext cx="1285884" cy="10001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16200000" flipV="1">
              <a:off x="6643702" y="5000636"/>
              <a:ext cx="1857388" cy="4286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5400000" flipH="1" flipV="1">
              <a:off x="6536545" y="4750603"/>
              <a:ext cx="1285884" cy="3571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 flipH="1" flipV="1">
              <a:off x="6572264" y="5072074"/>
              <a:ext cx="157163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6143636" y="600076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</a:t>
            </a:r>
            <a:endParaRPr lang="ru-RU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6929454" y="550070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</a:t>
            </a:r>
            <a:endParaRPr lang="ru-RU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786710" y="6143644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</a:t>
            </a:r>
            <a:endParaRPr lang="ru-RU" sz="2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8358214" y="5357826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</a:t>
            </a:r>
            <a:endParaRPr lang="ru-RU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286644" y="5715016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</a:t>
            </a:r>
            <a:endParaRPr lang="ru-RU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215206" y="3857628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</a:t>
            </a:r>
            <a:endParaRPr lang="ru-RU" sz="2000" b="1" dirty="0"/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285720" y="785794"/>
            <a:ext cx="5715040" cy="325756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</a:t>
            </a:r>
            <a:r>
              <a:rPr kumimoji="0" lang="ru-RU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Деталь имеет форму изображённого на рисунке многогранника (все двугранные углы прямые). Цифры на рисунке обозначают длины рёбер в сантиметрах. Найдите объём этой детали. Ответ дайте в кубических сантиметрах.</a:t>
            </a: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35" name="Picture 2" descr="E:\Documents and Settings\Informatika\Мои документы\Мои рисунки\3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1000108"/>
            <a:ext cx="3080299" cy="1736565"/>
          </a:xfrm>
          <a:prstGeom prst="rect">
            <a:avLst/>
          </a:prstGeom>
          <a:noFill/>
        </p:spPr>
      </p:pic>
      <p:sp>
        <p:nvSpPr>
          <p:cNvPr id="36" name="Заголовок 2"/>
          <p:cNvSpPr txBox="1">
            <a:spLocks/>
          </p:cNvSpPr>
          <p:nvPr/>
        </p:nvSpPr>
        <p:spPr>
          <a:xfrm>
            <a:off x="285720" y="142852"/>
            <a:ext cx="8229600" cy="64294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Решение задач 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5186105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3571876"/>
            <a:ext cx="592935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Найдите  объём  правильной  четырёхугольной пирамиды,  сторона  основания  которой  равна 4,  а </a:t>
            </a:r>
            <a:r>
              <a:rPr lang="ru-RU" sz="20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высота равна 15</a:t>
            </a:r>
            <a:endParaRPr lang="ru-RU" sz="20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6715140" y="3143248"/>
            <a:ext cx="1857388" cy="1928826"/>
            <a:chOff x="6500826" y="4286256"/>
            <a:chExt cx="1857388" cy="1914532"/>
          </a:xfrm>
        </p:grpSpPr>
        <p:sp>
          <p:nvSpPr>
            <p:cNvPr id="4" name="Параллелограмм 3"/>
            <p:cNvSpPr/>
            <p:nvPr/>
          </p:nvSpPr>
          <p:spPr>
            <a:xfrm>
              <a:off x="6500826" y="5572140"/>
              <a:ext cx="1857388" cy="628648"/>
            </a:xfrm>
            <a:prstGeom prst="parallelogram">
              <a:avLst>
                <a:gd name="adj" fmla="val 83651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 rot="5400000" flipH="1" flipV="1">
              <a:off x="6000760" y="4786322"/>
              <a:ext cx="1857388" cy="85725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16200000" flipH="1">
              <a:off x="7215206" y="4429132"/>
              <a:ext cx="1285884" cy="10001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16200000" flipV="1">
              <a:off x="6643702" y="5000636"/>
              <a:ext cx="1857388" cy="4286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6536545" y="4750603"/>
              <a:ext cx="1285884" cy="3571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 flipH="1" flipV="1">
              <a:off x="6572264" y="5072074"/>
              <a:ext cx="1571636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Содержимое 2"/>
          <p:cNvSpPr txBox="1">
            <a:spLocks/>
          </p:cNvSpPr>
          <p:nvPr/>
        </p:nvSpPr>
        <p:spPr>
          <a:xfrm>
            <a:off x="214282" y="642918"/>
            <a:ext cx="5715040" cy="1928826"/>
          </a:xfrm>
          <a:prstGeom prst="rect">
            <a:avLst/>
          </a:prstGeom>
        </p:spPr>
        <p:txBody>
          <a:bodyPr>
            <a:norm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 </a:t>
            </a:r>
            <a:r>
              <a:rPr kumimoji="0" lang="ru-RU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Деталь имеет форму изображённого на рисунке многогранника (все двугранные углы прямые). Цифры на рисунке обозначают длины рёбер в сантиметрах. Найдите объём этой детали. Ответ дайте в кубических сантиметрах.</a:t>
            </a:r>
            <a:endParaRPr kumimoji="0" lang="ru-RU" sz="2000" b="1" i="1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1" name="Picture 2" descr="E:\Documents and Settings\Informatika\Мои документы\Мои рисунки\32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785794"/>
            <a:ext cx="2794547" cy="1575468"/>
          </a:xfrm>
          <a:prstGeom prst="rect">
            <a:avLst/>
          </a:prstGeom>
          <a:noFill/>
        </p:spPr>
      </p:pic>
      <p:sp>
        <p:nvSpPr>
          <p:cNvPr id="12" name="Заголовок 2"/>
          <p:cNvSpPr txBox="1">
            <a:spLocks/>
          </p:cNvSpPr>
          <p:nvPr/>
        </p:nvSpPr>
        <p:spPr>
          <a:xfrm>
            <a:off x="285720" y="142852"/>
            <a:ext cx="8229600" cy="50006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Решение задачи №1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2571744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Решение: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V=V1+V2 = 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Управляющая кнопка: назад 13">
            <a:hlinkClick r:id="rId3" action="ppaction://hlinksldjump" highlightClick="1"/>
          </p:cNvPr>
          <p:cNvSpPr/>
          <p:nvPr/>
        </p:nvSpPr>
        <p:spPr>
          <a:xfrm>
            <a:off x="8001024" y="285728"/>
            <a:ext cx="571504" cy="21431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3" name="Группа 22"/>
          <p:cNvGrpSpPr/>
          <p:nvPr/>
        </p:nvGrpSpPr>
        <p:grpSpPr>
          <a:xfrm>
            <a:off x="6857222" y="1000902"/>
            <a:ext cx="501654" cy="1143008"/>
            <a:chOff x="6857222" y="1000902"/>
            <a:chExt cx="501654" cy="1143008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rot="5400000">
              <a:off x="6465107" y="1750207"/>
              <a:ext cx="785818" cy="1588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>
              <a:off x="6965967" y="1393017"/>
              <a:ext cx="785024" cy="794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0800000" flipV="1">
              <a:off x="6858016" y="1785926"/>
              <a:ext cx="500066" cy="35719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3214678" y="2571744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2*3*2 + 3*1*3 = 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57884" y="2548590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12+9 = 21 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143636" y="1500174"/>
            <a:ext cx="561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V1</a:t>
            </a:r>
            <a:endParaRPr lang="ru-RU" sz="2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500958" y="1262706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V2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285720" y="4857760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785918" y="5214950"/>
            <a:ext cx="24449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V=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S</a:t>
            </a:r>
            <a:r>
              <a:rPr lang="ru-RU" sz="3200" b="1" baseline="-250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осн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*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 </a:t>
            </a: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0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5214950"/>
            <a:ext cx="223838" cy="676275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714348" y="6000768"/>
            <a:ext cx="2571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</a:t>
            </a:r>
            <a:r>
              <a:rPr lang="ru-RU" sz="2800" b="1" baseline="-250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осн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= 4 *4 = 16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000496" y="5214950"/>
            <a:ext cx="4000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    *16* 15 = 80  </a:t>
            </a:r>
            <a:endParaRPr lang="ru-RU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5143512"/>
            <a:ext cx="223838" cy="67627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24" grpId="0"/>
      <p:bldP spid="25" grpId="0"/>
      <p:bldP spid="26" grpId="0"/>
      <p:bldP spid="27" grpId="0"/>
      <p:bldP spid="29" grpId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8596" y="3929066"/>
            <a:ext cx="50720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Даны два шара с радиусами 9 и 3. Во сколько раз объём первого шара больше объёма второго?</a:t>
            </a:r>
          </a:p>
        </p:txBody>
      </p:sp>
      <p:pic>
        <p:nvPicPr>
          <p:cNvPr id="6148" name="Picture 4" descr="103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286256"/>
            <a:ext cx="2971800" cy="1724025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42844" y="428604"/>
            <a:ext cx="59293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 сосуд  цилиндрической  формы  была  налита  вода  до уровня 80 см. Её перелили во второй цилиндрический сосуд, у которого радиус основания в 4 раза больше, чем у первого. На каком уровне будет вода во втором сосуде?  </a:t>
            </a:r>
          </a:p>
          <a:p>
            <a:r>
              <a:rPr lang="ru-RU" sz="24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Ответ дайте в сантиметрах. </a:t>
            </a:r>
          </a:p>
        </p:txBody>
      </p:sp>
      <p:pic>
        <p:nvPicPr>
          <p:cNvPr id="9" name="Рисунок 3" descr="C:\Users\and\Desktop\Current\1.13 два цилиндра.e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1285860"/>
            <a:ext cx="2910088" cy="12144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48762219"/>
      </p:ext>
    </p:extLst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</TotalTime>
  <Words>931</Words>
  <Application>Microsoft Office PowerPoint</Application>
  <PresentationFormat>Экран (4:3)</PresentationFormat>
  <Paragraphs>134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 Или объём  прямоугольного параллелепипеда равен произведению  площади основания на высоту  V=Sосн * H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Домашнее задание </vt:lpstr>
      <vt:lpstr>Рефлексия 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Baaska</dc:creator>
  <cp:lastModifiedBy>comp10</cp:lastModifiedBy>
  <cp:revision>52</cp:revision>
  <dcterms:created xsi:type="dcterms:W3CDTF">2015-11-18T06:12:41Z</dcterms:created>
  <dcterms:modified xsi:type="dcterms:W3CDTF">2016-04-27T08:39:54Z</dcterms:modified>
</cp:coreProperties>
</file>