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84466-A298-4EB3-AC56-8AD212CE1807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4B33B-E791-43EF-B8FF-AC93008253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00B6D-E42C-442F-B1DF-82230ECD7EAF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30F62-9C8A-4AE0-A5A7-2109795791E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00B6D-E42C-442F-B1DF-82230ECD7EAF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30F62-9C8A-4AE0-A5A7-2109795791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00B6D-E42C-442F-B1DF-82230ECD7EAF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30F62-9C8A-4AE0-A5A7-2109795791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00B6D-E42C-442F-B1DF-82230ECD7EAF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30F62-9C8A-4AE0-A5A7-2109795791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00B6D-E42C-442F-B1DF-82230ECD7EAF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30F62-9C8A-4AE0-A5A7-2109795791E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00B6D-E42C-442F-B1DF-82230ECD7EAF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30F62-9C8A-4AE0-A5A7-2109795791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00B6D-E42C-442F-B1DF-82230ECD7EAF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30F62-9C8A-4AE0-A5A7-2109795791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00B6D-E42C-442F-B1DF-82230ECD7EAF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30F62-9C8A-4AE0-A5A7-2109795791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00B6D-E42C-442F-B1DF-82230ECD7EAF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30F62-9C8A-4AE0-A5A7-2109795791E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00B6D-E42C-442F-B1DF-82230ECD7EAF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30F62-9C8A-4AE0-A5A7-2109795791E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200B6D-E42C-442F-B1DF-82230ECD7EAF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30F62-9C8A-4AE0-A5A7-2109795791E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E200B6D-E42C-442F-B1DF-82230ECD7EAF}" type="datetimeFigureOut">
              <a:rPr lang="ru-RU" smtClean="0"/>
              <a:pPr/>
              <a:t>03.04.2015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2530F62-9C8A-4AE0-A5A7-2109795791E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500174"/>
            <a:ext cx="7406640" cy="147218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cap="all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Malgun Gothic" pitchFamily="34" charset="-127"/>
                <a:ea typeface="Malgun Gothic" pitchFamily="34" charset="-127"/>
              </a:rPr>
              <a:t>Урок мужества </a:t>
            </a:r>
            <a:br>
              <a:rPr lang="ru-RU" b="1" i="1" cap="all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Malgun Gothic" pitchFamily="34" charset="-127"/>
                <a:ea typeface="Malgun Gothic" pitchFamily="34" charset="-127"/>
              </a:rPr>
            </a:br>
            <a:r>
              <a:rPr lang="ru-RU" b="1" i="1" cap="all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Malgun Gothic" pitchFamily="34" charset="-127"/>
                <a:ea typeface="Malgun Gothic" pitchFamily="34" charset="-127"/>
              </a:rPr>
              <a:t>«Город </a:t>
            </a:r>
            <a:r>
              <a:rPr lang="ru-RU" b="1" i="1" cap="all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Malgun Gothic" pitchFamily="34" charset="-127"/>
                <a:ea typeface="Malgun Gothic" pitchFamily="34" charset="-127"/>
              </a:rPr>
              <a:t>а-герои</a:t>
            </a:r>
            <a:r>
              <a:rPr lang="ru-RU" b="1" i="1" cap="all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Malgun Gothic" pitchFamily="34" charset="-127"/>
                <a:ea typeface="Malgun Gothic" pitchFamily="34" charset="-127"/>
              </a:rPr>
              <a:t>»</a:t>
            </a:r>
            <a:endParaRPr lang="ru-RU" b="1" i="1" cap="all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14338" name="Picture 2" descr="Информационо-образовательный портал ХМА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00438"/>
            <a:ext cx="4286250" cy="3076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политика Записи в рубрике политика Дневник людмила_дугина : 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71876"/>
            <a:ext cx="2833674" cy="277700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2" name="Picture 6" descr="Вопросы и ответы Федеральная - Школьные рефераты по наукам: скачать быстро и легк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5315" y="0"/>
            <a:ext cx="1028685" cy="1482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498080" cy="1000132"/>
          </a:xfrm>
        </p:spPr>
        <p:txBody>
          <a:bodyPr/>
          <a:lstStyle/>
          <a:p>
            <a:pPr algn="ctr"/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Город-герой Москва</a:t>
            </a:r>
            <a:endParaRPr lang="ru-RU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6" descr="Вопросы и ответы Федеральная - Школьные рефераты по наукам: скачать быстро и лег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5315" y="0"/>
            <a:ext cx="1028685" cy="1482789"/>
          </a:xfrm>
          <a:prstGeom prst="rect">
            <a:avLst/>
          </a:prstGeom>
          <a:noFill/>
        </p:spPr>
      </p:pic>
      <p:pic>
        <p:nvPicPr>
          <p:cNvPr id="4" name="Picture 2" descr="Герб города Москв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14422"/>
            <a:ext cx="1905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14678" y="1500174"/>
            <a:ext cx="4929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</a:rPr>
              <a:t>Среди 13 городов – героев столица нашей Родины Москва занимает особое место.</a:t>
            </a:r>
          </a:p>
          <a:p>
            <a:endParaRPr lang="ru-RU" dirty="0"/>
          </a:p>
        </p:txBody>
      </p:sp>
      <p:pic>
        <p:nvPicPr>
          <p:cNvPr id="23554" name="Picture 2" descr="Купола, кремль, город-герой москва, 9 мая обои, фото,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571876"/>
            <a:ext cx="4914934" cy="3071834"/>
          </a:xfrm>
          <a:prstGeom prst="rect">
            <a:avLst/>
          </a:prstGeom>
          <a:noFill/>
        </p:spPr>
      </p:pic>
      <p:pic>
        <p:nvPicPr>
          <p:cNvPr id="23556" name="Picture 4" descr="Обелиск &quot;Москва - город-герой&quot;, Западный административный ок…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810152"/>
            <a:ext cx="2825747" cy="3762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143800" cy="1440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Битва за Москву началась </a:t>
            </a:r>
            <a:r>
              <a:rPr lang="ru-RU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30 сентября 1941 года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и продолжалась до </a:t>
            </a:r>
            <a:r>
              <a:rPr lang="ru-RU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20 апреля 1942 года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. В память о тех героических событиях </a:t>
            </a:r>
            <a:r>
              <a:rPr lang="ru-RU" sz="2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8 мая 1965 года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столица удостоена почётного звания «Город-герой».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6" descr="Вопросы и ответы Федеральная - Школьные рефераты по наукам: скачать быстро и лег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5315" y="0"/>
            <a:ext cx="1028685" cy="1482789"/>
          </a:xfrm>
          <a:prstGeom prst="rect">
            <a:avLst/>
          </a:prstGeom>
          <a:noFill/>
        </p:spPr>
      </p:pic>
      <p:pic>
        <p:nvPicPr>
          <p:cNvPr id="22530" name="Picture 2" descr="Москва - город-герой!; фото 278266, фотограф Наталья Чуб. Фотобанк Лори - Продажа фотографий, иллюстраций и изображений, видео д"/>
          <p:cNvPicPr>
            <a:picLocks noChangeAspect="1" noChangeArrowheads="1"/>
          </p:cNvPicPr>
          <p:nvPr/>
        </p:nvPicPr>
        <p:blipFill>
          <a:blip r:embed="rId3"/>
          <a:srcRect l="1482" t="1978" r="1975" b="11866"/>
          <a:stretch>
            <a:fillRect/>
          </a:stretch>
        </p:blipFill>
        <p:spPr bwMode="auto">
          <a:xfrm>
            <a:off x="5000036" y="1714488"/>
            <a:ext cx="3740127" cy="2500330"/>
          </a:xfrm>
          <a:prstGeom prst="rect">
            <a:avLst/>
          </a:prstGeom>
          <a:noFill/>
        </p:spPr>
      </p:pic>
      <p:pic>
        <p:nvPicPr>
          <p:cNvPr id="22532" name="Picture 4" descr="CURSO DE RUSSO EM FLORIANÓPOLIS - ГОРОДА-ГЕРОИ - МОСКВА - CI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071590"/>
            <a:ext cx="3714776" cy="2643558"/>
          </a:xfrm>
          <a:prstGeom prst="rect">
            <a:avLst/>
          </a:prstGeom>
          <a:noFill/>
        </p:spPr>
      </p:pic>
      <p:pic>
        <p:nvPicPr>
          <p:cNvPr id="22534" name="Picture 6" descr="Комикс Герой 2-ой Мировой. Неджик. - 8 Декабря 2013 - Blog - Etenni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1643050"/>
            <a:ext cx="3401809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8" name="Picture 10" descr="Новости - ИА &quot;Новомосковск сегодня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62521" y="4286256"/>
            <a:ext cx="3238523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498080" cy="1071570"/>
          </a:xfrm>
        </p:spPr>
        <p:txBody>
          <a:bodyPr/>
          <a:lstStyle/>
          <a:p>
            <a:pPr algn="ctr"/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Город-герой Ленинград</a:t>
            </a:r>
            <a:endParaRPr lang="ru-RU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 descr="Герб города Санкт-Петербур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1905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Вопросы и ответы Федеральная - Школьные рефераты по наукам: скачать быстро и легк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5315" y="0"/>
            <a:ext cx="1028685" cy="14827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1643050"/>
            <a:ext cx="5929354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</a:rPr>
              <a:t>Это единственный город, переживший </a:t>
            </a:r>
          </a:p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</a:rPr>
              <a:t>в годы войны </a:t>
            </a:r>
            <a:r>
              <a:rPr lang="ru-RU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900-дневную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</a:rPr>
              <a:t> блокаду. </a:t>
            </a:r>
            <a:endParaRPr lang="ru-RU" sz="24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24578" name="Picture 2" descr="Световая композиция &quot;Город-Герой Ленинград&quot; Новости светотехники SvetoZone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429000"/>
            <a:ext cx="5929354" cy="3281592"/>
          </a:xfrm>
          <a:prstGeom prst="rect">
            <a:avLst/>
          </a:prstGeom>
          <a:noFill/>
        </p:spPr>
      </p:pic>
      <p:pic>
        <p:nvPicPr>
          <p:cNvPr id="24580" name="Picture 4" descr="Обелиск &quot;Городу-герою Ленинграду&quot;, площадь Восстания - Фотог…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2204" y="2500306"/>
            <a:ext cx="1083810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643182"/>
            <a:ext cx="7498080" cy="1571636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Жители города и его защитники заплатили страшную цену за удержание города : погибло </a:t>
            </a:r>
            <a:r>
              <a:rPr lang="ru-RU" sz="22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1,5 миллиона </a:t>
            </a:r>
            <a: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человек. </a:t>
            </a:r>
            <a:b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Был назван городом – героем </a:t>
            </a:r>
            <a:r>
              <a:rPr lang="ru-RU" sz="22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1 мая 1945 года.</a:t>
            </a:r>
            <a:endParaRPr lang="ru-RU" sz="2200" b="1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6" descr="Вопросы и ответы Федеральная - Школьные рефераты по наукам: скачать быстро и лег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5315" y="0"/>
            <a:ext cx="1028685" cy="1482789"/>
          </a:xfrm>
          <a:prstGeom prst="rect">
            <a:avLst/>
          </a:prstGeom>
          <a:noFill/>
        </p:spPr>
      </p:pic>
      <p:pic>
        <p:nvPicPr>
          <p:cNvPr id="25602" name="Picture 2" descr="история камней Записи в рубрике история камней Дневник rinagit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14290"/>
            <a:ext cx="3714776" cy="2631906"/>
          </a:xfrm>
          <a:prstGeom prst="rect">
            <a:avLst/>
          </a:prstGeom>
          <a:noFill/>
        </p:spPr>
      </p:pic>
      <p:pic>
        <p:nvPicPr>
          <p:cNvPr id="25606" name="Picture 6" descr="К дню Победы. Город-герой Ленинград."/>
          <p:cNvPicPr>
            <a:picLocks noChangeAspect="1" noChangeArrowheads="1"/>
          </p:cNvPicPr>
          <p:nvPr/>
        </p:nvPicPr>
        <p:blipFill>
          <a:blip r:embed="rId4"/>
          <a:srcRect l="5535"/>
          <a:stretch>
            <a:fillRect/>
          </a:stretch>
        </p:blipFill>
        <p:spPr bwMode="auto">
          <a:xfrm>
            <a:off x="1214414" y="4000504"/>
            <a:ext cx="3571900" cy="27253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 descr="Форум: Санитары подземелий 2, Сталкер Чистое небо, Корсары, Ведьмак, Audio device Поздравления и праздни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071942"/>
            <a:ext cx="3714729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6708292" cy="1011540"/>
          </a:xfrm>
        </p:spPr>
        <p:txBody>
          <a:bodyPr/>
          <a:lstStyle/>
          <a:p>
            <a:pPr algn="ctr"/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Город-герой Сталинград</a:t>
            </a:r>
            <a:endParaRPr lang="ru-RU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 descr="Герб города Волгогра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17621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Вопросы и ответы Федеральная - Школьные рефераты по наукам: скачать быстро и легк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5315" y="0"/>
            <a:ext cx="1028685" cy="14827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1500174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</a:rPr>
              <a:t>Битва за город началась </a:t>
            </a:r>
            <a:r>
              <a:rPr lang="ru-RU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17 июля 1942 года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</a:rPr>
              <a:t>и продолжалась по </a:t>
            </a:r>
            <a:r>
              <a:rPr lang="ru-RU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2 февраля 1943 года.</a:t>
            </a:r>
            <a:endParaRPr lang="ru-RU" sz="2400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6626" name="Picture 2" descr="ГОРОД-ГЕРОЙ СТАЛИНГРАД :: NoNa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500306"/>
            <a:ext cx="3071802" cy="4095737"/>
          </a:xfrm>
          <a:prstGeom prst="rect">
            <a:avLst/>
          </a:prstGeom>
          <a:noFill/>
        </p:spPr>
      </p:pic>
      <p:pic>
        <p:nvPicPr>
          <p:cNvPr id="26628" name="Picture 4" descr="&quot;Вернуть городу на Волге имя Сталинград!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3429000"/>
            <a:ext cx="4795386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6786610" cy="150019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1 мая 1945 года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город на Волге был назван в числе первых городов – героев в приказе Верховного Главнокомандующего.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6" descr="Вопросы и ответы Федеральная - Школьные рефераты по наукам: скачать быстро и лег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5315" y="0"/>
            <a:ext cx="1028685" cy="1482789"/>
          </a:xfrm>
          <a:prstGeom prst="rect">
            <a:avLst/>
          </a:prstGeom>
          <a:noFill/>
        </p:spPr>
      </p:pic>
      <p:pic>
        <p:nvPicPr>
          <p:cNvPr id="27650" name="Picture 2" descr="Сталинградская битва - История военного искусства - Професси…"/>
          <p:cNvPicPr>
            <a:picLocks noChangeAspect="1" noChangeArrowheads="1"/>
          </p:cNvPicPr>
          <p:nvPr/>
        </p:nvPicPr>
        <p:blipFill>
          <a:blip r:embed="rId3"/>
          <a:srcRect l="11179" t="4004" b="4804"/>
          <a:stretch>
            <a:fillRect/>
          </a:stretch>
        </p:blipFill>
        <p:spPr bwMode="auto">
          <a:xfrm>
            <a:off x="4500562" y="1500174"/>
            <a:ext cx="4479652" cy="30575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Фото@Mail.Ru: Николай Чеботарёв : Волгоград-город ГЕРОЙ СТАЛИНГРАД: фото"/>
          <p:cNvPicPr>
            <a:picLocks noChangeAspect="1" noChangeArrowheads="1"/>
          </p:cNvPicPr>
          <p:nvPr/>
        </p:nvPicPr>
        <p:blipFill>
          <a:blip r:embed="rId4"/>
          <a:srcRect l="13583" t="15748" r="5315" b="5512"/>
          <a:stretch>
            <a:fillRect/>
          </a:stretch>
        </p:blipFill>
        <p:spPr bwMode="auto">
          <a:xfrm>
            <a:off x="1000100" y="3424868"/>
            <a:ext cx="4714908" cy="3433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6851168" cy="1082978"/>
          </a:xfrm>
        </p:spPr>
        <p:txBody>
          <a:bodyPr/>
          <a:lstStyle/>
          <a:p>
            <a:pPr algn="ctr"/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Город-герой Севастополь.</a:t>
            </a:r>
            <a:endParaRPr lang="ru-RU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6" descr="Вопросы и ответы Федеральная - Школьные рефераты по наукам: скачать быстро и лег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5315" y="0"/>
            <a:ext cx="1028685" cy="1482789"/>
          </a:xfrm>
          <a:prstGeom prst="rect">
            <a:avLst/>
          </a:prstGeom>
          <a:noFill/>
        </p:spPr>
      </p:pic>
      <p:pic>
        <p:nvPicPr>
          <p:cNvPr id="4" name="Picture 2" descr="Герб города Севастопол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85860"/>
            <a:ext cx="2000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43240" y="1357298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</a:rPr>
              <a:t>Город выдержал осаду врага на протяжении </a:t>
            </a:r>
            <a:r>
              <a:rPr lang="ru-R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250 дней.</a:t>
            </a:r>
            <a:endParaRPr lang="ru-RU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8674" name="Picture 2" descr="АМИТЕЛ : Город-герой Севастопол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429000"/>
            <a:ext cx="4429156" cy="3330192"/>
          </a:xfrm>
          <a:prstGeom prst="rect">
            <a:avLst/>
          </a:prstGeom>
          <a:noFill/>
        </p:spPr>
      </p:pic>
      <p:pic>
        <p:nvPicPr>
          <p:cNvPr id="28676" name="Picture 4" descr="Крым.ГОРОД-ГЕРОЙ СЕВАСТОПОЛЬ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5077" y="2214554"/>
            <a:ext cx="4078923" cy="2476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215238" cy="1654482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С</a:t>
            </a:r>
            <a:r>
              <a:rPr lang="ru-RU" sz="2200" dirty="0" smtClean="0"/>
              <a:t> </a:t>
            </a:r>
            <a:r>
              <a:rPr lang="ru-RU" sz="22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30 октября 1941 года</a:t>
            </a:r>
            <a:r>
              <a:rPr lang="ru-RU" sz="2200" dirty="0" smtClean="0"/>
              <a:t> </a:t>
            </a:r>
            <a: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по</a:t>
            </a:r>
            <a:r>
              <a:rPr lang="ru-RU" sz="2200" dirty="0" smtClean="0"/>
              <a:t> </a:t>
            </a:r>
            <a:r>
              <a:rPr lang="ru-RU" sz="22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4 июля 1942 года </a:t>
            </a:r>
            <a: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защитники города держали героическую оборону. Городом – героем Севастополь назван </a:t>
            </a:r>
            <a:r>
              <a:rPr lang="ru-RU" sz="22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1 мая 1945 года.</a:t>
            </a:r>
            <a:endParaRPr lang="ru-RU" sz="2200" b="1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9698" name="Picture 2" descr="Кусочек Севастополя - Вороти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3214710" cy="5008517"/>
          </a:xfrm>
          <a:prstGeom prst="rect">
            <a:avLst/>
          </a:prstGeom>
          <a:noFill/>
        </p:spPr>
      </p:pic>
      <p:pic>
        <p:nvPicPr>
          <p:cNvPr id="4" name="Picture 6" descr="Вопросы и ответы Федеральная - Школьные рефераты по наукам: скачать быстро и легк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5315" y="0"/>
            <a:ext cx="1028685" cy="1482789"/>
          </a:xfrm>
          <a:prstGeom prst="rect">
            <a:avLst/>
          </a:prstGeom>
          <a:noFill/>
        </p:spPr>
      </p:pic>
      <p:pic>
        <p:nvPicPr>
          <p:cNvPr id="29700" name="Picture 4" descr="Город-герой Севастополь VeniVidi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614473"/>
            <a:ext cx="3500462" cy="4988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Город-герой Новороссийск </a:t>
            </a:r>
            <a:endParaRPr lang="ru-RU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6" descr="Вопросы и ответы Федеральная - Школьные рефераты по наукам: скачать быстро и лег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5315" y="0"/>
            <a:ext cx="1028685" cy="1482789"/>
          </a:xfrm>
          <a:prstGeom prst="rect">
            <a:avLst/>
          </a:prstGeom>
          <a:noFill/>
        </p:spPr>
      </p:pic>
      <p:pic>
        <p:nvPicPr>
          <p:cNvPr id="4" name="Picture 2" descr="Герб города Новороссийс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85860"/>
            <a:ext cx="20716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57554" y="1500174"/>
            <a:ext cx="4675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</a:rPr>
              <a:t>Оборона города длилась </a:t>
            </a:r>
            <a:r>
              <a:rPr lang="ru-RU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393 дня.</a:t>
            </a:r>
            <a:endParaRPr lang="ru-RU" sz="2400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24" name="Picture 4" descr="г. Новороссийск Туроператор &quot;Южная Столица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71678"/>
            <a:ext cx="4429124" cy="2952750"/>
          </a:xfrm>
          <a:prstGeom prst="rect">
            <a:avLst/>
          </a:prstGeom>
          <a:noFill/>
        </p:spPr>
      </p:pic>
      <p:pic>
        <p:nvPicPr>
          <p:cNvPr id="30726" name="Picture 6" descr="Новороссийск город-геро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214818"/>
            <a:ext cx="3693172" cy="2447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42852"/>
            <a:ext cx="6572296" cy="178595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Врагу так и не удалось полностью взять город. Крошечный участок Новороссийска в районе цементного завода оставался в руках  наших солдат.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6" descr="Вопросы и ответы Федеральная - Школьные рефераты по наукам: скачать быстро и лег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5315" y="0"/>
            <a:ext cx="1028685" cy="1482789"/>
          </a:xfrm>
          <a:prstGeom prst="rect">
            <a:avLst/>
          </a:prstGeom>
          <a:noFill/>
        </p:spPr>
      </p:pic>
      <p:pic>
        <p:nvPicPr>
          <p:cNvPr id="31746" name="Picture 2" descr="ГОРОД-ГЕРОЙ НОВОРОССИЙСК :: NoNaMe"/>
          <p:cNvPicPr>
            <a:picLocks noChangeAspect="1" noChangeArrowheads="1"/>
          </p:cNvPicPr>
          <p:nvPr/>
        </p:nvPicPr>
        <p:blipFill>
          <a:blip r:embed="rId3"/>
          <a:srcRect l="26997" r="5399"/>
          <a:stretch>
            <a:fillRect/>
          </a:stretch>
        </p:blipFill>
        <p:spPr bwMode="auto">
          <a:xfrm>
            <a:off x="1142976" y="1928802"/>
            <a:ext cx="2426873" cy="4786299"/>
          </a:xfrm>
          <a:prstGeom prst="rect">
            <a:avLst/>
          </a:prstGeom>
          <a:noFill/>
        </p:spPr>
      </p:pic>
      <p:pic>
        <p:nvPicPr>
          <p:cNvPr id="31748" name="Picture 4" descr="РУМ - интересные новости обо всем 12 городов-героев и Брестская крепость +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357430"/>
            <a:ext cx="5048245" cy="378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496"/>
            <a:ext cx="7851300" cy="1500198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70-</a:t>
            </a:r>
            <a:r>
              <a:rPr lang="ru-RU" sz="36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летию Победы в Великой Отечественной войне посвящается</a:t>
            </a:r>
            <a:endParaRPr lang="ru-RU" sz="3600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Презентация по великой отечественной войне - скачать решеб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52"/>
            <a:ext cx="3848958" cy="2721764"/>
          </a:xfrm>
          <a:prstGeom prst="rect">
            <a:avLst/>
          </a:prstGeom>
          <a:noFill/>
        </p:spPr>
      </p:pic>
      <p:pic>
        <p:nvPicPr>
          <p:cNvPr id="1034" name="Picture 10" descr="Некоммерческое партнёрство &quot;Землячество Кузнецкого района&quot; заявило об участии в открытом конкурсе по выделению грантов некоммер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572008"/>
            <a:ext cx="8072462" cy="2118873"/>
          </a:xfrm>
          <a:prstGeom prst="rect">
            <a:avLst/>
          </a:prstGeom>
          <a:noFill/>
        </p:spPr>
      </p:pic>
      <p:pic>
        <p:nvPicPr>
          <p:cNvPr id="1036" name="Picture 12" descr="Проек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42852"/>
            <a:ext cx="3979145" cy="2719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5565284" cy="1154416"/>
          </a:xfrm>
        </p:spPr>
        <p:txBody>
          <a:bodyPr/>
          <a:lstStyle/>
          <a:p>
            <a:pPr algn="ctr"/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Город-герой Керчь</a:t>
            </a:r>
            <a:endParaRPr lang="ru-RU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6" descr="Вопросы и ответы Федеральная - Школьные рефераты по наукам: скачать быстро и лег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5315" y="0"/>
            <a:ext cx="1028685" cy="1482789"/>
          </a:xfrm>
          <a:prstGeom prst="rect">
            <a:avLst/>
          </a:prstGeom>
          <a:noFill/>
        </p:spPr>
      </p:pic>
      <p:pic>
        <p:nvPicPr>
          <p:cNvPr id="4" name="Picture 2" descr="Герб города Керч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14422"/>
            <a:ext cx="2000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14678" y="1428736"/>
            <a:ext cx="4857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chemeClr val="tx1"/>
                  </a:solidFill>
                </a:ln>
              </a:rPr>
              <a:t>Город несколько раз переходил из рук в руки. За время оккупации от рук захватчиков погибло </a:t>
            </a:r>
            <a:r>
              <a:rPr lang="ru-RU" sz="22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14 тысяч горожан.</a:t>
            </a:r>
            <a:endParaRPr lang="ru-RU" sz="2200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3796" name="Picture 4" descr="Город Герой Керчь ::: ГОРОДА и СТРАНЫ &quot; Украина / фото 25958602 800 x 534 io.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2959" y="2714620"/>
            <a:ext cx="4801041" cy="3204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4" name="Picture 2" descr="ГОРОД-ГЕРОЙ КЕРЧЬ :: NoNaMe"/>
          <p:cNvPicPr>
            <a:picLocks noChangeAspect="1" noChangeArrowheads="1"/>
          </p:cNvPicPr>
          <p:nvPr/>
        </p:nvPicPr>
        <p:blipFill>
          <a:blip r:embed="rId5"/>
          <a:srcRect r="18425"/>
          <a:stretch>
            <a:fillRect/>
          </a:stretch>
        </p:blipFill>
        <p:spPr bwMode="auto">
          <a:xfrm>
            <a:off x="1071538" y="4000504"/>
            <a:ext cx="331754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279796" cy="151160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14 сентября 1973 года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Керчи было присвоено почётное звание «Город-герой».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Picture 6" descr="Вопросы и ответы Федеральная - Школьные рефераты по наукам: скачать быстро и лег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5315" y="0"/>
            <a:ext cx="1028685" cy="1482789"/>
          </a:xfrm>
          <a:prstGeom prst="rect">
            <a:avLst/>
          </a:prstGeom>
          <a:noFill/>
        </p:spPr>
      </p:pic>
      <p:pic>
        <p:nvPicPr>
          <p:cNvPr id="34818" name="Picture 2" descr="Давайте братья пройдемся по городам : Funfi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736"/>
            <a:ext cx="3593865" cy="5286412"/>
          </a:xfrm>
          <a:prstGeom prst="rect">
            <a:avLst/>
          </a:prstGeom>
          <a:noFill/>
        </p:spPr>
      </p:pic>
      <p:pic>
        <p:nvPicPr>
          <p:cNvPr id="34820" name="Picture 4" descr="ГОРОД-ГЕРОЙ КЕРЧЬ &quot; Net23.INFO - Локальный портал сети FTTB Билай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214818"/>
            <a:ext cx="4071966" cy="2473157"/>
          </a:xfrm>
          <a:prstGeom prst="rect">
            <a:avLst/>
          </a:prstGeom>
          <a:noFill/>
        </p:spPr>
      </p:pic>
      <p:pic>
        <p:nvPicPr>
          <p:cNvPr id="34822" name="Picture 6" descr="Керчь-город-герой - pag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428736"/>
            <a:ext cx="3430828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5779598" cy="1011540"/>
          </a:xfrm>
        </p:spPr>
        <p:txBody>
          <a:bodyPr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Город-герой Тула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6" descr="Вопросы и ответы Федеральная - Школьные рефераты по наукам: скачать быстро и лег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5315" y="0"/>
            <a:ext cx="1028685" cy="1482789"/>
          </a:xfrm>
          <a:prstGeom prst="rect">
            <a:avLst/>
          </a:prstGeom>
          <a:noFill/>
        </p:spPr>
      </p:pic>
      <p:pic>
        <p:nvPicPr>
          <p:cNvPr id="4" name="Picture 2" descr="Герб города Тул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71546"/>
            <a:ext cx="207168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57554" y="1285860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</a:rPr>
              <a:t>Город отбил все атаки противника и остался непокоренным.</a:t>
            </a:r>
            <a:endParaRPr lang="ru-RU" sz="24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35842" name="Picture 2" descr="Город-Герой Тул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428868"/>
            <a:ext cx="5476874" cy="4103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000924" cy="1714488"/>
          </a:xfrm>
        </p:spPr>
        <p:txBody>
          <a:bodyPr>
            <a:normAutofit/>
          </a:bodyPr>
          <a:lstStyle/>
          <a:p>
            <a: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Тульская операция длилась </a:t>
            </a:r>
            <a:r>
              <a:rPr lang="ru-RU" sz="2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45 дней </a:t>
            </a:r>
            <a:r>
              <a:rPr lang="ru-RU" sz="22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с октября по декабрь 1941 года</a:t>
            </a:r>
            <a: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. За мужество и героизм </a:t>
            </a:r>
            <a:r>
              <a:rPr lang="ru-RU" sz="22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7 декабря 1976 года </a:t>
            </a:r>
            <a: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Туле присвоено почётное звание «Город-герой».</a:t>
            </a:r>
            <a:endParaRPr lang="ru-RU" sz="22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6866" name="Picture 2" descr="foto-tula.ru - ФотоТула. Сергей Аникиенко. Тульские фавелы 3 или Город герой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857364"/>
            <a:ext cx="4494756" cy="3000396"/>
          </a:xfrm>
          <a:prstGeom prst="rect">
            <a:avLst/>
          </a:prstGeom>
          <a:noFill/>
        </p:spPr>
      </p:pic>
      <p:pic>
        <p:nvPicPr>
          <p:cNvPr id="4" name="Picture 6" descr="Вопросы и ответы Федеральная - Школьные рефераты по наукам: скачать быстро и легк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5315" y="0"/>
            <a:ext cx="1028685" cy="1482789"/>
          </a:xfrm>
          <a:prstGeom prst="rect">
            <a:avLst/>
          </a:prstGeom>
          <a:noFill/>
        </p:spPr>
      </p:pic>
      <p:pic>
        <p:nvPicPr>
          <p:cNvPr id="36868" name="Picture 4" descr="ГОРОД - ГЕРОЙ ТУЛ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714620"/>
            <a:ext cx="3267075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422540" cy="1082978"/>
          </a:xfrm>
        </p:spPr>
        <p:txBody>
          <a:bodyPr/>
          <a:lstStyle/>
          <a:p>
            <a:pPr algn="ctr"/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Город-герой Мурманск</a:t>
            </a:r>
            <a:endParaRPr lang="ru-RU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6" descr="Вопросы и ответы Федеральная - Школьные рефераты по наукам: скачать быстро и лег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5315" y="0"/>
            <a:ext cx="1028685" cy="1482789"/>
          </a:xfrm>
          <a:prstGeom prst="rect">
            <a:avLst/>
          </a:prstGeom>
          <a:noFill/>
        </p:spPr>
      </p:pic>
      <p:pic>
        <p:nvPicPr>
          <p:cNvPr id="4" name="Picture 2" descr="Герб города Мурманс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42984"/>
            <a:ext cx="207168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14678" y="1357298"/>
            <a:ext cx="55721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n>
                  <a:solidFill>
                    <a:schemeClr val="tx1"/>
                  </a:solidFill>
                </a:ln>
              </a:rPr>
              <a:t>Город выдержал </a:t>
            </a:r>
            <a:r>
              <a:rPr lang="ru-RU" sz="22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2 генеральных наступления </a:t>
            </a:r>
            <a:r>
              <a:rPr lang="ru-RU" sz="2200" dirty="0" smtClean="0">
                <a:ln>
                  <a:solidFill>
                    <a:schemeClr val="tx1"/>
                  </a:solidFill>
                </a:ln>
              </a:rPr>
              <a:t>немцев и </a:t>
            </a:r>
            <a:r>
              <a:rPr lang="ru-RU" sz="22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792 авианалета</a:t>
            </a:r>
            <a:r>
              <a:rPr lang="ru-RU" sz="2200" dirty="0" smtClean="0">
                <a:ln>
                  <a:solidFill>
                    <a:schemeClr val="tx1"/>
                  </a:solidFill>
                </a:ln>
              </a:rPr>
              <a:t>, на город было сброшено </a:t>
            </a:r>
            <a:r>
              <a:rPr lang="ru-RU" sz="22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185 тысяч бомб</a:t>
            </a:r>
            <a:r>
              <a:rPr lang="ru-RU" sz="2200" dirty="0" smtClean="0">
                <a:ln>
                  <a:solidFill>
                    <a:schemeClr val="tx1"/>
                  </a:solidFill>
                </a:ln>
              </a:rPr>
              <a:t>.</a:t>
            </a:r>
            <a:endParaRPr lang="ru-RU" sz="22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37892" name="Picture 4" descr="Картинки Записи в рубрике Картинки Дневник Ведруссия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429000"/>
            <a:ext cx="4264922" cy="3214686"/>
          </a:xfrm>
          <a:prstGeom prst="rect">
            <a:avLst/>
          </a:prstGeom>
          <a:noFill/>
        </p:spPr>
      </p:pic>
      <p:pic>
        <p:nvPicPr>
          <p:cNvPr id="8" name="i-main-pic" descr="Картинка 84 из 3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786058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065482" cy="1868796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7 октября 1944 </a:t>
            </a:r>
            <a:r>
              <a:rPr lang="ru-RU" sz="2400" dirty="0" smtClean="0">
                <a:solidFill>
                  <a:schemeClr val="tx1"/>
                </a:solidFill>
              </a:rPr>
              <a:t>года враг был отброшен от стен города, и угроза захвата была окончательно ликвидирована. </a:t>
            </a:r>
            <a:r>
              <a:rPr lang="ru-RU" sz="24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6 мая 1985 года </a:t>
            </a:r>
            <a:r>
              <a:rPr lang="ru-RU" sz="2400" dirty="0" smtClean="0">
                <a:solidFill>
                  <a:schemeClr val="tx1"/>
                </a:solidFill>
              </a:rPr>
              <a:t>Мурманск был удостоен почётного звания «Город-герой».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Picture 6" descr="Вопросы и ответы Федеральная - Школьные рефераты по наукам: скачать быстро и лег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5315" y="0"/>
            <a:ext cx="1028685" cy="1482789"/>
          </a:xfrm>
          <a:prstGeom prst="rect">
            <a:avLst/>
          </a:prstGeom>
          <a:noFill/>
        </p:spPr>
      </p:pic>
      <p:pic>
        <p:nvPicPr>
          <p:cNvPr id="38914" name="Picture 2" descr="Заброски.ру - Кольский полуостров: достопримечательности и к…"/>
          <p:cNvPicPr>
            <a:picLocks noChangeAspect="1" noChangeArrowheads="1"/>
          </p:cNvPicPr>
          <p:nvPr/>
        </p:nvPicPr>
        <p:blipFill>
          <a:blip r:embed="rId3"/>
          <a:srcRect l="3780" t="1890" r="3780" b="1890"/>
          <a:stretch>
            <a:fillRect/>
          </a:stretch>
        </p:blipFill>
        <p:spPr bwMode="auto">
          <a:xfrm>
            <a:off x="1000100" y="2786058"/>
            <a:ext cx="4571613" cy="3568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Города-Герои Великой Отечественной Войны - Фору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214554"/>
            <a:ext cx="3449828" cy="4357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6136788" cy="1082978"/>
          </a:xfrm>
        </p:spPr>
        <p:txBody>
          <a:bodyPr/>
          <a:lstStyle/>
          <a:p>
            <a:pPr algn="ctr"/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Город-герой Смоленск.</a:t>
            </a:r>
            <a:endParaRPr lang="ru-RU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6" descr="Вопросы и ответы Федеральная - Школьные рефераты по наукам: скачать быстро и лег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5315" y="0"/>
            <a:ext cx="1028685" cy="1482789"/>
          </a:xfrm>
          <a:prstGeom prst="rect">
            <a:avLst/>
          </a:prstGeom>
          <a:noFill/>
        </p:spPr>
      </p:pic>
      <p:pic>
        <p:nvPicPr>
          <p:cNvPr id="4" name="Picture 2" descr="Герб города Смоленс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357298"/>
            <a:ext cx="22145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00398" y="1643050"/>
            <a:ext cx="5643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n>
                  <a:solidFill>
                    <a:schemeClr val="tx1"/>
                  </a:solidFill>
                </a:ln>
              </a:rPr>
              <a:t>Яростная битва за город продолжалась </a:t>
            </a:r>
          </a:p>
          <a:p>
            <a:pPr algn="ctr"/>
            <a:r>
              <a:rPr lang="ru-RU" sz="22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с 15 по 28 июля 1941 года .</a:t>
            </a:r>
            <a:endParaRPr lang="ru-RU" sz="2200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9938" name="Picture 2" descr="ГОРОД-ГЕРОЙ СМОЛЕНСК :: NoNa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786190"/>
            <a:ext cx="4229097" cy="2819398"/>
          </a:xfrm>
          <a:prstGeom prst="rect">
            <a:avLst/>
          </a:prstGeom>
          <a:noFill/>
        </p:spPr>
      </p:pic>
      <p:pic>
        <p:nvPicPr>
          <p:cNvPr id="39940" name="Picture 4" descr="CURSO DE RUSSO EM FLORIANÓPOLIS - ГОРОДА-ГЕРОИ - СМОЛЕНСК - CIDADES-HERÓI - SMOLENSK"/>
          <p:cNvPicPr>
            <a:picLocks noChangeAspect="1" noChangeArrowheads="1"/>
          </p:cNvPicPr>
          <p:nvPr/>
        </p:nvPicPr>
        <p:blipFill>
          <a:blip r:embed="rId5"/>
          <a:srcRect l="13228" r="14488"/>
          <a:stretch>
            <a:fillRect/>
          </a:stretch>
        </p:blipFill>
        <p:spPr bwMode="auto">
          <a:xfrm>
            <a:off x="6429388" y="2500306"/>
            <a:ext cx="2196351" cy="4051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215238" cy="2214578"/>
          </a:xfrm>
        </p:spPr>
        <p:txBody>
          <a:bodyPr>
            <a:normAutofit/>
          </a:bodyPr>
          <a:lstStyle/>
          <a:p>
            <a: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Гитлеровцы жестоко отомстили жителям Смоленска за стойкость и мужество : были расстреляны </a:t>
            </a:r>
            <a:r>
              <a:rPr lang="ru-RU" sz="2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более 135 тысяч</a:t>
            </a:r>
            <a: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мирных жителей и военнопленных, </a:t>
            </a:r>
            <a:r>
              <a:rPr lang="ru-RU" sz="2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80 тысяч </a:t>
            </a:r>
            <a: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граждан насильно увезены в Германию.</a:t>
            </a:r>
            <a:b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ru-RU" sz="2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Носит почётное звание «Город-герой» </a:t>
            </a:r>
            <a:r>
              <a:rPr lang="ru-RU" sz="22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с 6 мая 1985 года.</a:t>
            </a:r>
            <a:endParaRPr lang="ru-RU" sz="2200" b="1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6" descr="Вопросы и ответы Федеральная - Школьные рефераты по наукам: скачать быстро и лег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5315" y="0"/>
            <a:ext cx="1028685" cy="1482789"/>
          </a:xfrm>
          <a:prstGeom prst="rect">
            <a:avLst/>
          </a:prstGeom>
          <a:noFill/>
        </p:spPr>
      </p:pic>
      <p:pic>
        <p:nvPicPr>
          <p:cNvPr id="40962" name="Picture 2" descr="ГОРОД-ГЕРОЙ СМОЛЕНСК :: NoNaMe"/>
          <p:cNvPicPr>
            <a:picLocks noChangeAspect="1" noChangeArrowheads="1"/>
          </p:cNvPicPr>
          <p:nvPr/>
        </p:nvPicPr>
        <p:blipFill>
          <a:blip r:embed="rId3"/>
          <a:srcRect l="10434" r="6260"/>
          <a:stretch>
            <a:fillRect/>
          </a:stretch>
        </p:blipFill>
        <p:spPr bwMode="auto">
          <a:xfrm>
            <a:off x="6205713" y="2357430"/>
            <a:ext cx="2618685" cy="4357718"/>
          </a:xfrm>
          <a:prstGeom prst="rect">
            <a:avLst/>
          </a:prstGeom>
          <a:noFill/>
        </p:spPr>
      </p:pic>
      <p:pic>
        <p:nvPicPr>
          <p:cNvPr id="40964" name="Picture 4" descr="&quot;Смоленск-город герой&quot; Фотоблоги Вокруг Света"/>
          <p:cNvPicPr>
            <a:picLocks noChangeAspect="1" noChangeArrowheads="1"/>
          </p:cNvPicPr>
          <p:nvPr/>
        </p:nvPicPr>
        <p:blipFill>
          <a:blip r:embed="rId4"/>
          <a:srcRect l="6929" r="4409"/>
          <a:stretch>
            <a:fillRect/>
          </a:stretch>
        </p:blipFill>
        <p:spPr bwMode="auto">
          <a:xfrm>
            <a:off x="1285852" y="2928934"/>
            <a:ext cx="4581201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14290"/>
            <a:ext cx="5279532" cy="1011540"/>
          </a:xfrm>
        </p:spPr>
        <p:txBody>
          <a:bodyPr/>
          <a:lstStyle/>
          <a:p>
            <a:pPr algn="ctr"/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Город-герой Киев</a:t>
            </a:r>
            <a:endParaRPr lang="ru-RU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6" descr="Вопросы и ответы Федеральная - Школьные рефераты по наукам: скачать быстро и лег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5315" y="0"/>
            <a:ext cx="1028685" cy="1482789"/>
          </a:xfrm>
          <a:prstGeom prst="rect">
            <a:avLst/>
          </a:prstGeom>
          <a:noFill/>
        </p:spPr>
      </p:pic>
      <p:pic>
        <p:nvPicPr>
          <p:cNvPr id="4" name="Picture 2" descr="Герб города Ки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142984"/>
            <a:ext cx="1638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00364" y="1285860"/>
            <a:ext cx="51435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n>
                  <a:solidFill>
                    <a:schemeClr val="tx1"/>
                  </a:solidFill>
                </a:ln>
              </a:rPr>
              <a:t>Получил это звание </a:t>
            </a:r>
            <a:r>
              <a:rPr lang="ru-RU" sz="22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8 мая 1965 года. </a:t>
            </a:r>
            <a:r>
              <a:rPr lang="ru-RU" sz="2200" dirty="0" smtClean="0">
                <a:ln>
                  <a:solidFill>
                    <a:schemeClr val="tx1"/>
                  </a:solidFill>
                </a:ln>
              </a:rPr>
              <a:t>Одним из первых городов значительно задержал продвижение врага на начальном этапе Великой Отечественной войны.</a:t>
            </a:r>
            <a:endParaRPr lang="ru-RU" sz="22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1986" name="Picture 2" descr="Очный семинар Места Силы Киева - Обучение Магии он-лайн и очно. Школа Магии &quot;Эмбер&quot; - Командорство Школы Магии Атлантида"/>
          <p:cNvPicPr>
            <a:picLocks noChangeAspect="1" noChangeArrowheads="1"/>
          </p:cNvPicPr>
          <p:nvPr/>
        </p:nvPicPr>
        <p:blipFill>
          <a:blip r:embed="rId4"/>
          <a:srcRect l="14085" t="6247"/>
          <a:stretch>
            <a:fillRect/>
          </a:stretch>
        </p:blipFill>
        <p:spPr bwMode="auto">
          <a:xfrm>
            <a:off x="1071538" y="3429000"/>
            <a:ext cx="4045103" cy="3317436"/>
          </a:xfrm>
          <a:prstGeom prst="rect">
            <a:avLst/>
          </a:prstGeom>
          <a:noFill/>
        </p:spPr>
      </p:pic>
      <p:pic>
        <p:nvPicPr>
          <p:cNvPr id="41988" name="Picture 4" descr="ГОРОД-ГЕРОЙ КИЕВ :: NoNaM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643314"/>
            <a:ext cx="3814337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85728"/>
            <a:ext cx="5350970" cy="1011540"/>
          </a:xfrm>
        </p:spPr>
        <p:txBody>
          <a:bodyPr/>
          <a:lstStyle/>
          <a:p>
            <a:pPr algn="ctr"/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Город-герой Минск</a:t>
            </a:r>
            <a:endParaRPr lang="ru-RU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6" descr="Вопросы и ответы Федеральная - Школьные рефераты по наукам: скачать быстро и лег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5315" y="0"/>
            <a:ext cx="1028685" cy="1482789"/>
          </a:xfrm>
          <a:prstGeom prst="rect">
            <a:avLst/>
          </a:prstGeom>
          <a:noFill/>
        </p:spPr>
      </p:pic>
      <p:pic>
        <p:nvPicPr>
          <p:cNvPr id="4" name="Picture 2" descr="Герб города Минс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84"/>
            <a:ext cx="18573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14678" y="1357298"/>
            <a:ext cx="55007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>
                  <a:solidFill>
                    <a:schemeClr val="tx1"/>
                  </a:solidFill>
                </a:ln>
              </a:rPr>
              <a:t>Удостоен почётного звания «Город-герой» </a:t>
            </a:r>
            <a:r>
              <a:rPr lang="ru-RU" sz="20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26 июня 1974 года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</a:rPr>
              <a:t>. Захватчикам не удалось сломить горожан. За время оккупации город был почти полностью разрушен : на момент освобождение  уцелело лишь </a:t>
            </a:r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70 зданий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</a:rPr>
              <a:t>. На территории Белоруссии  в годы войны действовали более 20 партизанских отрядов.</a:t>
            </a:r>
          </a:p>
        </p:txBody>
      </p:sp>
      <p:pic>
        <p:nvPicPr>
          <p:cNvPr id="43010" name="Picture 2" descr="Почему города - герои? &quot; Сто тысяч почем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643314"/>
            <a:ext cx="4641846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576398" cy="1368730"/>
          </a:xfrm>
        </p:spPr>
        <p:txBody>
          <a:bodyPr>
            <a:normAutofit/>
          </a:bodyPr>
          <a:lstStyle/>
          <a:p>
            <a:r>
              <a:rPr lang="ru-RU" sz="2800" b="1" i="1" spc="200" dirty="0" smtClean="0">
                <a:ln w="2921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22 июня 1941 года немецкие войска перешли границу нашей страны.</a:t>
            </a:r>
            <a:endParaRPr lang="ru-RU" sz="2800" b="1" i="1" spc="200" dirty="0">
              <a:ln w="2921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13314" name="Picture 2" descr="Родина-мать зовет!"/>
          <p:cNvPicPr>
            <a:picLocks noChangeAspect="1" noChangeArrowheads="1"/>
          </p:cNvPicPr>
          <p:nvPr/>
        </p:nvPicPr>
        <p:blipFill>
          <a:blip r:embed="rId2" cstate="print"/>
          <a:srcRect b="5228"/>
          <a:stretch>
            <a:fillRect/>
          </a:stretch>
        </p:blipFill>
        <p:spPr bwMode="auto">
          <a:xfrm>
            <a:off x="6143636" y="1571612"/>
            <a:ext cx="3000364" cy="42683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1379577"/>
            <a:ext cx="30718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Песня «Вставай, страна огромная»</a:t>
            </a:r>
          </a:p>
          <a:p>
            <a:endParaRPr lang="ru-RU" sz="1400" dirty="0" smtClean="0"/>
          </a:p>
          <a:p>
            <a:r>
              <a:rPr lang="ru-RU" sz="1400" dirty="0" smtClean="0"/>
              <a:t>Музыка</a:t>
            </a:r>
            <a:r>
              <a:rPr lang="ru-RU" sz="1400" dirty="0"/>
              <a:t>: А.Александров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Слова: В.Лебедев-Кумач 1941 г.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i="1" dirty="0"/>
              <a:t>Вставай, страна огромная, 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/>
              <a:t>Вставай на смертный бой 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/>
              <a:t>С фашистской силой темною, 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/>
              <a:t>С проклятою ордой.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/>
              <a:t>Пусть ярость благородная 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/>
              <a:t>Вскипает, как волна, — 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/>
              <a:t>Идет война народная, 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/>
              <a:t>Священная война! 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/>
              <a:t>Пусть ярость благородная 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/>
              <a:t>Вскипает, как волна, — 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/>
              <a:t>Идет война народная, 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/>
              <a:t>Священная война! 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/>
              <a:t>Дадим отпор душителям 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/>
              <a:t>Всех пламенных идей, 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/>
              <a:t>Насильникам, грабителям, 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/>
              <a:t>Мучителям людей!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43306" y="2500306"/>
            <a:ext cx="2496581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Пусть ярость благородная </a:t>
            </a:r>
            <a:br>
              <a:rPr lang="ru-RU" sz="1400" i="1" dirty="0" smtClean="0"/>
            </a:br>
            <a:r>
              <a:rPr lang="ru-RU" sz="1400" i="1" dirty="0" smtClean="0"/>
              <a:t>Вскипает, как волна, — </a:t>
            </a:r>
            <a:br>
              <a:rPr lang="ru-RU" sz="1400" i="1" dirty="0" smtClean="0"/>
            </a:br>
            <a:r>
              <a:rPr lang="ru-RU" sz="1400" i="1" dirty="0" smtClean="0"/>
              <a:t>Идет война народная, </a:t>
            </a:r>
            <a:br>
              <a:rPr lang="ru-RU" sz="1400" i="1" dirty="0" smtClean="0"/>
            </a:br>
            <a:r>
              <a:rPr lang="ru-RU" sz="1400" i="1" dirty="0" smtClean="0"/>
              <a:t>Священная война! </a:t>
            </a:r>
            <a:br>
              <a:rPr lang="ru-RU" sz="1400" i="1" dirty="0" smtClean="0"/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Не смеют крылья черные </a:t>
            </a:r>
            <a:br>
              <a:rPr lang="ru-RU" sz="1400" i="1" dirty="0" smtClean="0"/>
            </a:br>
            <a:r>
              <a:rPr lang="ru-RU" sz="1400" i="1" dirty="0" smtClean="0"/>
              <a:t>Над Родиной летать, </a:t>
            </a:r>
            <a:br>
              <a:rPr lang="ru-RU" sz="1400" i="1" dirty="0" smtClean="0"/>
            </a:br>
            <a:r>
              <a:rPr lang="ru-RU" sz="1400" i="1" dirty="0" smtClean="0"/>
              <a:t>Поля ее просторные </a:t>
            </a:r>
            <a:br>
              <a:rPr lang="ru-RU" sz="1400" i="1" dirty="0" smtClean="0"/>
            </a:br>
            <a:r>
              <a:rPr lang="ru-RU" sz="1400" i="1" dirty="0" smtClean="0"/>
              <a:t>Не смеет враг топтать! </a:t>
            </a:r>
            <a:br>
              <a:rPr lang="ru-RU" sz="1400" i="1" dirty="0" smtClean="0"/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Пусть ярость благородная </a:t>
            </a:r>
            <a:br>
              <a:rPr lang="ru-RU" sz="1400" i="1" dirty="0" smtClean="0"/>
            </a:br>
            <a:r>
              <a:rPr lang="ru-RU" sz="1400" i="1" dirty="0" smtClean="0"/>
              <a:t>Вскипает, как волна, — </a:t>
            </a:r>
            <a:br>
              <a:rPr lang="ru-RU" sz="1400" i="1" dirty="0" smtClean="0"/>
            </a:br>
            <a:r>
              <a:rPr lang="ru-RU" sz="1400" i="1" dirty="0" smtClean="0"/>
              <a:t>Идет война народная, </a:t>
            </a:r>
            <a:br>
              <a:rPr lang="ru-RU" sz="1400" i="1" dirty="0" smtClean="0"/>
            </a:br>
            <a:r>
              <a:rPr lang="ru-RU" sz="1400" i="1" dirty="0" smtClean="0"/>
              <a:t>Священная война! </a:t>
            </a:r>
            <a:br>
              <a:rPr lang="ru-RU" sz="1400" i="1" dirty="0" smtClean="0"/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Гнилой фашистской нечисти </a:t>
            </a:r>
            <a:br>
              <a:rPr lang="ru-RU" sz="1400" i="1" dirty="0" smtClean="0"/>
            </a:br>
            <a:r>
              <a:rPr lang="ru-RU" sz="1400" i="1" dirty="0" smtClean="0"/>
              <a:t>Загоним пулю в лоб, </a:t>
            </a:r>
            <a:br>
              <a:rPr lang="ru-RU" sz="1400" i="1" dirty="0" smtClean="0"/>
            </a:br>
            <a:r>
              <a:rPr lang="ru-RU" sz="1400" i="1" dirty="0" smtClean="0"/>
              <a:t>Отродью человечества </a:t>
            </a:r>
            <a:br>
              <a:rPr lang="ru-RU" sz="1400" i="1" dirty="0" smtClean="0"/>
            </a:br>
            <a:r>
              <a:rPr lang="ru-RU" sz="1400" i="1" dirty="0" smtClean="0"/>
              <a:t>Сколотим крепкий гроб!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5993912" cy="1082978"/>
          </a:xfrm>
        </p:spPr>
        <p:txBody>
          <a:bodyPr/>
          <a:lstStyle/>
          <a:p>
            <a:pPr algn="ctr"/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Город-герой Одесса</a:t>
            </a:r>
            <a:endParaRPr lang="ru-RU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6" descr="Вопросы и ответы Федеральная - Школьные рефераты по наукам: скачать быстро и лег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5315" y="0"/>
            <a:ext cx="1028685" cy="1482789"/>
          </a:xfrm>
          <a:prstGeom prst="rect">
            <a:avLst/>
          </a:prstGeom>
          <a:noFill/>
        </p:spPr>
      </p:pic>
      <p:pic>
        <p:nvPicPr>
          <p:cNvPr id="4" name="Picture 2" descr="Герб города Одесс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71546"/>
            <a:ext cx="20288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14678" y="1500174"/>
            <a:ext cx="5715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n>
                  <a:solidFill>
                    <a:schemeClr val="tx1"/>
                  </a:solidFill>
                </a:ln>
              </a:rPr>
              <a:t>Важнейший морской порт на берегу Чёрного моря. Героическая оборона города длилась </a:t>
            </a:r>
            <a:r>
              <a:rPr lang="ru-RU" sz="22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с 5 августа по 16 октября 1941 года. </a:t>
            </a:r>
          </a:p>
          <a:p>
            <a:r>
              <a:rPr lang="ru-RU" sz="2200" dirty="0" smtClean="0">
                <a:ln>
                  <a:solidFill>
                    <a:schemeClr val="tx1"/>
                  </a:solidFill>
                </a:ln>
              </a:rPr>
              <a:t>Почётное звание присвоено </a:t>
            </a:r>
            <a:r>
              <a:rPr lang="ru-RU" sz="22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8 мая 1965 года.</a:t>
            </a:r>
            <a:endParaRPr lang="ru-RU" sz="2200" b="1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4034" name="Picture 2" descr="Sovietpostcards.org Город Герой Одесса 1978"/>
          <p:cNvPicPr>
            <a:picLocks noChangeAspect="1" noChangeArrowheads="1"/>
          </p:cNvPicPr>
          <p:nvPr/>
        </p:nvPicPr>
        <p:blipFill>
          <a:blip r:embed="rId4"/>
          <a:srcRect l="2461" t="6241" r="2461" b="3120"/>
          <a:stretch>
            <a:fillRect/>
          </a:stretch>
        </p:blipFill>
        <p:spPr bwMode="auto">
          <a:xfrm>
            <a:off x="3357554" y="3143248"/>
            <a:ext cx="4669594" cy="3510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7922738" cy="321471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Наша страна чтит память своих героев.  В бронзе, граните и мраморе обелисков, в названиях улиц увековечил народ память славных воинов. Золотыми буквами в летописи истории Великой Отечественной войны вписаны имена защитников нашей Родины. За массовый героизм и мужество </a:t>
            </a:r>
            <a:r>
              <a:rPr lang="ru-RU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13 городов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удостоены почётного звания </a:t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«Город-герой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», 40 носят почетное звание «Город  </a:t>
            </a:r>
            <a:r>
              <a:rPr lang="ru-RU" sz="240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воинской славы»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5058" name="Picture 2" descr="Тычинки, стебельки, ленты Бесплатные объявления Донецка"/>
          <p:cNvPicPr>
            <a:picLocks noChangeAspect="1" noChangeArrowheads="1"/>
          </p:cNvPicPr>
          <p:nvPr/>
        </p:nvPicPr>
        <p:blipFill>
          <a:blip r:embed="rId2" cstate="print"/>
          <a:srcRect l="1417" t="6614" r="2835" b="9449"/>
          <a:stretch>
            <a:fillRect/>
          </a:stretch>
        </p:blipFill>
        <p:spPr bwMode="auto">
          <a:xfrm>
            <a:off x="8003127" y="0"/>
            <a:ext cx="1140873" cy="1000108"/>
          </a:xfrm>
          <a:prstGeom prst="rect">
            <a:avLst/>
          </a:prstGeom>
          <a:noFill/>
        </p:spPr>
      </p:pic>
      <p:pic>
        <p:nvPicPr>
          <p:cNvPr id="45060" name="Picture 4" descr="Профком студентов ВГСПУ / Новости / Прими участие во Всероссийском конкурсе Мисс Молодежь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870257"/>
            <a:ext cx="5786478" cy="2987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429124" y="214290"/>
            <a:ext cx="4857784" cy="35719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spc="200" dirty="0" smtClean="0">
                <a:ln w="2921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1418 дней и ночей длилась Великая Отечественная война: с 22 июня 1941 года по 9 мая 1945 года.</a:t>
            </a:r>
            <a:endParaRPr lang="ru-RU" sz="3200" b="1" i="1" spc="200" dirty="0">
              <a:ln w="2921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15363" name="Picture 3" descr="C:\Users\Admin\Desktop\1381680435_36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3900654" cy="27750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C:\Users\Admin\Desktop\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908294"/>
            <a:ext cx="3797963" cy="2693632"/>
          </a:xfrm>
          <a:prstGeom prst="rect">
            <a:avLst/>
          </a:prstGeom>
          <a:noFill/>
        </p:spPr>
      </p:pic>
      <p:pic>
        <p:nvPicPr>
          <p:cNvPr id="15366" name="Picture 6" descr="Немецкое пехотное оружие в руках противника REIBERT.inf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857628"/>
            <a:ext cx="3929090" cy="2722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500570"/>
            <a:ext cx="8001056" cy="235743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spc="200" dirty="0" smtClean="0">
                <a:ln w="2921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На пути врага могучими крепостями встали города, в которых шла борьба за каждую пядь земли. Это сопротивление измотало и обескровило силы врага. </a:t>
            </a:r>
            <a:endParaRPr lang="ru-RU" sz="2800" b="1" i="1" spc="200" dirty="0">
              <a:ln w="2921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16386" name="Picture 2" descr="Электронная газета :: Интерактивное образование :: город Новосибирс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3714744" cy="3037611"/>
          </a:xfrm>
          <a:prstGeom prst="rect">
            <a:avLst/>
          </a:prstGeom>
          <a:noFill/>
        </p:spPr>
      </p:pic>
      <p:pic>
        <p:nvPicPr>
          <p:cNvPr id="16388" name="Picture 4" descr="Государственные архивы РФ, хранящие фотодокументы о Великой Отечественной войне 1941-1945 гг. Сайт &quot;Победа. 1941-1945&quot;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214554"/>
            <a:ext cx="3822764" cy="2528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215238" cy="1428760"/>
          </a:xfrm>
        </p:spPr>
        <p:txBody>
          <a:bodyPr>
            <a:normAutofit fontScale="90000"/>
          </a:bodyPr>
          <a:lstStyle/>
          <a:p>
            <a:r>
              <a:rPr lang="ru-RU" sz="2400" b="1" i="1" spc="200" dirty="0" smtClean="0">
                <a:ln w="2921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Золотыми буквами в летописи Великой Отечественной вписаны имена защитников нашей Родины и названия городов. </a:t>
            </a:r>
            <a:endParaRPr lang="ru-RU" sz="2400" b="1" i="1" spc="200" dirty="0">
              <a:ln w="2921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1643050"/>
            <a:ext cx="35719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ГОРОДА-ГЕРОИ </a:t>
            </a:r>
          </a:p>
          <a:p>
            <a:endParaRPr lang="ru-RU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r>
              <a:rPr lang="ru-RU" i="1" dirty="0" smtClean="0"/>
              <a:t>Войны Герои - города,</a:t>
            </a:r>
          </a:p>
          <a:p>
            <a:r>
              <a:rPr lang="ru-RU" i="1" dirty="0" smtClean="0"/>
              <a:t>Врагу не дали вы пройти,</a:t>
            </a:r>
          </a:p>
          <a:p>
            <a:r>
              <a:rPr lang="ru-RU" i="1" dirty="0" smtClean="0"/>
              <a:t>Они напомнят нам всегда</a:t>
            </a:r>
          </a:p>
          <a:p>
            <a:r>
              <a:rPr lang="ru-RU" i="1" dirty="0" smtClean="0"/>
              <a:t>Побед нелегкие пути.</a:t>
            </a:r>
          </a:p>
          <a:p>
            <a:r>
              <a:rPr lang="ru-RU" i="1" dirty="0" smtClean="0"/>
              <a:t>Герой — Москва, и Ленинград,</a:t>
            </a:r>
          </a:p>
          <a:p>
            <a:r>
              <a:rPr lang="ru-RU" i="1" dirty="0" smtClean="0"/>
              <a:t>Одесса, Киев, Сталинград,</a:t>
            </a:r>
          </a:p>
          <a:p>
            <a:r>
              <a:rPr lang="ru-RU" i="1" dirty="0" smtClean="0"/>
              <a:t>Белгород, Курск, Орел, и Брест,</a:t>
            </a:r>
          </a:p>
          <a:p>
            <a:r>
              <a:rPr lang="ru-RU" i="1" dirty="0" smtClean="0"/>
              <a:t>И Мурманск, Тула, и Смоленск,</a:t>
            </a:r>
          </a:p>
          <a:p>
            <a:r>
              <a:rPr lang="ru-RU" i="1" dirty="0" smtClean="0"/>
              <a:t>Минск, Севастополь,</a:t>
            </a:r>
          </a:p>
          <a:p>
            <a:r>
              <a:rPr lang="ru-RU" i="1" dirty="0" smtClean="0"/>
              <a:t>Новороссийск и Керчь, -</a:t>
            </a:r>
          </a:p>
          <a:p>
            <a:r>
              <a:rPr lang="ru-RU" i="1" dirty="0" smtClean="0"/>
              <a:t>Прошу вас Родину беречь!</a:t>
            </a:r>
          </a:p>
          <a:p>
            <a:r>
              <a:rPr lang="ru-RU" i="1" dirty="0" smtClean="0"/>
              <a:t>Вы на виду у всей страны,</a:t>
            </a:r>
          </a:p>
          <a:p>
            <a:r>
              <a:rPr lang="ru-RU" i="1" dirty="0" smtClean="0"/>
              <a:t>И в сводках каждый день войны</a:t>
            </a:r>
          </a:p>
          <a:p>
            <a:r>
              <a:rPr lang="ru-RU" i="1" dirty="0" smtClean="0"/>
              <a:t>Звучали ваши имена,</a:t>
            </a:r>
          </a:p>
          <a:p>
            <a:r>
              <a:rPr lang="ru-RU" i="1" dirty="0" smtClean="0"/>
              <a:t>Просила об одном она.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3438" y="2143116"/>
            <a:ext cx="3214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Герой — Москва, и Ленинград,</a:t>
            </a:r>
          </a:p>
          <a:p>
            <a:r>
              <a:rPr lang="ru-RU" i="1" dirty="0" smtClean="0"/>
              <a:t>Одесса, Киев, Сталинград,</a:t>
            </a:r>
          </a:p>
          <a:p>
            <a:r>
              <a:rPr lang="ru-RU" i="1" dirty="0" smtClean="0"/>
              <a:t>Белгород, Курск, Орел, и Брест,</a:t>
            </a:r>
          </a:p>
          <a:p>
            <a:r>
              <a:rPr lang="ru-RU" i="1" dirty="0" smtClean="0"/>
              <a:t>И Мурманск, Тула, и Смоленск,</a:t>
            </a:r>
          </a:p>
          <a:p>
            <a:r>
              <a:rPr lang="ru-RU" i="1" dirty="0" smtClean="0"/>
              <a:t>Минск, Севастополь,</a:t>
            </a:r>
          </a:p>
          <a:p>
            <a:r>
              <a:rPr lang="ru-RU" i="1" dirty="0" smtClean="0"/>
              <a:t>Новороссийск и Керчь, -</a:t>
            </a:r>
          </a:p>
          <a:p>
            <a:r>
              <a:rPr lang="ru-RU" i="1" dirty="0" smtClean="0"/>
              <a:t>Прошу вас Родину беречь!</a:t>
            </a:r>
          </a:p>
          <a:p>
            <a:r>
              <a:rPr lang="ru-RU" i="1" dirty="0" smtClean="0"/>
              <a:t>   </a:t>
            </a:r>
          </a:p>
          <a:p>
            <a:pPr algn="r"/>
            <a:r>
              <a:rPr lang="ru-RU" i="1" u="sng" dirty="0" smtClean="0"/>
              <a:t> (Казаков Михаил Петрович)  </a:t>
            </a:r>
            <a:endParaRPr lang="ru-RU" i="1" u="sng" dirty="0"/>
          </a:p>
        </p:txBody>
      </p:sp>
      <p:pic>
        <p:nvPicPr>
          <p:cNvPr id="5" name="Picture 6" descr="Вопросы и ответы Федеральная - Школьные рефераты по наукам: скачать быстро и лег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5315" y="0"/>
            <a:ext cx="1028685" cy="1482789"/>
          </a:xfrm>
          <a:prstGeom prst="rect">
            <a:avLst/>
          </a:prstGeom>
          <a:noFill/>
        </p:spPr>
      </p:pic>
      <p:pic>
        <p:nvPicPr>
          <p:cNvPr id="2050" name="Picture 2" descr="Юбилейные монеты России 1999-2014. Купить в интернет магазине Монис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072074"/>
            <a:ext cx="3276261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000924" cy="3143272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За массовый героизм и мужество многие города удостоены почётного звания </a:t>
            </a:r>
            <a:r>
              <a:rPr lang="ru-RU" sz="2800" i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«Город – герой». </a:t>
            </a:r>
            <a:r>
              <a:rPr lang="ru-RU" sz="28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Мир помнит несгибаемое мужество защитников </a:t>
            </a:r>
            <a:r>
              <a:rPr lang="ru-RU" sz="2800" i="1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Москвы</a:t>
            </a:r>
            <a:r>
              <a:rPr lang="ru-RU" sz="28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sz="2800" i="1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Ленинграда</a:t>
            </a:r>
            <a:r>
              <a:rPr lang="ru-RU" sz="28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и </a:t>
            </a:r>
            <a:r>
              <a:rPr lang="ru-RU" sz="2800" i="1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Сталинграда</a:t>
            </a:r>
            <a:r>
              <a:rPr lang="ru-RU" sz="28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sz="2800" i="1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Киева </a:t>
            </a:r>
            <a:r>
              <a:rPr lang="ru-RU" sz="28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и </a:t>
            </a:r>
            <a:r>
              <a:rPr lang="ru-RU" sz="2800" i="1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Минска</a:t>
            </a:r>
            <a:r>
              <a:rPr lang="ru-RU" sz="28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sz="2800" i="1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Одессы</a:t>
            </a:r>
            <a:r>
              <a:rPr lang="ru-RU" sz="28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и </a:t>
            </a:r>
            <a:r>
              <a:rPr lang="ru-RU" sz="2800" i="1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Севастополя</a:t>
            </a:r>
            <a:r>
              <a:rPr lang="ru-RU" sz="28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sz="2800" i="1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Новороссийска</a:t>
            </a:r>
            <a:r>
              <a:rPr lang="ru-RU" sz="28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и </a:t>
            </a:r>
            <a:r>
              <a:rPr lang="ru-RU" sz="2800" i="1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Керчи</a:t>
            </a:r>
            <a:r>
              <a:rPr lang="ru-RU" sz="28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sz="2800" i="1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Тулы</a:t>
            </a:r>
            <a:r>
              <a:rPr lang="ru-RU" sz="28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ru-RU" sz="2800" i="1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Смоленска</a:t>
            </a:r>
            <a:r>
              <a:rPr lang="ru-RU" sz="28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и </a:t>
            </a:r>
            <a:r>
              <a:rPr lang="ru-RU" sz="2800" i="1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Мурманска</a:t>
            </a:r>
            <a:r>
              <a:rPr lang="ru-RU" sz="28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800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6" descr="Вопросы и ответы Федеральная - Школьные рефераты по наукам: скачать быстро и лег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5315" y="0"/>
            <a:ext cx="1028685" cy="1482789"/>
          </a:xfrm>
          <a:prstGeom prst="rect">
            <a:avLst/>
          </a:prstGeom>
          <a:noFill/>
        </p:spPr>
      </p:pic>
      <p:pic>
        <p:nvPicPr>
          <p:cNvPr id="1026" name="Picture 2" descr="http://im3-tub-ru.yandex.net/i?id=64545560964647e312e8834af78a9f67-20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214686"/>
            <a:ext cx="3825266" cy="228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 descr="Великая Отечественная война. Фотографии / 1943 го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214818"/>
            <a:ext cx="3509940" cy="2507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500858" cy="107157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Крепость-герой Брест</a:t>
            </a:r>
            <a:endParaRPr lang="ru-RU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6116" y="1428736"/>
            <a:ext cx="5572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>
                  <a:solidFill>
                    <a:schemeClr val="tx1"/>
                  </a:solidFill>
                </a:ln>
              </a:rPr>
              <a:t>Брестская крепость первой встала на пути фашистских захватчиков. Организованное сопротивление продолжалось до</a:t>
            </a:r>
            <a:r>
              <a:rPr lang="ru-RU" sz="2000" dirty="0" smtClean="0"/>
              <a:t> </a:t>
            </a:r>
            <a:r>
              <a:rPr lang="ru-RU" sz="20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23 июля 1941 года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4" name="i-main-pic" descr="Картинка 1 из 2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500306"/>
            <a:ext cx="27336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Вопросы и ответы Федеральная - Школьные рефераты по наукам: скачать быстро и легк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5315" y="0"/>
            <a:ext cx="1028685" cy="1482789"/>
          </a:xfrm>
          <a:prstGeom prst="rect">
            <a:avLst/>
          </a:prstGeom>
          <a:noFill/>
        </p:spPr>
      </p:pic>
      <p:pic>
        <p:nvPicPr>
          <p:cNvPr id="6" name="Picture 2" descr="Герб города Брес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285860"/>
            <a:ext cx="1990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ОНТ Города-Герои: Фотогалере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571876"/>
            <a:ext cx="4762490" cy="3187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6500858" cy="18573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За проявленные героизм и мужество крепость была удостоена звания «Крепость-герой»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8 мая 1965 года.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6" descr="Вопросы и ответы Федеральная - Школьные рефераты по наукам: скачать быстро и лег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5315" y="0"/>
            <a:ext cx="1028685" cy="1482789"/>
          </a:xfrm>
          <a:prstGeom prst="rect">
            <a:avLst/>
          </a:prstGeom>
          <a:noFill/>
        </p:spPr>
      </p:pic>
      <p:pic>
        <p:nvPicPr>
          <p:cNvPr id="21506" name="Picture 2" descr="Молодая Гвардия - Главно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2727" y="1714488"/>
            <a:ext cx="4061273" cy="2928958"/>
          </a:xfrm>
          <a:prstGeom prst="rect">
            <a:avLst/>
          </a:prstGeom>
          <a:noFill/>
        </p:spPr>
      </p:pic>
      <p:pic>
        <p:nvPicPr>
          <p:cNvPr id="21508" name="Picture 4" descr="БРЕСТСКАЯ КРЕПОСТЬ-ГЕРОЙ :: NoNa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857628"/>
            <a:ext cx="4089661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396</TotalTime>
  <Words>761</Words>
  <Application>Microsoft Office PowerPoint</Application>
  <PresentationFormat>Экран (4:3)</PresentationFormat>
  <Paragraphs>77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Солнцестояние</vt:lpstr>
      <vt:lpstr>Урок мужества  «Город а-герои»</vt:lpstr>
      <vt:lpstr>70-летию Победы в Великой Отечественной войне посвящается</vt:lpstr>
      <vt:lpstr>22 июня 1941 года немецкие войска перешли границу нашей страны.</vt:lpstr>
      <vt:lpstr>1418 дней и ночей длилась Великая Отечественная война: с 22 июня 1941 года по 9 мая 1945 года.</vt:lpstr>
      <vt:lpstr>На пути врага могучими крепостями встали города, в которых шла борьба за каждую пядь земли. Это сопротивление измотало и обескровило силы врага. </vt:lpstr>
      <vt:lpstr>Золотыми буквами в летописи Великой Отечественной вписаны имена защитников нашей Родины и названия городов. </vt:lpstr>
      <vt:lpstr>За массовый героизм и мужество многие города удостоены почётного звания «Город – герой». Мир помнит несгибаемое мужество защитников Москвы, Ленинграда и Сталинграда, Киева и Минска, Одессы и Севастополя, Новороссийска и Керчи, Тулы, Смоленска и Мурманска.</vt:lpstr>
      <vt:lpstr>Крепость-герой Брест</vt:lpstr>
      <vt:lpstr>За проявленные героизм и мужество крепость была удостоена звания «Крепость-герой» 8 мая 1965 года.</vt:lpstr>
      <vt:lpstr>Город-герой Москва</vt:lpstr>
      <vt:lpstr>Битва за Москву началась 30 сентября 1941 года и продолжалась до 20 апреля 1942 года. В память о тех героических событиях 8 мая 1965 года столица удостоена почётного звания «Город-герой».</vt:lpstr>
      <vt:lpstr>Город-герой Ленинград</vt:lpstr>
      <vt:lpstr>Жители города и его защитники заплатили страшную цену за удержание города : погибло 1,5 миллиона человек.  Был назван городом – героем 1 мая 1945 года.</vt:lpstr>
      <vt:lpstr>Город-герой Сталинград</vt:lpstr>
      <vt:lpstr>1 мая 1945 года город на Волге был назван в числе первых городов – героев в приказе Верховного Главнокомандующего.</vt:lpstr>
      <vt:lpstr>Город-герой Севастополь.</vt:lpstr>
      <vt:lpstr>С 30 октября 1941 года по 4 июля 1942 года защитники города держали героическую оборону. Городом – героем Севастополь назван 1 мая 1945 года.</vt:lpstr>
      <vt:lpstr>Город-герой Новороссийск </vt:lpstr>
      <vt:lpstr>Врагу так и не удалось полностью взять город. Крошечный участок Новороссийска в районе цементного завода оставался в руках  наших солдат.</vt:lpstr>
      <vt:lpstr>Город-герой Керчь</vt:lpstr>
      <vt:lpstr>14 сентября 1973 года Керчи было присвоено почётное звание «Город-герой».</vt:lpstr>
      <vt:lpstr>Город-герой Тула</vt:lpstr>
      <vt:lpstr>Тульская операция длилась 45 дней с октября по декабрь 1941 года. За мужество и героизм 7 декабря 1976 года Туле присвоено почётное звание «Город-герой».</vt:lpstr>
      <vt:lpstr>Город-герой Мурманск</vt:lpstr>
      <vt:lpstr>7 октября 1944 года враг был отброшен от стен города, и угроза захвата была окончательно ликвидирована. 6 мая 1985 года Мурманск был удостоен почётного звания «Город-герой».</vt:lpstr>
      <vt:lpstr>Город-герой Смоленск.</vt:lpstr>
      <vt:lpstr>Гитлеровцы жестоко отомстили жителям Смоленска за стойкость и мужество : были расстреляны более 135 тысяч мирных жителей и военнопленных, 80 тысяч граждан насильно увезены в Германию. Носит почётное звание «Город-герой» с 6 мая 1985 года.</vt:lpstr>
      <vt:lpstr>Город-герой Киев</vt:lpstr>
      <vt:lpstr>Город-герой Минск</vt:lpstr>
      <vt:lpstr>Город-герой Одесса</vt:lpstr>
      <vt:lpstr>Наша страна чтит память своих героев.  В бронзе, граните и мраморе обелисков, в названиях улиц увековечил народ память славных воинов. Золотыми буквами в летописи истории Великой Отечественной войны вписаны имена защитников нашей Родины. За массовый героизм и мужество 13 городов удостоены почётного звания  «Город-герой», 40 носят почетное звание «Город  воинской славы»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мужества  «Город герой»</dc:title>
  <dc:creator>Admin</dc:creator>
  <cp:lastModifiedBy>Валентина</cp:lastModifiedBy>
  <cp:revision>45</cp:revision>
  <dcterms:created xsi:type="dcterms:W3CDTF">2015-03-06T20:57:17Z</dcterms:created>
  <dcterms:modified xsi:type="dcterms:W3CDTF">2015-04-03T04:00:32Z</dcterms:modified>
</cp:coreProperties>
</file>