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8" r:id="rId5"/>
    <p:sldId id="269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0B473-EF51-4B3E-BD59-00955671F655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F3103-C58E-4802-B080-55E1195903C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0B473-EF51-4B3E-BD59-00955671F655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F3103-C58E-4802-B080-55E1195903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0B473-EF51-4B3E-BD59-00955671F655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F3103-C58E-4802-B080-55E1195903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0B473-EF51-4B3E-BD59-00955671F655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F3103-C58E-4802-B080-55E1195903C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0B473-EF51-4B3E-BD59-00955671F655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F3103-C58E-4802-B080-55E1195903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0B473-EF51-4B3E-BD59-00955671F655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F3103-C58E-4802-B080-55E1195903C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0B473-EF51-4B3E-BD59-00955671F655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F3103-C58E-4802-B080-55E1195903C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0B473-EF51-4B3E-BD59-00955671F655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F3103-C58E-4802-B080-55E1195903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0B473-EF51-4B3E-BD59-00955671F655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F3103-C58E-4802-B080-55E1195903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0B473-EF51-4B3E-BD59-00955671F655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F3103-C58E-4802-B080-55E1195903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0B473-EF51-4B3E-BD59-00955671F655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F3103-C58E-4802-B080-55E1195903C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6C0B473-EF51-4B3E-BD59-00955671F655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6FF3103-C58E-4802-B080-55E1195903C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73794" y="5052545"/>
            <a:ext cx="7058645" cy="882119"/>
          </a:xfrm>
        </p:spPr>
        <p:txBody>
          <a:bodyPr/>
          <a:lstStyle/>
          <a:p>
            <a:pPr algn="r"/>
            <a:r>
              <a:rPr lang="ru-RU" sz="1600" dirty="0">
                <a:latin typeface="Book Antiqua" panose="02040602050305030304" pitchFamily="18" charset="0"/>
              </a:rPr>
              <a:t>Автор – музыкальный </a:t>
            </a:r>
            <a:r>
              <a:rPr lang="ru-RU" sz="1600" dirty="0" smtClean="0">
                <a:latin typeface="Book Antiqua" panose="02040602050305030304" pitchFamily="18" charset="0"/>
              </a:rPr>
              <a:t>руководитель</a:t>
            </a:r>
          </a:p>
          <a:p>
            <a:pPr algn="r"/>
            <a:r>
              <a:rPr lang="ru-RU" sz="1600" dirty="0" smtClean="0">
                <a:latin typeface="Book Antiqua" panose="02040602050305030304" pitchFamily="18" charset="0"/>
              </a:rPr>
              <a:t> </a:t>
            </a:r>
            <a:r>
              <a:rPr lang="ru-RU" sz="1600" dirty="0">
                <a:latin typeface="Book Antiqua" panose="02040602050305030304" pitchFamily="18" charset="0"/>
              </a:rPr>
              <a:t>Лодыгина Наталья Сергеевна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17581" y="692697"/>
            <a:ext cx="7175351" cy="3096344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</a:pPr>
            <a:r>
              <a:rPr lang="ru-RU" sz="16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latin typeface="Mistral" panose="03090702030407020403" pitchFamily="66" charset="0"/>
                <a:ea typeface="+mn-ea"/>
                <a:cs typeface="+mn-cs"/>
              </a:rPr>
              <a:t>Муниципальное бюджетное дошкольное образовательное учреждение, детский сад №98, компенсирующего вида, города Сыктывкар.</a:t>
            </a:r>
            <a:br>
              <a:rPr lang="ru-RU" sz="16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latin typeface="Mistral" panose="03090702030407020403" pitchFamily="66" charset="0"/>
                <a:ea typeface="+mn-ea"/>
                <a:cs typeface="+mn-cs"/>
              </a:rPr>
            </a:br>
            <a:r>
              <a:rPr lang="ru-RU" sz="1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latin typeface="Mistral" panose="03090702030407020403" pitchFamily="66" charset="0"/>
                <a:ea typeface="+mn-ea"/>
                <a:cs typeface="+mn-cs"/>
              </a:rPr>
              <a:t/>
            </a:r>
            <a:br>
              <a:rPr lang="ru-RU" sz="1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latin typeface="Mistral" panose="03090702030407020403" pitchFamily="66" charset="0"/>
                <a:ea typeface="+mn-ea"/>
                <a:cs typeface="+mn-cs"/>
              </a:rPr>
            </a:br>
            <a:r>
              <a:rPr lang="ru-RU" sz="16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latin typeface="Mistral" panose="03090702030407020403" pitchFamily="66" charset="0"/>
                <a:ea typeface="+mn-ea"/>
                <a:cs typeface="+mn-cs"/>
              </a:rPr>
              <a:t/>
            </a:r>
            <a:br>
              <a:rPr lang="ru-RU" sz="16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latin typeface="Mistral" panose="03090702030407020403" pitchFamily="66" charset="0"/>
                <a:ea typeface="+mn-ea"/>
                <a:cs typeface="+mn-cs"/>
              </a:rPr>
            </a:br>
            <a:r>
              <a:rPr lang="ru-RU" sz="1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latin typeface="Mistral" panose="03090702030407020403" pitchFamily="66" charset="0"/>
                <a:ea typeface="+mn-ea"/>
                <a:cs typeface="+mn-cs"/>
              </a:rPr>
              <a:t/>
            </a:r>
            <a:br>
              <a:rPr lang="ru-RU" sz="1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latin typeface="Mistral" panose="03090702030407020403" pitchFamily="66" charset="0"/>
                <a:ea typeface="+mn-ea"/>
                <a:cs typeface="+mn-cs"/>
              </a:rPr>
            </a:br>
            <a:r>
              <a:rPr lang="ru-RU" sz="4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latin typeface="Mistral" panose="03090702030407020403" pitchFamily="66" charset="0"/>
                <a:ea typeface="+mn-ea"/>
                <a:cs typeface="+mn-cs"/>
              </a:rPr>
              <a:t>Проект</a:t>
            </a:r>
            <a:r>
              <a:rPr lang="ru-RU" sz="4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latin typeface="Mistral" panose="03090702030407020403" pitchFamily="66" charset="0"/>
                <a:ea typeface="+mn-ea"/>
                <a:cs typeface="+mn-cs"/>
              </a:rPr>
              <a:t/>
            </a:r>
            <a:br>
              <a:rPr lang="ru-RU" sz="4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latin typeface="Mistral" panose="03090702030407020403" pitchFamily="66" charset="0"/>
                <a:ea typeface="+mn-ea"/>
                <a:cs typeface="+mn-cs"/>
              </a:rPr>
            </a:br>
            <a:r>
              <a:rPr lang="ru-RU" sz="2000" b="0" dirty="0">
                <a:solidFill>
                  <a:prstClr val="black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«Использование мнемотехники при разучивании танцевальных движений и перестроений на музыкальных занятиях»</a:t>
            </a:r>
            <a:br>
              <a:rPr lang="ru-RU" sz="2000" b="0" dirty="0">
                <a:solidFill>
                  <a:prstClr val="black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930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-2328217"/>
            <a:ext cx="7704856" cy="6634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endParaRPr lang="ru-RU" dirty="0" smtClean="0">
              <a:solidFill>
                <a:srgbClr val="333333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endParaRPr lang="ru-RU" dirty="0">
              <a:solidFill>
                <a:srgbClr val="333333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endParaRPr lang="ru-RU" dirty="0" smtClean="0">
              <a:solidFill>
                <a:srgbClr val="333333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endParaRPr lang="ru-RU" dirty="0">
              <a:solidFill>
                <a:srgbClr val="333333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4000" b="1" dirty="0" smtClean="0">
                <a:solidFill>
                  <a:srgbClr val="333333"/>
                </a:solidFill>
                <a:latin typeface="Mistral" panose="03090702030407020403" pitchFamily="66" charset="0"/>
                <a:ea typeface="Times New Roman"/>
                <a:cs typeface="Times New Roman"/>
              </a:rPr>
              <a:t>Второй </a:t>
            </a:r>
            <a:r>
              <a:rPr lang="ru-RU" sz="4000" b="1" dirty="0">
                <a:solidFill>
                  <a:srgbClr val="333333"/>
                </a:solidFill>
                <a:latin typeface="Mistral" panose="03090702030407020403" pitchFamily="66" charset="0"/>
                <a:ea typeface="Times New Roman"/>
                <a:cs typeface="Times New Roman"/>
              </a:rPr>
              <a:t>уровень</a:t>
            </a:r>
            <a:r>
              <a:rPr lang="ru-RU" sz="4000" dirty="0">
                <a:solidFill>
                  <a:srgbClr val="333333"/>
                </a:solidFill>
                <a:latin typeface="Mistral" panose="03090702030407020403" pitchFamily="66" charset="0"/>
                <a:ea typeface="Times New Roman"/>
                <a:cs typeface="Times New Roman"/>
              </a:rPr>
              <a:t> </a:t>
            </a:r>
            <a:r>
              <a:rPr lang="ru-RU" i="1" dirty="0">
                <a:solidFill>
                  <a:srgbClr val="333333"/>
                </a:solidFill>
                <a:latin typeface="Book Antiqua" panose="02040602050305030304" pitchFamily="18" charset="0"/>
                <a:ea typeface="Times New Roman"/>
                <a:cs typeface="Times New Roman"/>
              </a:rPr>
              <a:t>сложности - эти модели трансформируются в подгрупповые.</a:t>
            </a:r>
            <a:endParaRPr lang="ru-RU" sz="1400" i="1" dirty="0">
              <a:latin typeface="Book Antiqua" panose="02040602050305030304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Используя </a:t>
            </a:r>
            <a:r>
              <a:rPr lang="ru-RU" sz="4000" b="1" dirty="0">
                <a:solidFill>
                  <a:srgbClr val="333333"/>
                </a:solidFill>
                <a:latin typeface="Mistral" panose="03090702030407020403" pitchFamily="66" charset="0"/>
                <a:ea typeface="Times New Roman"/>
                <a:cs typeface="Times New Roman"/>
              </a:rPr>
              <a:t>третий уровень </a:t>
            </a:r>
            <a:r>
              <a:rPr lang="ru-RU" i="1" dirty="0">
                <a:solidFill>
                  <a:srgbClr val="333333"/>
                </a:solidFill>
                <a:latin typeface="Book Antiqua" panose="02040602050305030304" pitchFamily="18" charset="0"/>
                <a:ea typeface="Times New Roman"/>
                <a:cs typeface="Times New Roman"/>
              </a:rPr>
              <a:t>сложности мнемотехники, начала подбирать к танцам свои схемы. Сначала, мы их с детьми рассмотрели, что на них изображено, затем под счет проходили, строились, перестраивались по моделям танцевальных композиций, а в конце уже прослушивали музыкальное произведение и складывали воедино из схем – танец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035262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731838"/>
            <a:ext cx="4355976" cy="3475037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Mistral" panose="03090702030407020403" pitchFamily="66" charset="0"/>
                <a:ea typeface="Calibri"/>
                <a:cs typeface="Times New Roman"/>
              </a:rPr>
              <a:t>МОДЕЛИ </a:t>
            </a:r>
            <a:r>
              <a:rPr lang="ru-RU" sz="2400" b="1" dirty="0" smtClean="0">
                <a:latin typeface="Mistral" panose="03090702030407020403" pitchFamily="66" charset="0"/>
                <a:ea typeface="Calibri"/>
                <a:cs typeface="Times New Roman"/>
              </a:rPr>
              <a:t>ПОСЛЕДОВАТЕЛЬНОСТИ  </a:t>
            </a:r>
            <a:r>
              <a:rPr lang="ru-RU" sz="2400" b="1" dirty="0">
                <a:latin typeface="Mistral" panose="03090702030407020403" pitchFamily="66" charset="0"/>
                <a:ea typeface="Calibri"/>
                <a:cs typeface="Times New Roman"/>
              </a:rPr>
              <a:t>КОМПОЗИОННЫХ ПЕРЕСТРОЕНИЙ</a:t>
            </a:r>
            <a:endParaRPr lang="ru-RU" sz="1800" dirty="0">
              <a:latin typeface="Mistral" panose="03090702030407020403" pitchFamily="66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i="1" u="sng" dirty="0">
                <a:ln w="5080" cap="flat" cmpd="sng" algn="ctr">
                  <a:solidFill>
                    <a:srgbClr val="4F81BD"/>
                  </a:solidFill>
                  <a:prstDash val="solid"/>
                  <a:round/>
                </a:ln>
                <a:noFill/>
                <a:effectLst>
                  <a:outerShdw blurRad="38100" dist="32004" dir="5400000" algn="tl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Танцевальная композиция «Волшебный цветок»</a:t>
            </a:r>
            <a:r>
              <a:rPr lang="ru-RU" sz="2400" b="1" i="1" u="sng" dirty="0">
                <a:latin typeface="Calibri"/>
                <a:ea typeface="Calibri"/>
                <a:cs typeface="Times New Roman"/>
              </a:rPr>
              <a:t/>
            </a:r>
            <a:br>
              <a:rPr lang="ru-RU" sz="2400" b="1" i="1" u="sng" dirty="0">
                <a:latin typeface="Calibri"/>
                <a:ea typeface="Calibri"/>
                <a:cs typeface="Times New Roman"/>
              </a:rPr>
            </a:b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5" name="Объект 4" descr="C:\Users\Пользователь\Desktop\наташа\фото д.с\DSCF7949.JPG"/>
          <p:cNvPicPr>
            <a:picLocks noGrp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4664"/>
            <a:ext cx="2984500" cy="2239962"/>
          </a:xfrm>
          <a:prstGeom prst="rect">
            <a:avLst/>
          </a:prstGeom>
          <a:ln w="190500" cap="sq">
            <a:solidFill>
              <a:srgbClr val="C0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C:\Users\Пользователь\Desktop\наташа\фото д.с\DSCF795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702" y="1844824"/>
            <a:ext cx="3021330" cy="2266950"/>
          </a:xfrm>
          <a:prstGeom prst="rect">
            <a:avLst/>
          </a:prstGeom>
          <a:ln w="190500" cap="sq">
            <a:solidFill>
              <a:srgbClr val="C0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C:\Users\Пользователь\Desktop\наташа\фото д.с\DSCF795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3594114"/>
            <a:ext cx="3295650" cy="2472055"/>
          </a:xfrm>
          <a:prstGeom prst="rect">
            <a:avLst/>
          </a:prstGeom>
          <a:ln w="190500" cap="sq">
            <a:solidFill>
              <a:srgbClr val="C0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556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Рисунок 2" descr="C:\Users\Пользователь\Desktop\наташа\фото д.с\DSCF795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" y="1109980"/>
            <a:ext cx="1666875" cy="1250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40288" y="331857"/>
            <a:ext cx="806342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istral" panose="03090702030407020403" pitchFamily="66" charset="0"/>
                <a:ea typeface="Calibri" pitchFamily="34" charset="0"/>
                <a:cs typeface="Times New Roman" pitchFamily="18" charset="0"/>
              </a:rPr>
              <a:t>Танцевальная композиция «Красный сарафан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:\Users\Пользователь\Desktop\наташа\фото д.с\DSCF795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1109980"/>
            <a:ext cx="1647825" cy="1235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Пользователь\Desktop\наташа\фото д.с\DSCF795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36417"/>
            <a:ext cx="1647825" cy="1235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Users\Пользователь\Desktop\наташа\фото д.с\DSCF795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" y="3140968"/>
            <a:ext cx="1752600" cy="1314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C:\Users\Пользователь\Desktop\наташа\фото д.с\DSCF7956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140968"/>
            <a:ext cx="1840865" cy="1381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C:\Users\Пользователь\Desktop\наташа\фото д.с\DSCF7957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160" y="2982369"/>
            <a:ext cx="2094865" cy="1571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C:\Users\Пользователь\Desktop\наташа\фото д.с\DSCF7958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300" y="4725353"/>
            <a:ext cx="2386965" cy="1790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6926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Пользователь\Desktop\наташа\фото д.с\DSCF796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035375"/>
            <a:ext cx="2114550" cy="15862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C:\Users\Пользователь\Desktop\наташа\фото д.с\DSCF796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05064"/>
            <a:ext cx="2143125" cy="16071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Пользователь\Desktop\наташа\фото д.с\DSCF795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63170"/>
            <a:ext cx="2117725" cy="15887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Пользователь\Desktop\наташа\фото д.с\DSCF796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409350"/>
            <a:ext cx="2114550" cy="15862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379" y="1248232"/>
            <a:ext cx="5938837" cy="75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6500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028343"/>
            <a:ext cx="813690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u="sng" dirty="0">
                <a:latin typeface="Mistral" panose="03090702030407020403" pitchFamily="66" charset="0"/>
              </a:rPr>
              <a:t>Вывод</a:t>
            </a:r>
            <a:r>
              <a:rPr lang="ru-RU" sz="4000" b="1" i="1" u="sng" dirty="0" smtClean="0">
                <a:latin typeface="Mistral" panose="03090702030407020403" pitchFamily="66" charset="0"/>
              </a:rPr>
              <a:t>.</a:t>
            </a:r>
          </a:p>
          <a:p>
            <a:endParaRPr lang="ru-RU" b="1" i="1" u="sng" dirty="0"/>
          </a:p>
          <a:p>
            <a:endParaRPr lang="ru-RU" dirty="0"/>
          </a:p>
          <a:p>
            <a:r>
              <a:rPr lang="ru-RU" i="1" dirty="0">
                <a:solidFill>
                  <a:srgbClr val="0070C0"/>
                </a:solidFill>
              </a:rPr>
              <a:t>С помощью карточек дети научились быстро реагировать, мыслить, стали внимательней. Включалась музыка, показывались карточки, и дети выполняли танцевальные движения соответственно схеме. Благодаря этим мнемосхемам можно поставить простейший танец - экспромт на любой праздник или развлечение.</a:t>
            </a:r>
          </a:p>
          <a:p>
            <a:r>
              <a:rPr lang="ru-RU" i="1" dirty="0">
                <a:solidFill>
                  <a:srgbClr val="0070C0"/>
                </a:solidFill>
              </a:rPr>
              <a:t>Я считаю, что эта технология очень актуальна, полезна, просто удобно в работе, как для музыкального руководителя, так и для педагога дополнительного образования, воспитателей и инструкторам по физической культуре ДОУ.</a:t>
            </a:r>
          </a:p>
        </p:txBody>
      </p:sp>
    </p:spTree>
    <p:extLst>
      <p:ext uri="{BB962C8B-B14F-4D97-AF65-F5344CB8AC3E}">
        <p14:creationId xmlns:p14="http://schemas.microsoft.com/office/powerpoint/2010/main" val="362687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ocuments\наташа\фото д.с\катшасин, ошкамышка\SAM_16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118" y="116632"/>
            <a:ext cx="5084057" cy="28597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ocuments\наташа\фото д.с\катшасин 2015\20150407_1049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68"/>
            <a:ext cx="3857625" cy="68423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ьзователь\Documents\наташа\фото д.с\весна 2015 выступления\Пасха в ДКБ (16.04.15)\IMG_097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705" y="3212976"/>
            <a:ext cx="5278882" cy="35192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72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046" y="566152"/>
            <a:ext cx="4230687" cy="695325"/>
          </a:xfrm>
          <a:prstGeom prst="rect">
            <a:avLst/>
          </a:prstGeom>
          <a:noFill/>
          <a:ln>
            <a:noFill/>
          </a:ln>
          <a:effectLst/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23822"/>
            <a:ext cx="6792665" cy="53941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8914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38236"/>
            <a:ext cx="741682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Bef>
                <a:spcPts val="750"/>
              </a:spcBef>
              <a:spcAft>
                <a:spcPts val="2250"/>
              </a:spcAft>
              <a:buFont typeface="Wingdings"/>
              <a:buChar char=""/>
            </a:pPr>
            <a:r>
              <a:rPr lang="ru-RU" sz="4000" kern="1800" dirty="0">
                <a:solidFill>
                  <a:srgbClr val="333333"/>
                </a:solidFill>
                <a:latin typeface="Mistral" panose="03090702030407020403" pitchFamily="66" charset="0"/>
                <a:ea typeface="Times New Roman"/>
                <a:cs typeface="Times New Roman"/>
              </a:rPr>
              <a:t>Тип проекта </a:t>
            </a:r>
            <a:r>
              <a:rPr lang="ru-RU" kern="18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ru-RU" b="1" i="1" kern="1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творческий</a:t>
            </a:r>
            <a:r>
              <a:rPr lang="ru-RU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b="1" i="1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Bef>
                <a:spcPts val="750"/>
              </a:spcBef>
              <a:spcAft>
                <a:spcPts val="2250"/>
              </a:spcAft>
              <a:buFont typeface="Wingdings"/>
              <a:buChar char=""/>
            </a:pPr>
            <a:r>
              <a:rPr lang="ru-RU" sz="4000" dirty="0">
                <a:solidFill>
                  <a:srgbClr val="333333"/>
                </a:solidFill>
                <a:latin typeface="Mistral" panose="03090702030407020403" pitchFamily="66" charset="0"/>
                <a:ea typeface="Times New Roman"/>
                <a:cs typeface="Times New Roman"/>
              </a:rPr>
              <a:t>Продолжительность проекта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ru-RU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долгосрочный.</a:t>
            </a:r>
            <a:endParaRPr lang="ru-RU" b="1" i="1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Bef>
                <a:spcPts val="750"/>
              </a:spcBef>
              <a:spcAft>
                <a:spcPts val="2250"/>
              </a:spcAft>
              <a:buFont typeface="Wingdings"/>
              <a:buChar char=""/>
            </a:pPr>
            <a:r>
              <a:rPr lang="ru-RU" sz="4000" dirty="0">
                <a:solidFill>
                  <a:srgbClr val="333333"/>
                </a:solidFill>
                <a:latin typeface="Mistral" panose="03090702030407020403" pitchFamily="66" charset="0"/>
                <a:ea typeface="Times New Roman"/>
                <a:cs typeface="Times New Roman"/>
              </a:rPr>
              <a:t>Участники проекта: </a:t>
            </a:r>
            <a:endParaRPr lang="ru-RU" sz="4000" dirty="0">
              <a:latin typeface="Mistral" panose="03090702030407020403" pitchFamily="66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ru-RU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Дети старшего дошкольного возраста, имеющие нарушения зрения</a:t>
            </a:r>
            <a:endParaRPr lang="ru-RU" b="1" i="1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Font typeface="Wingdings"/>
              <a:buChar char=""/>
            </a:pPr>
            <a:r>
              <a:rPr lang="ru-RU" b="1" i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Музыкальный руководитель</a:t>
            </a:r>
            <a:endParaRPr lang="ru-RU" b="1" i="1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Font typeface="Wingdings"/>
              <a:buChar char=""/>
            </a:pPr>
            <a:r>
              <a:rPr lang="ru-RU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Узкие специалисты</a:t>
            </a:r>
            <a:endParaRPr lang="ru-RU" b="1" i="1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Font typeface="Wingdings"/>
              <a:buChar char=""/>
            </a:pPr>
            <a:r>
              <a:rPr lang="ru-RU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Воспитатели</a:t>
            </a:r>
            <a:endParaRPr lang="ru-RU" b="1" i="1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Font typeface="Wingdings"/>
              <a:buChar char=""/>
            </a:pPr>
            <a:r>
              <a:rPr lang="ru-RU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Родители</a:t>
            </a:r>
            <a:endParaRPr lang="ru-RU" b="1" i="1" dirty="0">
              <a:solidFill>
                <a:srgbClr val="0070C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3156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-195069"/>
            <a:ext cx="8496944" cy="6935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Font typeface="Wingdings"/>
              <a:buChar char=""/>
            </a:pPr>
            <a:endParaRPr lang="ru-RU" b="1" i="1" dirty="0" smtClean="0">
              <a:solidFill>
                <a:srgbClr val="333333"/>
              </a:solidFill>
              <a:latin typeface="Times New Roman"/>
              <a:ea typeface="Times New Roman"/>
              <a:cs typeface="Times New Roman"/>
            </a:endParaRPr>
          </a:p>
          <a:p>
            <a:pPr lvl="0" algn="ctr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</a:pPr>
            <a:r>
              <a:rPr lang="ru-RU" sz="3200" b="1" i="1" dirty="0" smtClean="0">
                <a:solidFill>
                  <a:srgbClr val="333333"/>
                </a:solidFill>
                <a:latin typeface="Mistral" panose="03090702030407020403" pitchFamily="66" charset="0"/>
                <a:ea typeface="Times New Roman"/>
                <a:cs typeface="Times New Roman"/>
              </a:rPr>
              <a:t>Цель</a:t>
            </a:r>
            <a:r>
              <a:rPr lang="ru-RU" sz="3200" b="1" i="1" dirty="0">
                <a:solidFill>
                  <a:srgbClr val="333333"/>
                </a:solidFill>
                <a:latin typeface="Mistral" panose="03090702030407020403" pitchFamily="66" charset="0"/>
                <a:ea typeface="Times New Roman"/>
                <a:cs typeface="Times New Roman"/>
              </a:rPr>
              <a:t>.</a:t>
            </a:r>
            <a:endParaRPr lang="ru-RU" sz="3200" dirty="0">
              <a:latin typeface="Mistral" panose="03090702030407020403" pitchFamily="66" charset="0"/>
              <a:ea typeface="Calibri"/>
              <a:cs typeface="Times New Roman"/>
            </a:endParaRPr>
          </a:p>
          <a:p>
            <a:pPr marL="342900" lvl="0" indent="-342900" algn="ctr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Font typeface="Wingdings"/>
              <a:buChar char=""/>
            </a:pPr>
            <a:r>
              <a:rPr lang="ru-RU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Оптимизировать работу с детьми по разучиванию танцевальных движений и перестроений под музыку, путём использования мнемосхем</a:t>
            </a:r>
            <a:r>
              <a:rPr lang="ru-RU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400" i="1" dirty="0">
              <a:latin typeface="Calibri"/>
              <a:ea typeface="Calibri"/>
              <a:cs typeface="Times New Roman"/>
            </a:endParaRPr>
          </a:p>
          <a:p>
            <a:pPr lvl="0" algn="ctr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</a:pPr>
            <a:r>
              <a:rPr lang="ru-RU" sz="4000" b="1" i="1" dirty="0">
                <a:solidFill>
                  <a:srgbClr val="333333"/>
                </a:solidFill>
                <a:latin typeface="Mistral" panose="03090702030407020403" pitchFamily="66" charset="0"/>
                <a:ea typeface="Times New Roman"/>
                <a:cs typeface="Times New Roman"/>
              </a:rPr>
              <a:t>Задачи</a:t>
            </a:r>
            <a:endParaRPr lang="ru-RU" sz="4000" dirty="0">
              <a:latin typeface="Mistral" panose="03090702030407020403" pitchFamily="66" charset="0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</a:pPr>
            <a:r>
              <a:rPr lang="ru-RU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Развитие у детей с нарушениями зрения:</a:t>
            </a:r>
            <a:endParaRPr lang="ru-RU" sz="1400" i="1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ctr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Font typeface="Wingdings"/>
              <a:buChar char=""/>
            </a:pPr>
            <a:r>
              <a:rPr lang="ru-RU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Сознательное умение ориентироваться  в пространстве</a:t>
            </a:r>
            <a:endParaRPr lang="ru-RU" sz="1400" i="1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ctr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Font typeface="Wingdings"/>
              <a:buChar char=""/>
            </a:pPr>
            <a:r>
              <a:rPr lang="ru-RU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Координации движения</a:t>
            </a:r>
            <a:endParaRPr lang="ru-RU" sz="1400" i="1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ctr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Font typeface="Wingdings"/>
              <a:buChar char=""/>
            </a:pPr>
            <a:r>
              <a:rPr lang="ru-RU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Памяти</a:t>
            </a:r>
            <a:endParaRPr lang="ru-RU" sz="1400" i="1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ctr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Font typeface="Wingdings"/>
              <a:buChar char=""/>
            </a:pPr>
            <a:r>
              <a:rPr lang="ru-RU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Двигательных качеств и умений</a:t>
            </a:r>
            <a:endParaRPr lang="ru-RU" sz="1400" i="1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ctr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Font typeface="Wingdings"/>
              <a:buChar char=""/>
            </a:pPr>
            <a:r>
              <a:rPr lang="ru-RU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Психических процессов</a:t>
            </a:r>
            <a:endParaRPr lang="ru-RU" sz="1400" i="1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ctr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Font typeface="Wingdings"/>
              <a:buChar char=""/>
            </a:pPr>
            <a:r>
              <a:rPr lang="ru-RU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Нравственно-коммуникативных качеств личности</a:t>
            </a:r>
            <a:endParaRPr lang="ru-RU" sz="1400" i="1" dirty="0">
              <a:solidFill>
                <a:srgbClr val="0070C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5695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86000" y="711590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4000" b="1" i="1" dirty="0" smtClean="0">
                <a:solidFill>
                  <a:srgbClr val="333333"/>
                </a:solidFill>
                <a:latin typeface="Mistral" panose="03090702030407020403" pitchFamily="66" charset="0"/>
                <a:ea typeface="Calibri"/>
                <a:cs typeface="Times New Roman"/>
              </a:rPr>
              <a:t>Этапы работы:</a:t>
            </a:r>
          </a:p>
          <a:p>
            <a:pPr marL="285750" indent="-285750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  <a:buFont typeface="Wingdings" panose="05000000000000000000" pitchFamily="2" charset="2"/>
              <a:buChar char="Ø"/>
            </a:pPr>
            <a:r>
              <a:rPr lang="ru-RU" sz="2000" i="1" dirty="0" smtClean="0">
                <a:solidFill>
                  <a:srgbClr val="0070C0"/>
                </a:solidFill>
                <a:latin typeface="Book Antiqua" panose="02040602050305030304" pitchFamily="18" charset="0"/>
                <a:ea typeface="Calibri"/>
                <a:cs typeface="Times New Roman"/>
              </a:rPr>
              <a:t>Подготовительный:</a:t>
            </a:r>
            <a:r>
              <a:rPr lang="ru-RU" sz="2000" i="1" dirty="0">
                <a:solidFill>
                  <a:srgbClr val="0070C0"/>
                </a:solidFill>
                <a:latin typeface="Book Antiqua" panose="02040602050305030304" pitchFamily="18" charset="0"/>
                <a:ea typeface="Calibri"/>
                <a:cs typeface="Times New Roman"/>
              </a:rPr>
              <a:t> </a:t>
            </a:r>
            <a:r>
              <a:rPr lang="ru-RU" sz="2000" i="1" dirty="0" smtClean="0">
                <a:solidFill>
                  <a:srgbClr val="0070C0"/>
                </a:solidFill>
                <a:latin typeface="Book Antiqua" panose="02040602050305030304" pitchFamily="18" charset="0"/>
                <a:ea typeface="Calibri"/>
                <a:cs typeface="Times New Roman"/>
              </a:rPr>
              <a:t> </a:t>
            </a:r>
            <a:r>
              <a:rPr lang="ru-RU" sz="2000" i="1" dirty="0" smtClean="0">
                <a:latin typeface="Book Antiqua" panose="02040602050305030304" pitchFamily="18" charset="0"/>
                <a:ea typeface="Calibri"/>
                <a:cs typeface="Times New Roman"/>
              </a:rPr>
              <a:t>подбор и систематизация информационных источников. Разработка проекта.</a:t>
            </a:r>
          </a:p>
          <a:p>
            <a:pPr marL="285750" indent="-285750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  <a:buFont typeface="Wingdings" panose="05000000000000000000" pitchFamily="2" charset="2"/>
              <a:buChar char="Ø"/>
            </a:pPr>
            <a:r>
              <a:rPr lang="ru-RU" sz="2000" i="1" dirty="0" smtClean="0">
                <a:solidFill>
                  <a:srgbClr val="0070C0"/>
                </a:solidFill>
                <a:latin typeface="Book Antiqua" panose="02040602050305030304" pitchFamily="18" charset="0"/>
                <a:ea typeface="Calibri"/>
                <a:cs typeface="Times New Roman"/>
              </a:rPr>
              <a:t>Основной:</a:t>
            </a:r>
            <a:r>
              <a:rPr lang="ru-RU" sz="2000" i="1" dirty="0" smtClean="0">
                <a:latin typeface="Book Antiqua" panose="02040602050305030304" pitchFamily="18" charset="0"/>
                <a:ea typeface="Calibri"/>
                <a:cs typeface="Times New Roman"/>
              </a:rPr>
              <a:t>  совместная деятельность педагога , детей, родителей.</a:t>
            </a:r>
          </a:p>
          <a:p>
            <a:pPr marL="285750" indent="-285750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  <a:buFont typeface="Wingdings" panose="05000000000000000000" pitchFamily="2" charset="2"/>
              <a:buChar char="Ø"/>
            </a:pPr>
            <a:r>
              <a:rPr lang="ru-RU" sz="2000" i="1" dirty="0" smtClean="0">
                <a:solidFill>
                  <a:srgbClr val="0070C0"/>
                </a:solidFill>
                <a:latin typeface="Book Antiqua" panose="02040602050305030304" pitchFamily="18" charset="0"/>
                <a:ea typeface="Calibri"/>
                <a:cs typeface="Times New Roman"/>
              </a:rPr>
              <a:t>Заключительный: </a:t>
            </a:r>
            <a:r>
              <a:rPr lang="ru-RU" sz="2000" i="1" dirty="0" smtClean="0">
                <a:latin typeface="Book Antiqua" panose="02040602050305030304" pitchFamily="18" charset="0"/>
                <a:ea typeface="Calibri"/>
                <a:cs typeface="Times New Roman"/>
              </a:rPr>
              <a:t>выступления с хореографическими композициями на детских фестивалях города и района.</a:t>
            </a:r>
          </a:p>
        </p:txBody>
      </p:sp>
    </p:spTree>
    <p:extLst>
      <p:ext uri="{BB962C8B-B14F-4D97-AF65-F5344CB8AC3E}">
        <p14:creationId xmlns:p14="http://schemas.microsoft.com/office/powerpoint/2010/main" val="96623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028343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1" i="1" dirty="0" smtClean="0">
                <a:latin typeface="Mistral" panose="03090702030407020403" pitchFamily="66" charset="0"/>
              </a:rPr>
              <a:t>Формы работы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i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Игра</a:t>
            </a:r>
          </a:p>
          <a:p>
            <a:endParaRPr lang="ru-RU" sz="2400" b="1" i="1" dirty="0" smtClean="0">
              <a:solidFill>
                <a:srgbClr val="0070C0"/>
              </a:solidFill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i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Беседа</a:t>
            </a:r>
          </a:p>
          <a:p>
            <a:endParaRPr lang="ru-RU" sz="2400" b="1" i="1" dirty="0" smtClean="0">
              <a:solidFill>
                <a:srgbClr val="0070C0"/>
              </a:solidFill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i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Презентация картинок</a:t>
            </a:r>
          </a:p>
          <a:p>
            <a:endParaRPr lang="ru-RU" sz="2400" b="1" i="1" dirty="0" smtClean="0">
              <a:solidFill>
                <a:srgbClr val="0070C0"/>
              </a:solidFill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i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Работа с родителями</a:t>
            </a:r>
          </a:p>
          <a:p>
            <a:endParaRPr lang="ru-RU" sz="2400" b="1" i="1" dirty="0" smtClean="0">
              <a:solidFill>
                <a:srgbClr val="0070C0"/>
              </a:solidFill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i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Танцкласс</a:t>
            </a:r>
          </a:p>
          <a:p>
            <a:endParaRPr lang="ru-RU" sz="2400" b="1" i="1" dirty="0" smtClean="0">
              <a:solidFill>
                <a:srgbClr val="0070C0"/>
              </a:solidFill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i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Концерты</a:t>
            </a:r>
          </a:p>
          <a:p>
            <a:endParaRPr lang="ru-RU" sz="16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46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-273295"/>
            <a:ext cx="8136904" cy="5634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Font typeface="Wingdings"/>
              <a:buChar char=""/>
            </a:pPr>
            <a:endParaRPr lang="ru-RU" b="1" i="1" dirty="0" smtClean="0">
              <a:solidFill>
                <a:srgbClr val="333333"/>
              </a:solidFill>
              <a:latin typeface="Times New Roman"/>
              <a:ea typeface="Times New Roman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Font typeface="Wingdings"/>
              <a:buChar char=""/>
            </a:pPr>
            <a:r>
              <a:rPr lang="ru-RU" sz="4000" b="1" i="1" dirty="0" smtClean="0">
                <a:solidFill>
                  <a:srgbClr val="333333"/>
                </a:solidFill>
                <a:latin typeface="Mistral" panose="03090702030407020403" pitchFamily="66" charset="0"/>
                <a:ea typeface="Times New Roman"/>
                <a:cs typeface="Times New Roman"/>
              </a:rPr>
              <a:t>Ожидаемый </a:t>
            </a:r>
            <a:r>
              <a:rPr lang="ru-RU" sz="4000" b="1" i="1" dirty="0">
                <a:solidFill>
                  <a:srgbClr val="333333"/>
                </a:solidFill>
                <a:latin typeface="Mistral" panose="03090702030407020403" pitchFamily="66" charset="0"/>
                <a:ea typeface="Times New Roman"/>
                <a:cs typeface="Times New Roman"/>
              </a:rPr>
              <a:t>результат</a:t>
            </a:r>
            <a:endParaRPr lang="ru-RU" sz="4000" dirty="0">
              <a:latin typeface="Mistral" panose="03090702030407020403" pitchFamily="66" charset="0"/>
              <a:ea typeface="Calibri"/>
              <a:cs typeface="Times New Roman"/>
            </a:endParaRPr>
          </a:p>
          <a:p>
            <a:pPr marL="91440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</a:pP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С помощью карточек, схем, моделей  дети научаться быстро реагировать, мыслить, станут внимательней при движении под музыку.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  <a:buFont typeface="Wingdings"/>
              <a:buChar char=""/>
            </a:pPr>
            <a:r>
              <a:rPr lang="ru-RU" sz="4000" b="1" i="1" dirty="0">
                <a:solidFill>
                  <a:srgbClr val="333333"/>
                </a:solidFill>
                <a:latin typeface="Mistral" panose="03090702030407020403" pitchFamily="66" charset="0"/>
                <a:ea typeface="Times New Roman"/>
                <a:cs typeface="Times New Roman"/>
              </a:rPr>
              <a:t>Актуальность темы.</a:t>
            </a:r>
            <a:endParaRPr lang="ru-RU" sz="4000" dirty="0">
              <a:latin typeface="Mistral" panose="03090702030407020403" pitchFamily="66" charset="0"/>
              <a:ea typeface="Calibri"/>
              <a:cs typeface="Times New Roman"/>
            </a:endParaRPr>
          </a:p>
          <a:p>
            <a:pPr marL="914400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На музыкальных занятиях много времени тратила на запоминание танцевальных движений с детьми. Нужно было срочно искать выход из сложившейся ситуации. И мне в голову пришла очень простая идея! При разучивании танцев использовать подсказки (шпаргалки) не только для себя, но и для детей, что облегчит процесс запоминания и разучивания танцевальных движений. Я обратила внимание на методику – мнемотехника.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7656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-1277929"/>
            <a:ext cx="8712968" cy="7865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750"/>
              </a:spcBef>
              <a:spcAft>
                <a:spcPts val="2250"/>
              </a:spcAft>
            </a:pPr>
            <a:endParaRPr lang="ru-RU" dirty="0" smtClean="0">
              <a:solidFill>
                <a:srgbClr val="333333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750"/>
              </a:spcBef>
              <a:spcAft>
                <a:spcPts val="2250"/>
              </a:spcAft>
            </a:pPr>
            <a:endParaRPr lang="ru-RU" dirty="0">
              <a:solidFill>
                <a:srgbClr val="333333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750"/>
              </a:spcBef>
              <a:spcAft>
                <a:spcPts val="2250"/>
              </a:spcAft>
            </a:pPr>
            <a:r>
              <a:rPr lang="ru-RU" sz="2800" i="1" dirty="0" smtClean="0">
                <a:solidFill>
                  <a:srgbClr val="333333"/>
                </a:solidFill>
                <a:latin typeface="Mistral" panose="03090702030407020403" pitchFamily="66" charset="0"/>
                <a:ea typeface="Times New Roman"/>
                <a:cs typeface="Times New Roman"/>
              </a:rPr>
              <a:t>Мнемотехника </a:t>
            </a:r>
            <a:r>
              <a:rPr lang="ru-RU" sz="2000" i="1" dirty="0">
                <a:solidFill>
                  <a:srgbClr val="333333"/>
                </a:solidFill>
                <a:latin typeface="Book Antiqua" panose="02040602050305030304" pitchFamily="18" charset="0"/>
                <a:ea typeface="Times New Roman"/>
                <a:cs typeface="Times New Roman"/>
              </a:rPr>
              <a:t>- это система правил и приемов, облегчающих процесс запоминания информации путем образования дополнительных ассоциаций.</a:t>
            </a:r>
            <a:endParaRPr lang="ru-RU" sz="2000" i="1" dirty="0">
              <a:latin typeface="Book Antiqua" panose="02040602050305030304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000" i="1" dirty="0">
                <a:solidFill>
                  <a:srgbClr val="333333"/>
                </a:solidFill>
                <a:latin typeface="Book Antiqua" panose="02040602050305030304" pitchFamily="18" charset="0"/>
                <a:ea typeface="Times New Roman"/>
                <a:cs typeface="Times New Roman"/>
              </a:rPr>
              <a:t>Приведу пример:  дорожные знаки, обычный алфавит.</a:t>
            </a:r>
            <a:endParaRPr lang="ru-RU" sz="2000" i="1" dirty="0">
              <a:latin typeface="Book Antiqua" panose="02040602050305030304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000" i="1" dirty="0">
                <a:solidFill>
                  <a:srgbClr val="333333"/>
                </a:solidFill>
                <a:latin typeface="Book Antiqua" panose="02040602050305030304" pitchFamily="18" charset="0"/>
                <a:ea typeface="Times New Roman"/>
                <a:cs typeface="Times New Roman"/>
              </a:rPr>
              <a:t>Данный метод в моей работе эффективно зарекомендовал себя при разучивании танцевальных движений на музыкальных занятиях. Суть заключается в следующем: на каждую смену музыкальной фразы, танцевальных движений придумывается картинка (изображение, таким образом, весь танец зарисовывается схематически. После этого ребенок по памяти, используя графическое изображение, воспроизводит танец целиком.</a:t>
            </a:r>
            <a:endParaRPr lang="ru-RU" sz="2000" i="1" dirty="0">
              <a:latin typeface="Book Antiqua" panose="02040602050305030304" pitchFamily="18" charset="0"/>
              <a:ea typeface="Calibri"/>
              <a:cs typeface="Times New Roman"/>
            </a:endParaRPr>
          </a:p>
          <a:p>
            <a:r>
              <a:rPr lang="ru-RU" sz="2000" i="1" dirty="0">
                <a:solidFill>
                  <a:srgbClr val="333333"/>
                </a:solidFill>
                <a:latin typeface="Book Antiqua" panose="02040602050305030304" pitchFamily="18" charset="0"/>
                <a:ea typeface="Times New Roman"/>
              </a:rPr>
              <a:t>Необходимость использования мнемотехники для дошкольников в том, что как раз в этом возрасте у детей преобладает зрительно-образная память. Чаще всего запоминание происходит непроизвольно, просто потому, что какой-то предмет или явление попали в поле зрения ребенка. Мнемотехника для дошкольников как раз помогает упростить процесс запоминания, развить ассоциативное мышление и воображение, повысить внимательность.</a:t>
            </a:r>
            <a:endParaRPr lang="ru-RU" sz="2000" i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7776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066559"/>
            <a:ext cx="7704856" cy="5842657"/>
          </a:xfrm>
          <a:prstGeom prst="rect">
            <a:avLst/>
          </a:prstGeom>
        </p:spPr>
        <p:txBody>
          <a:bodyPr wrap="square" lIns="0" tIns="0" rIns="0" bIns="288000">
            <a:spAutoFit/>
          </a:bodyPr>
          <a:lstStyle/>
          <a:p>
            <a:pPr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400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Работа на занятиях по </a:t>
            </a:r>
            <a:r>
              <a:rPr lang="ru-RU" sz="2400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мнемотаблицам</a:t>
            </a:r>
            <a:r>
              <a:rPr lang="ru-RU" sz="2400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состоит из трех </a:t>
            </a:r>
            <a:r>
              <a:rPr lang="ru-RU" sz="2400" i="1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этапов:</a:t>
            </a:r>
            <a:endParaRPr lang="ru-RU" sz="2400" i="1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3600" b="1" i="1" dirty="0" smtClean="0">
                <a:solidFill>
                  <a:srgbClr val="333333"/>
                </a:solidFill>
                <a:latin typeface="Mistral" panose="03090702030407020403" pitchFamily="66" charset="0"/>
                <a:ea typeface="Times New Roman"/>
                <a:cs typeface="Times New Roman"/>
              </a:rPr>
              <a:t>1 </a:t>
            </a:r>
            <a:r>
              <a:rPr lang="ru-RU" sz="3600" b="1" i="1" dirty="0">
                <a:solidFill>
                  <a:srgbClr val="333333"/>
                </a:solidFill>
                <a:latin typeface="Mistral" panose="03090702030407020403" pitchFamily="66" charset="0"/>
                <a:ea typeface="Times New Roman"/>
                <a:cs typeface="Times New Roman"/>
              </a:rPr>
              <a:t>этап:</a:t>
            </a:r>
            <a:r>
              <a:rPr lang="ru-RU" sz="3600" i="1" dirty="0">
                <a:solidFill>
                  <a:srgbClr val="333333"/>
                </a:solidFill>
                <a:latin typeface="Mistral" panose="03090702030407020403" pitchFamily="66" charset="0"/>
                <a:ea typeface="Times New Roman"/>
                <a:cs typeface="Times New Roman"/>
              </a:rPr>
              <a:t> </a:t>
            </a:r>
            <a:endParaRPr lang="ru-RU" sz="3600" i="1" dirty="0">
              <a:latin typeface="Mistral" panose="03090702030407020403" pitchFamily="66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400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Рассматривание карточек, схем и разбор того, что на них изображено.</a:t>
            </a:r>
            <a:endParaRPr lang="ru-RU" sz="2400" i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3600" b="1" i="1" dirty="0">
                <a:solidFill>
                  <a:srgbClr val="333333"/>
                </a:solidFill>
                <a:latin typeface="Mistral" panose="03090702030407020403" pitchFamily="66" charset="0"/>
                <a:ea typeface="Times New Roman"/>
                <a:cs typeface="Times New Roman"/>
              </a:rPr>
              <a:t>2 этап:</a:t>
            </a:r>
            <a:r>
              <a:rPr lang="ru-RU" sz="3600" i="1" dirty="0">
                <a:solidFill>
                  <a:srgbClr val="333333"/>
                </a:solidFill>
                <a:latin typeface="Mistral" panose="03090702030407020403" pitchFamily="66" charset="0"/>
                <a:ea typeface="Times New Roman"/>
                <a:cs typeface="Times New Roman"/>
              </a:rPr>
              <a:t> </a:t>
            </a:r>
            <a:r>
              <a:rPr lang="ru-RU" sz="2400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Осуществляется перекодирование информации, т. е. преобразование из абстрактных символов в образы.</a:t>
            </a:r>
            <a:endParaRPr lang="ru-RU" sz="2400" i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3600" b="1" i="1" dirty="0">
                <a:solidFill>
                  <a:srgbClr val="333333"/>
                </a:solidFill>
                <a:latin typeface="Mistral" panose="03090702030407020403" pitchFamily="66" charset="0"/>
                <a:ea typeface="Times New Roman"/>
                <a:cs typeface="Times New Roman"/>
              </a:rPr>
              <a:t>3 этап</a:t>
            </a:r>
            <a:r>
              <a:rPr lang="ru-RU" sz="2400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: После перекодирования осуществляется исполнение танцевальных движений.</a:t>
            </a:r>
            <a:endParaRPr lang="ru-RU" sz="2400" i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594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-2328217"/>
            <a:ext cx="8784976" cy="899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endParaRPr lang="ru-RU" dirty="0" smtClean="0">
              <a:solidFill>
                <a:srgbClr val="333333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endParaRPr lang="ru-RU" dirty="0">
              <a:solidFill>
                <a:srgbClr val="333333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endParaRPr lang="ru-RU" dirty="0" smtClean="0">
              <a:solidFill>
                <a:srgbClr val="333333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endParaRPr lang="ru-RU" dirty="0">
              <a:solidFill>
                <a:srgbClr val="333333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000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Сразу </a:t>
            </a:r>
            <a:r>
              <a:rPr lang="ru-RU" sz="20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по </a:t>
            </a:r>
            <a:r>
              <a:rPr lang="ru-RU" sz="20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мнемотаблицам</a:t>
            </a:r>
            <a:r>
              <a:rPr lang="ru-RU" sz="20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я работать не стала, а решила начать с простого. Нашла картинки, ассоциирующиеся с танцевальными движениями. </a:t>
            </a:r>
            <a:endParaRPr lang="ru-RU" sz="2000" i="1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0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Например:</a:t>
            </a:r>
            <a:endParaRPr lang="ru-RU" sz="2000" i="1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0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лопата</a:t>
            </a:r>
            <a:r>
              <a:rPr lang="ru-RU" sz="20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-«</a:t>
            </a:r>
            <a:r>
              <a:rPr lang="ru-RU" sz="20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ковырялочка</a:t>
            </a:r>
            <a:r>
              <a:rPr lang="ru-RU" sz="20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», </a:t>
            </a:r>
            <a:endParaRPr lang="ru-RU" sz="2000" i="1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0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пружина-</a:t>
            </a:r>
            <a:r>
              <a:rPr lang="ru-RU" sz="20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«пружинка», </a:t>
            </a:r>
            <a:endParaRPr lang="ru-RU" sz="2000" i="1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0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черепаха</a:t>
            </a:r>
            <a:r>
              <a:rPr lang="ru-RU" sz="20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-«мелкий дробный шаг», </a:t>
            </a:r>
            <a:endParaRPr lang="ru-RU" sz="2000" i="1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0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балерина</a:t>
            </a:r>
            <a:r>
              <a:rPr lang="ru-RU" sz="20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-«реверанс»,  и т.д. </a:t>
            </a:r>
            <a:endParaRPr lang="ru-RU" sz="2000" i="1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0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Сделала карточки, наклеила на мягкий кубик. С детьми их рассмотрели, обсудили, а затем, предложила детям кинуть кубик.</a:t>
            </a:r>
            <a:endParaRPr lang="ru-RU" sz="2000" i="1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0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Далее я перешла на следующий уровень сложности. Начала применять модели для прочтения.</a:t>
            </a:r>
            <a:endParaRPr lang="ru-RU" sz="2000" i="1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0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(Игра «Раз, два, три – ну-ка, повтори») </a:t>
            </a:r>
            <a:r>
              <a:rPr lang="ru-RU" sz="2000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2000" i="1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7325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219</TotalTime>
  <Words>688</Words>
  <Application>Microsoft Office PowerPoint</Application>
  <PresentationFormat>Экран (4:3)</PresentationFormat>
  <Paragraphs>82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Муниципальное бюджетное дошкольное образовательное учреждение, детский сад №98, компенсирующего вида, города Сыктывкар.    Проект «Использование мнемотехники при разучивании танцевальных движений и перестроений на музыкальных занятиях»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14</cp:revision>
  <dcterms:created xsi:type="dcterms:W3CDTF">2016-03-24T10:54:40Z</dcterms:created>
  <dcterms:modified xsi:type="dcterms:W3CDTF">2016-04-08T12:43:27Z</dcterms:modified>
</cp:coreProperties>
</file>