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8" r:id="rId2"/>
    <p:sldId id="272" r:id="rId3"/>
    <p:sldId id="288" r:id="rId4"/>
    <p:sldId id="281" r:id="rId5"/>
    <p:sldId id="256" r:id="rId6"/>
    <p:sldId id="296" r:id="rId7"/>
    <p:sldId id="273" r:id="rId8"/>
    <p:sldId id="277" r:id="rId9"/>
    <p:sldId id="280" r:id="rId10"/>
    <p:sldId id="287" r:id="rId11"/>
    <p:sldId id="283" r:id="rId12"/>
    <p:sldId id="267" r:id="rId13"/>
    <p:sldId id="279" r:id="rId14"/>
    <p:sldId id="284" r:id="rId15"/>
    <p:sldId id="285" r:id="rId16"/>
    <p:sldId id="263" r:id="rId17"/>
    <p:sldId id="291" r:id="rId18"/>
    <p:sldId id="264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5A1BA-1337-4CCC-8D13-4F8DD8675EFB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1A13C-90DC-4DCD-B59C-6F216E951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E682D5-E329-4C60-AF45-849E5CFFF8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1D102-BBC8-478B-8CFC-368F17B3F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6%20&#1082;&#1083;&#1072;&#1089;&#1089;\6%20&#1082;&#1083;%20&#1074;&#1077;&#1090;&#1077;&#1088;\Zvuki_-_Aplodismenty_(xMusic.me)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Логика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построения урока 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открытия нового знания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000496" y="5072074"/>
            <a:ext cx="4500594" cy="1285884"/>
          </a:xfrm>
          <a:custGeom>
            <a:avLst/>
            <a:gdLst>
              <a:gd name="connsiteX0" fmla="*/ 0 w 3915533"/>
              <a:gd name="connsiteY0" fmla="*/ 0 h 1724860"/>
              <a:gd name="connsiteX1" fmla="*/ 3915533 w 3915533"/>
              <a:gd name="connsiteY1" fmla="*/ 0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4" fmla="*/ 0 w 3915533"/>
              <a:gd name="connsiteY4" fmla="*/ 1724860 h 1724860"/>
              <a:gd name="connsiteX5" fmla="*/ 0 w 3915533"/>
              <a:gd name="connsiteY5" fmla="*/ 0 h 1724860"/>
              <a:gd name="connsiteX0" fmla="*/ 3628051 w 3915533"/>
              <a:gd name="connsiteY0" fmla="*/ 1724860 h 1724860"/>
              <a:gd name="connsiteX1" fmla="*/ 3685547 w 3915533"/>
              <a:gd name="connsiteY1" fmla="*/ 1494874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0" fmla="*/ 3628051 w 3915533"/>
              <a:gd name="connsiteY0" fmla="*/ 1724860 h 1724860"/>
              <a:gd name="connsiteX1" fmla="*/ 3685547 w 3915533"/>
              <a:gd name="connsiteY1" fmla="*/ 1494874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4" fmla="*/ 0 w 3915533"/>
              <a:gd name="connsiteY4" fmla="*/ 1724860 h 1724860"/>
              <a:gd name="connsiteX5" fmla="*/ 0 w 3915533"/>
              <a:gd name="connsiteY5" fmla="*/ 0 h 1724860"/>
              <a:gd name="connsiteX6" fmla="*/ 3915533 w 3915533"/>
              <a:gd name="connsiteY6" fmla="*/ 0 h 1724860"/>
              <a:gd name="connsiteX7" fmla="*/ 3915533 w 3915533"/>
              <a:gd name="connsiteY7" fmla="*/ 1437378 h 172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533" h="1724860" stroke="0" extrusionOk="0">
                <a:moveTo>
                  <a:pt x="0" y="0"/>
                </a:moveTo>
                <a:lnTo>
                  <a:pt x="3915533" y="0"/>
                </a:lnTo>
                <a:lnTo>
                  <a:pt x="3915533" y="1437378"/>
                </a:lnTo>
                <a:lnTo>
                  <a:pt x="3628051" y="1724860"/>
                </a:lnTo>
                <a:lnTo>
                  <a:pt x="0" y="1724860"/>
                </a:lnTo>
                <a:lnTo>
                  <a:pt x="0" y="0"/>
                </a:lnTo>
                <a:close/>
              </a:path>
              <a:path w="3915533" h="1724860" fill="darkenLess" stroke="0" extrusionOk="0">
                <a:moveTo>
                  <a:pt x="3628051" y="1724860"/>
                </a:moveTo>
                <a:lnTo>
                  <a:pt x="3685547" y="1494874"/>
                </a:lnTo>
                <a:lnTo>
                  <a:pt x="3915533" y="1437378"/>
                </a:lnTo>
                <a:lnTo>
                  <a:pt x="3628051" y="1724860"/>
                </a:lnTo>
                <a:close/>
              </a:path>
              <a:path w="3915533" h="1724860" fill="none" extrusionOk="0">
                <a:moveTo>
                  <a:pt x="3628051" y="1724860"/>
                </a:moveTo>
                <a:lnTo>
                  <a:pt x="3685547" y="1494874"/>
                </a:lnTo>
                <a:lnTo>
                  <a:pt x="3915533" y="1437378"/>
                </a:lnTo>
                <a:lnTo>
                  <a:pt x="3628051" y="1724860"/>
                </a:lnTo>
                <a:lnTo>
                  <a:pt x="0" y="1724860"/>
                </a:lnTo>
                <a:lnTo>
                  <a:pt x="0" y="0"/>
                </a:lnTo>
                <a:lnTo>
                  <a:pt x="3915533" y="0"/>
                </a:lnTo>
                <a:lnTo>
                  <a:pt x="3915533" y="1437378"/>
                </a:lnTo>
              </a:path>
            </a:pathLst>
          </a:cu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Овчинникова</a:t>
            </a:r>
            <a:r>
              <a:rPr lang="ru-RU" sz="16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Любовь Ивановна: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учитель географии, высшая  категория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МОБУ «Гимназия №3» г.Кудымкар </a:t>
            </a:r>
            <a:endParaRPr lang="en-US" sz="16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luepi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643446"/>
            <a:ext cx="10715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419102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50"/>
                            </p:stCondLst>
                            <p:childTnLst>
                              <p:par>
                                <p:cTn id="1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214291"/>
            <a:ext cx="7143801" cy="40005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830881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4000" b="1" u="sng" dirty="0" smtClean="0">
                <a:solidFill>
                  <a:schemeClr val="bg1"/>
                </a:solidFill>
                <a:latin typeface="Georgia" pitchFamily="18" charset="0"/>
              </a:rPr>
              <a:t>Цель урока:</a:t>
            </a: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1.Выяснить что такое атмосфера?</a:t>
            </a:r>
          </a:p>
          <a:p>
            <a:pPr algn="ctr"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2.Доказать что она существует?</a:t>
            </a:r>
            <a:b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3.Определить состав атмосферы?</a:t>
            </a: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" name="Рисунок 13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71488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214291"/>
            <a:ext cx="7143801" cy="9286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92882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J01740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21433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8645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78579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357166"/>
            <a:ext cx="4714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уровень. Знание.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142873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Задание  от  метеоролога –   следопыта для   любителей читать. 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4" y="2357430"/>
          <a:ext cx="8215371" cy="31006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57635"/>
                <a:gridCol w="2753335"/>
                <a:gridCol w="2004401"/>
              </a:tblGrid>
              <a:tr h="1081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eorgia" pitchFamily="18" charset="0"/>
                        </a:rPr>
                        <a:t>Анаграмма</a:t>
                      </a:r>
                      <a:endParaRPr lang="ru-RU" sz="2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eorgia" pitchFamily="18" charset="0"/>
                        </a:rPr>
                        <a:t>Расшифровка анаграммы</a:t>
                      </a:r>
                      <a:endParaRPr lang="ru-RU" sz="2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Georgia" pitchFamily="18" charset="0"/>
                        </a:rPr>
                        <a:t>Определение</a:t>
                      </a:r>
                      <a:endParaRPr lang="ru-RU" sz="2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</a:tr>
              <a:tr h="1302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latin typeface="Georgia" pitchFamily="18" charset="0"/>
                        </a:rPr>
                        <a:t>АРЕФСОМТА</a:t>
                      </a:r>
                      <a:endParaRPr lang="ru-RU" sz="2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</a:tr>
              <a:tr h="716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Georgia" pitchFamily="18" charset="0"/>
                        </a:rPr>
                        <a:t>ХУДЗОВ</a:t>
                      </a:r>
                      <a:endParaRPr lang="ru-RU" sz="2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4736" marR="64736" marT="0" marB="0"/>
                </a:tc>
              </a:tr>
            </a:tbl>
          </a:graphicData>
        </a:graphic>
      </p:graphicFrame>
      <p:pic>
        <p:nvPicPr>
          <p:cNvPr id="17" name="Picture 2" descr="C:\Documents and Settings\Вита\Рабочий стол\Портфель\Февраль 2011\ученые (4)\ук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15206" y="4500570"/>
            <a:ext cx="1500198" cy="1357298"/>
          </a:xfrm>
          <a:prstGeom prst="ellipse">
            <a:avLst/>
          </a:prstGeom>
          <a:ln w="38100">
            <a:solidFill>
              <a:schemeClr val="tx2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1" name="Picture 23" descr="Рисунок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268413"/>
            <a:ext cx="6699250" cy="352425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AE8A36E8-9479-45C7-9117-8C537C4152C2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3924300" y="4941888"/>
            <a:ext cx="752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Garamond" pitchFamily="18" charset="0"/>
              </a:rPr>
              <a:t>1%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716463" y="4076700"/>
            <a:ext cx="1223962" cy="14398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851275" y="5516563"/>
            <a:ext cx="8651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219700" y="4005263"/>
            <a:ext cx="1223963" cy="1511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219700" y="5516563"/>
            <a:ext cx="10080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30"/>
          <p:cNvSpPr txBox="1">
            <a:spLocks noChangeArrowheads="1"/>
          </p:cNvSpPr>
          <p:nvPr/>
        </p:nvSpPr>
        <p:spPr bwMode="auto">
          <a:xfrm>
            <a:off x="5651500" y="4941888"/>
            <a:ext cx="1003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Garamond" pitchFamily="18" charset="0"/>
              </a:rPr>
              <a:t>78%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1403350" y="4652963"/>
            <a:ext cx="936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387475" y="4149725"/>
            <a:ext cx="10810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Garamond" pitchFamily="18" charset="0"/>
              </a:rPr>
              <a:t>21%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2339975" y="4005263"/>
            <a:ext cx="1152525" cy="6477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Rectangle 19"/>
          <p:cNvSpPr>
            <a:spLocks/>
          </p:cNvSpPr>
          <p:nvPr/>
        </p:nvSpPr>
        <p:spPr bwMode="auto">
          <a:xfrm>
            <a:off x="755650" y="115888"/>
            <a:ext cx="73437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28" name="Picture 20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589588"/>
            <a:ext cx="2127250" cy="963612"/>
          </a:xfrm>
          <a:prstGeom prst="rect">
            <a:avLst/>
          </a:prstGeom>
          <a:noFill/>
        </p:spPr>
      </p:pic>
      <p:pic>
        <p:nvPicPr>
          <p:cNvPr id="17429" name="Picture 21" descr="Рисунок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5589588"/>
            <a:ext cx="1695450" cy="969962"/>
          </a:xfrm>
          <a:prstGeom prst="rect">
            <a:avLst/>
          </a:prstGeom>
          <a:noFill/>
        </p:spPr>
      </p:pic>
      <p:pic>
        <p:nvPicPr>
          <p:cNvPr id="17430" name="Picture 22" descr="Рисунок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941888"/>
            <a:ext cx="2255838" cy="104298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500166" y="50004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285720" y="274639"/>
            <a:ext cx="8401080" cy="101122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2 уровень. Понимание</a:t>
            </a:r>
            <a:r>
              <a:rPr lang="ru-RU" sz="27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Georgia" pitchFamily="18" charset="0"/>
              </a:rPr>
              <a:t>Задание  от   метеоролога –   следопыта для    теоретиков.  Чудо – раскраска.  Напишите вывод.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5985" y="214291"/>
            <a:ext cx="6000792" cy="20717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11" name="Рисунок 6" descr="J017401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8645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786058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071678"/>
            <a:ext cx="4786346" cy="451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14348" y="0"/>
            <a:ext cx="6786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уровень. Применение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71472" y="428603"/>
            <a:ext cx="807249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Вопрос Мудреца. Откуда появилась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атмосфера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Земл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214291"/>
            <a:ext cx="7143801" cy="40005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92882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J01740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21433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8645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78579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285860"/>
            <a:ext cx="6500858" cy="95410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М.В. Ломоносов автор термина  «Атмосфера»</a:t>
            </a:r>
            <a:endParaRPr lang="ru-RU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4" name="Picture 13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643182"/>
            <a:ext cx="2176462" cy="2566987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3372" y="2786058"/>
            <a:ext cx="2665152" cy="291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5985" y="214291"/>
            <a:ext cx="6500858" cy="15716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514351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85720" y="571480"/>
            <a:ext cx="7929618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уровень. Анализ.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Строение  атмосферы</a:t>
            </a:r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00024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2357454" cy="223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Олег\Мои документы\Моя записная книжка\Строение атмосфер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857364"/>
            <a:ext cx="3340629" cy="445535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2" name="Стрелка вправо 11"/>
          <p:cNvSpPr/>
          <p:nvPr/>
        </p:nvSpPr>
        <p:spPr>
          <a:xfrm>
            <a:off x="4572000" y="2071678"/>
            <a:ext cx="4286280" cy="428628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4500562" y="3357562"/>
            <a:ext cx="4071966" cy="285752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500562" y="4357694"/>
            <a:ext cx="3786214" cy="285752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500562" y="4714884"/>
            <a:ext cx="3071834" cy="285752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V="1">
            <a:off x="4214810" y="5572140"/>
            <a:ext cx="2928958" cy="285751"/>
          </a:xfrm>
          <a:prstGeom prst="rightArrow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Дом\Рабочий стол\47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382058" cy="571501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уровень. Синтез.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8929718" cy="1697031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 обратный кроссворд по теме: «Изучение  атмосферы»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u="sng" dirty="0" smtClean="0">
                <a:solidFill>
                  <a:srgbClr val="002060"/>
                </a:solidFill>
                <a:latin typeface="Georgia" pitchFamily="18" charset="0"/>
              </a:rPr>
              <a:t>«Поделись с мыслями»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96461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Атмосфера – это   Мировой океан. 					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          									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4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</a:rPr>
              <a:t>Атмосфера  – это  воздушное пространство Земли			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</a:t>
            </a:r>
            <a:r>
              <a:rPr lang="ru-RU" sz="4000" b="1" dirty="0" smtClean="0"/>
              <a:t>	</a:t>
            </a:r>
            <a:endParaRPr lang="ru-RU" sz="4000" b="1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4400" b="1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4400" b="1" dirty="0" smtClean="0">
              <a:solidFill>
                <a:srgbClr val="FF0066"/>
              </a:solidFill>
            </a:endParaRPr>
          </a:p>
        </p:txBody>
      </p:sp>
      <p:pic>
        <p:nvPicPr>
          <p:cNvPr id="4" name="Picture 9" descr="03[2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9" y="2595992"/>
            <a:ext cx="1571636" cy="2095057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уровень. Оценивание.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071966" cy="452596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Никто  не знает, а я знаю, что…..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00430" y="1714488"/>
            <a:ext cx="5000660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Урок 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857496"/>
            <a:ext cx="6308430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завершен!</a:t>
            </a:r>
            <a:endParaRPr lang="ru-RU" sz="5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35847" name="Рисунок 9" descr="Рисунок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2462" y="357166"/>
            <a:ext cx="21415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олилиния 20"/>
          <p:cNvSpPr/>
          <p:nvPr/>
        </p:nvSpPr>
        <p:spPr>
          <a:xfrm rot="21040087">
            <a:off x="3958760" y="4244469"/>
            <a:ext cx="4895400" cy="1890712"/>
          </a:xfrm>
          <a:custGeom>
            <a:avLst/>
            <a:gdLst>
              <a:gd name="connsiteX0" fmla="*/ 0 w 3915533"/>
              <a:gd name="connsiteY0" fmla="*/ 0 h 1724860"/>
              <a:gd name="connsiteX1" fmla="*/ 3915533 w 3915533"/>
              <a:gd name="connsiteY1" fmla="*/ 0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4" fmla="*/ 0 w 3915533"/>
              <a:gd name="connsiteY4" fmla="*/ 1724860 h 1724860"/>
              <a:gd name="connsiteX5" fmla="*/ 0 w 3915533"/>
              <a:gd name="connsiteY5" fmla="*/ 0 h 1724860"/>
              <a:gd name="connsiteX0" fmla="*/ 3628051 w 3915533"/>
              <a:gd name="connsiteY0" fmla="*/ 1724860 h 1724860"/>
              <a:gd name="connsiteX1" fmla="*/ 3685547 w 3915533"/>
              <a:gd name="connsiteY1" fmla="*/ 1494874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0" fmla="*/ 3628051 w 3915533"/>
              <a:gd name="connsiteY0" fmla="*/ 1724860 h 1724860"/>
              <a:gd name="connsiteX1" fmla="*/ 3685547 w 3915533"/>
              <a:gd name="connsiteY1" fmla="*/ 1494874 h 1724860"/>
              <a:gd name="connsiteX2" fmla="*/ 3915533 w 3915533"/>
              <a:gd name="connsiteY2" fmla="*/ 1437378 h 1724860"/>
              <a:gd name="connsiteX3" fmla="*/ 3628051 w 3915533"/>
              <a:gd name="connsiteY3" fmla="*/ 1724860 h 1724860"/>
              <a:gd name="connsiteX4" fmla="*/ 0 w 3915533"/>
              <a:gd name="connsiteY4" fmla="*/ 1724860 h 1724860"/>
              <a:gd name="connsiteX5" fmla="*/ 0 w 3915533"/>
              <a:gd name="connsiteY5" fmla="*/ 0 h 1724860"/>
              <a:gd name="connsiteX6" fmla="*/ 3915533 w 3915533"/>
              <a:gd name="connsiteY6" fmla="*/ 0 h 1724860"/>
              <a:gd name="connsiteX7" fmla="*/ 3915533 w 3915533"/>
              <a:gd name="connsiteY7" fmla="*/ 1437378 h 172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5533" h="1724860" stroke="0" extrusionOk="0">
                <a:moveTo>
                  <a:pt x="0" y="0"/>
                </a:moveTo>
                <a:lnTo>
                  <a:pt x="3915533" y="0"/>
                </a:lnTo>
                <a:lnTo>
                  <a:pt x="3915533" y="1437378"/>
                </a:lnTo>
                <a:lnTo>
                  <a:pt x="3628051" y="1724860"/>
                </a:lnTo>
                <a:lnTo>
                  <a:pt x="0" y="1724860"/>
                </a:lnTo>
                <a:lnTo>
                  <a:pt x="0" y="0"/>
                </a:lnTo>
                <a:close/>
              </a:path>
              <a:path w="3915533" h="1724860" fill="darkenLess" stroke="0" extrusionOk="0">
                <a:moveTo>
                  <a:pt x="3628051" y="1724860"/>
                </a:moveTo>
                <a:lnTo>
                  <a:pt x="3685547" y="1494874"/>
                </a:lnTo>
                <a:lnTo>
                  <a:pt x="3915533" y="1437378"/>
                </a:lnTo>
                <a:lnTo>
                  <a:pt x="3628051" y="1724860"/>
                </a:lnTo>
                <a:close/>
              </a:path>
              <a:path w="3915533" h="1724860" fill="none" extrusionOk="0">
                <a:moveTo>
                  <a:pt x="3628051" y="1724860"/>
                </a:moveTo>
                <a:lnTo>
                  <a:pt x="3685547" y="1494874"/>
                </a:lnTo>
                <a:lnTo>
                  <a:pt x="3915533" y="1437378"/>
                </a:lnTo>
                <a:lnTo>
                  <a:pt x="3628051" y="1724860"/>
                </a:lnTo>
                <a:lnTo>
                  <a:pt x="0" y="1724860"/>
                </a:lnTo>
                <a:lnTo>
                  <a:pt x="0" y="0"/>
                </a:lnTo>
                <a:lnTo>
                  <a:pt x="3915533" y="0"/>
                </a:lnTo>
                <a:lnTo>
                  <a:pt x="3915533" y="1437378"/>
                </a:lnTo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bg1"/>
                </a:solidFill>
                <a:latin typeface="Arno Pro Smbd Caption" pitchFamily="18" charset="0"/>
              </a:rPr>
              <a:t>Смотреть и видеть!</a:t>
            </a:r>
          </a:p>
        </p:txBody>
      </p:sp>
      <p:pic>
        <p:nvPicPr>
          <p:cNvPr id="18" name="Рисунок 17" descr="bluepi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571876"/>
            <a:ext cx="12477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Рисунок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5140572"/>
            <a:ext cx="1785918" cy="17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Рисунок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000504"/>
            <a:ext cx="17085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Рисунок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1714512" cy="164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Zvuki_-_Aplodismenty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572396" y="1285860"/>
            <a:ext cx="304800" cy="304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2304" y="402825"/>
            <a:ext cx="6224392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Молодцы!</a:t>
            </a:r>
            <a:endParaRPr lang="ru-RU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0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857364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(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Слова-подсказки:</a:t>
            </a:r>
            <a:b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  изучать,  отвечать,  извлекать, высказывать, развивать.)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86808" cy="4572032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Урок мы будем ……..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Информацию  из  урока …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Точку  зрения…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На вопросы ……………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И, конечно, без сомненья,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Речь при этом …………..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200" dirty="0" smtClean="0">
              <a:ln w="29210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928802"/>
            <a:ext cx="1643075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857364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857364"/>
            <a:ext cx="8286808" cy="4572032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Урок мы будем   изучать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Информацию  из  урока извлекать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Точку  зрения    высказывать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На вопросы   отвечать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И, конечно, без сомненья,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Речь при этом   развивать!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spc="200" dirty="0" smtClean="0">
              <a:ln w="29210">
                <a:solidFill>
                  <a:srgbClr val="FF0000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85728"/>
            <a:ext cx="1643075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5985" y="214291"/>
            <a:ext cx="6500858" cy="207170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514351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42910" y="1500174"/>
            <a:ext cx="7929618" cy="35394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Выделять самую главную информацию.</a:t>
            </a:r>
            <a:r>
              <a:rPr lang="ru-RU" sz="3200" b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Писать «умные» шпаргалки.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itchFamily="18" charset="0"/>
              </a:rPr>
              <a:t>Красиво оформлять свои мысли.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0" y="2000241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714356"/>
            <a:ext cx="74295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Сегодня мы учимся:</a:t>
            </a:r>
            <a:endParaRPr lang="ru-RU" sz="320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t="14328" r="22353" b="6418"/>
          <a:stretch>
            <a:fillRect/>
          </a:stretch>
        </p:blipFill>
        <p:spPr bwMode="auto">
          <a:xfrm>
            <a:off x="428596" y="1643050"/>
            <a:ext cx="3643338" cy="4126929"/>
          </a:xfrm>
          <a:prstGeom prst="ellipse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3714744" y="1643050"/>
            <a:ext cx="5286412" cy="421484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Всю жизнь с ним живем, а ни разу не видели.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Что это?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66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spc="50" dirty="0" smtClean="0">
                <a:ln w="11430"/>
                <a:solidFill>
                  <a:srgbClr val="EA9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44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44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ы</a:t>
            </a: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ш</a:t>
            </a: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</a:t>
            </a:r>
            <a:r>
              <a:rPr lang="ru-RU" sz="4400" b="1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85789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929330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0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1" name="Picture 2" descr="C:\Documents and Settings\Дом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t="14328" r="22353" b="6418"/>
          <a:stretch>
            <a:fillRect/>
          </a:stretch>
        </p:blipFill>
        <p:spPr bwMode="auto">
          <a:xfrm>
            <a:off x="428596" y="1643050"/>
            <a:ext cx="3643338" cy="4126929"/>
          </a:xfrm>
          <a:prstGeom prst="ellipse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3357554" y="1643050"/>
            <a:ext cx="5643602" cy="421484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Через нос проходит в грудь.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 обратный держит путь.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Он невидимый; и все же.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Без него мы жить не можем.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57166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spc="50" dirty="0" smtClean="0">
                <a:ln w="11430"/>
                <a:solidFill>
                  <a:srgbClr val="EA9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44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44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</a:t>
            </a:r>
            <a:r>
              <a:rPr lang="ru-RU" sz="44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а</a:t>
            </a:r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з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ы</a:t>
            </a: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ш</a:t>
            </a: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</a:t>
            </a:r>
            <a:r>
              <a:rPr lang="ru-RU" sz="4400" b="1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е</a:t>
            </a:r>
            <a:r>
              <a:rPr lang="ru-RU" sz="44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</a:t>
            </a:r>
            <a:r>
              <a:rPr lang="ru-RU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я</a:t>
            </a:r>
            <a:endParaRPr lang="ru-RU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85789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929330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5" name="Picture 9" descr="274211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1428736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8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00306"/>
            <a:ext cx="3103611" cy="310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28605"/>
            <a:ext cx="728667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«Мир  Невидимки» </a:t>
            </a:r>
            <a:endParaRPr lang="ru-RU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«КЛАСТЕР»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Как вы понимаете выражение: «Мир земного воздуха»? Опишите его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AutoShape 224"/>
          <p:cNvSpPr>
            <a:spLocks noGrp="1" noChangeArrowheads="1"/>
          </p:cNvSpPr>
          <p:nvPr>
            <p:ph idx="1"/>
          </p:nvPr>
        </p:nvSpPr>
        <p:spPr bwMode="auto">
          <a:prstGeom prst="sun">
            <a:avLst>
              <a:gd name="adj" fmla="val 25000"/>
            </a:avLst>
          </a:prstGeom>
          <a:solidFill>
            <a:srgbClr val="EAEE3A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</a:rPr>
              <a:t>Воздух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143380"/>
            <a:ext cx="357190" cy="50006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	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42976" y="214291"/>
            <a:ext cx="7143801" cy="400052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latin typeface="Georgia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4000" b="1" dirty="0">
              <a:latin typeface="Georgia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928827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J017401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214338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78645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52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анимашки\рисунки анимашки\ANIM\Insect\001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785794"/>
            <a:ext cx="14192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57290" y="64291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1071546"/>
            <a:ext cx="7643866" cy="501675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4000" b="1" u="sng" dirty="0" smtClean="0">
                <a:solidFill>
                  <a:schemeClr val="bg1"/>
                </a:solidFill>
                <a:latin typeface="Georgia" pitchFamily="18" charset="0"/>
              </a:rPr>
              <a:t>Цель урока:</a:t>
            </a: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Выяснить……?</a:t>
            </a:r>
          </a:p>
          <a:p>
            <a:pPr eaLnBrk="0" hangingPunct="0"/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Доказать……...?</a:t>
            </a:r>
            <a:b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sz="4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0" hangingPunct="0"/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	Определить…….?</a:t>
            </a:r>
          </a:p>
          <a:p>
            <a:pPr eaLnBrk="0" hangingPunct="0"/>
            <a:endParaRPr lang="ru-RU" sz="40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261</Words>
  <PresentationFormat>Экран (4:3)</PresentationFormat>
  <Paragraphs>95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Логика  построения урока открытия нового знания</vt:lpstr>
      <vt:lpstr> (Слова-подсказки:   изучать,  отвечать,  извлекать, высказывать, развивать.) </vt:lpstr>
      <vt:lpstr> </vt:lpstr>
      <vt:lpstr>   </vt:lpstr>
      <vt:lpstr>Слайд 5</vt:lpstr>
      <vt:lpstr>Слайд 6</vt:lpstr>
      <vt:lpstr>Слайд 7</vt:lpstr>
      <vt:lpstr>«КЛАСТЕР»  Как вы понимаете выражение: «Мир земного воздуха»? Опишите его</vt:lpstr>
      <vt:lpstr>   </vt:lpstr>
      <vt:lpstr>   </vt:lpstr>
      <vt:lpstr>   </vt:lpstr>
      <vt:lpstr>    2 уровень. Понимание Задание  от   метеоролога –   следопыта для    теоретиков.  Чудо – раскраска.  Напишите вывод.   </vt:lpstr>
      <vt:lpstr>   </vt:lpstr>
      <vt:lpstr>   </vt:lpstr>
      <vt:lpstr>   </vt:lpstr>
      <vt:lpstr>5 уровень. Синтез.</vt:lpstr>
      <vt:lpstr> «Поделись с мыслями»</vt:lpstr>
      <vt:lpstr>6 уровень. Оценивание.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2016-04-24T17:53:58Z</dcterms:modified>
</cp:coreProperties>
</file>