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91" r:id="rId3"/>
    <p:sldId id="292" r:id="rId4"/>
    <p:sldId id="298" r:id="rId5"/>
    <p:sldId id="294" r:id="rId6"/>
    <p:sldId id="297" r:id="rId7"/>
    <p:sldId id="293" r:id="rId8"/>
    <p:sldId id="296" r:id="rId9"/>
    <p:sldId id="295" r:id="rId10"/>
    <p:sldId id="300" r:id="rId11"/>
    <p:sldId id="301" r:id="rId12"/>
    <p:sldId id="303" r:id="rId13"/>
    <p:sldId id="304" r:id="rId14"/>
    <p:sldId id="299" r:id="rId15"/>
    <p:sldId id="302" r:id="rId16"/>
    <p:sldId id="30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ECFF"/>
    <a:srgbClr val="CCFF99"/>
    <a:srgbClr val="FF7C80"/>
    <a:srgbClr val="F49966"/>
    <a:srgbClr val="F7ADA3"/>
    <a:srgbClr val="EDADD2"/>
    <a:srgbClr val="DE68AB"/>
    <a:srgbClr val="FFE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3" autoAdjust="0"/>
    <p:restoredTop sz="94554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Лист1!$D$1</c:f>
              <c:strCache>
                <c:ptCount val="1"/>
                <c:pt idx="0">
                  <c:v>Успеваемость</c:v>
                </c:pt>
              </c:strCache>
            </c:strRef>
          </c:tx>
          <c:dPt>
            <c:idx val="1"/>
            <c:spPr>
              <a:solidFill>
                <a:schemeClr val="accent1"/>
              </a:solidFill>
            </c:spPr>
          </c:dPt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3 класс (3 четверть)</c:v>
                </c:pt>
                <c:pt idx="1">
                  <c:v>3 класс (4 четверть)</c:v>
                </c:pt>
                <c:pt idx="2">
                  <c:v>4 класс (год)</c:v>
                </c:pt>
                <c:pt idx="3">
                  <c:v>5 класс(1Полугодие)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3 класс (3 четверть)</c:v>
                </c:pt>
                <c:pt idx="1">
                  <c:v>3 класс (4 четверть)</c:v>
                </c:pt>
                <c:pt idx="2">
                  <c:v>4 класс (год)</c:v>
                </c:pt>
                <c:pt idx="3">
                  <c:v>5 класс(1Полугодие)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</c:v>
                </c:pt>
                <c:pt idx="1">
                  <c:v>68</c:v>
                </c:pt>
                <c:pt idx="2">
                  <c:v>54</c:v>
                </c:pt>
                <c:pt idx="3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СОУ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3 класс (3 четверть)</c:v>
                </c:pt>
                <c:pt idx="1">
                  <c:v>3 класс (4 четверть)</c:v>
                </c:pt>
                <c:pt idx="2">
                  <c:v>4 класс (год)</c:v>
                </c:pt>
                <c:pt idx="3">
                  <c:v>5 класс(1Полугодие)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57</c:v>
                </c:pt>
                <c:pt idx="2">
                  <c:v>52</c:v>
                </c:pt>
                <c:pt idx="3">
                  <c:v>54</c:v>
                </c:pt>
              </c:numCache>
            </c:numRef>
          </c:val>
        </c:ser>
        <c:axId val="102212736"/>
        <c:axId val="102214272"/>
      </c:barChart>
      <c:catAx>
        <c:axId val="102212736"/>
        <c:scaling>
          <c:orientation val="minMax"/>
        </c:scaling>
        <c:axPos val="b"/>
        <c:tickLblPos val="nextTo"/>
        <c:crossAx val="102214272"/>
        <c:crosses val="autoZero"/>
        <c:auto val="1"/>
        <c:lblAlgn val="ctr"/>
        <c:lblOffset val="100"/>
      </c:catAx>
      <c:valAx>
        <c:axId val="102214272"/>
        <c:scaling>
          <c:orientation val="minMax"/>
        </c:scaling>
        <c:axPos val="l"/>
        <c:majorGridlines/>
        <c:numFmt formatCode="General" sourceLinked="1"/>
        <c:tickLblPos val="nextTo"/>
        <c:crossAx val="1022127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778543307086616"/>
          <c:y val="6.3799212598425192E-2"/>
          <c:w val="0.65215769903762033"/>
          <c:h val="0.534524434445694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3 класс (3 четверть)</c:v>
                </c:pt>
                <c:pt idx="1">
                  <c:v>3 класс (4 четверть)</c:v>
                </c:pt>
                <c:pt idx="2">
                  <c:v>4 класс (год)</c:v>
                </c:pt>
                <c:pt idx="3">
                  <c:v>5 класс(1Полугодие)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3 класс (3 четверть)</c:v>
                </c:pt>
                <c:pt idx="1">
                  <c:v>3 класс (4 четверть)</c:v>
                </c:pt>
                <c:pt idx="2">
                  <c:v>4 класс (год)</c:v>
                </c:pt>
                <c:pt idx="3">
                  <c:v>5 класс(1Полугодие)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</c:v>
                </c:pt>
                <c:pt idx="1">
                  <c:v>81</c:v>
                </c:pt>
                <c:pt idx="2">
                  <c:v>63</c:v>
                </c:pt>
                <c:pt idx="3">
                  <c:v>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3 класс (3 четверть)</c:v>
                </c:pt>
                <c:pt idx="1">
                  <c:v>3 класс (4 четверть)</c:v>
                </c:pt>
                <c:pt idx="2">
                  <c:v>4 класс (год)</c:v>
                </c:pt>
                <c:pt idx="3">
                  <c:v>5 класс(1Полугодие)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64</c:v>
                </c:pt>
                <c:pt idx="1">
                  <c:v>69</c:v>
                </c:pt>
                <c:pt idx="2">
                  <c:v>58</c:v>
                </c:pt>
                <c:pt idx="3">
                  <c:v>58</c:v>
                </c:pt>
              </c:numCache>
            </c:numRef>
          </c:val>
        </c:ser>
        <c:axId val="102942208"/>
        <c:axId val="102943744"/>
      </c:barChart>
      <c:catAx>
        <c:axId val="102942208"/>
        <c:scaling>
          <c:orientation val="minMax"/>
        </c:scaling>
        <c:axPos val="b"/>
        <c:tickLblPos val="nextTo"/>
        <c:crossAx val="102943744"/>
        <c:crosses val="autoZero"/>
        <c:auto val="1"/>
        <c:lblAlgn val="ctr"/>
        <c:lblOffset val="100"/>
      </c:catAx>
      <c:valAx>
        <c:axId val="102943744"/>
        <c:scaling>
          <c:orientation val="minMax"/>
        </c:scaling>
        <c:axPos val="l"/>
        <c:majorGridlines/>
        <c:numFmt formatCode="General" sourceLinked="1"/>
        <c:tickLblPos val="nextTo"/>
        <c:crossAx val="1029422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3 класс (3 четверть)</c:v>
                </c:pt>
                <c:pt idx="1">
                  <c:v>3 класс (4 четверть)</c:v>
                </c:pt>
                <c:pt idx="2">
                  <c:v>4 класс (год)</c:v>
                </c:pt>
                <c:pt idx="3">
                  <c:v>5 класс(1Полугодие)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3 класс (3 четверть)</c:v>
                </c:pt>
                <c:pt idx="1">
                  <c:v>3 класс (4 четверть)</c:v>
                </c:pt>
                <c:pt idx="2">
                  <c:v>4 класс (год)</c:v>
                </c:pt>
                <c:pt idx="3">
                  <c:v>5 класс(1Полугодие)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3 класс (3 четверть)</c:v>
                </c:pt>
                <c:pt idx="1">
                  <c:v>3 класс (4 четверть)</c:v>
                </c:pt>
                <c:pt idx="2">
                  <c:v>4 класс (год)</c:v>
                </c:pt>
                <c:pt idx="3">
                  <c:v>5 класс(1Полугодие)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77</c:v>
                </c:pt>
                <c:pt idx="1">
                  <c:v>75</c:v>
                </c:pt>
                <c:pt idx="2">
                  <c:v>72</c:v>
                </c:pt>
                <c:pt idx="3">
                  <c:v>64</c:v>
                </c:pt>
              </c:numCache>
            </c:numRef>
          </c:val>
        </c:ser>
        <c:axId val="39175296"/>
        <c:axId val="39176832"/>
      </c:barChart>
      <c:catAx>
        <c:axId val="39175296"/>
        <c:scaling>
          <c:orientation val="minMax"/>
        </c:scaling>
        <c:axPos val="b"/>
        <c:tickLblPos val="nextTo"/>
        <c:crossAx val="39176832"/>
        <c:crosses val="autoZero"/>
        <c:auto val="1"/>
        <c:lblAlgn val="ctr"/>
        <c:lblOffset val="100"/>
      </c:catAx>
      <c:valAx>
        <c:axId val="39176832"/>
        <c:scaling>
          <c:orientation val="minMax"/>
        </c:scaling>
        <c:axPos val="l"/>
        <c:majorGridlines/>
        <c:numFmt formatCode="General" sourceLinked="1"/>
        <c:tickLblPos val="nextTo"/>
        <c:crossAx val="391752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DE8CC-DDB6-4793-A1D9-72439B6E777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73FED-9428-4FD2-B886-D3E544204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73FED-9428-4FD2-B886-D3E544204B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BC88A-2119-4DE4-BA4F-00B484F93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2D8CA-474D-43C3-8799-8251A86D09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B761B-6597-49B3-85BF-F6EACD7FD1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6FEDF-CB29-44BD-ADDF-8EB0550626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50DFD-6288-46F2-8AE8-9ABB10C5A5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E20D-A0E7-40EE-8B1D-9DBD6DB145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9AC25-8695-4BB4-A7B2-0AF11180A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3766-DBDC-4AE1-954F-9507A04CCC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157C1-2064-4D78-8C13-0B4740A951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2F6EA-CCB4-4DC9-B464-D00E32C0E2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DEEA6-5AA6-4D88-A23B-B9183EF067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79D471-6C62-4770-86B3-202E372B80D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214414" y="2000240"/>
            <a:ext cx="7500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Arial Unicode MS" pitchFamily="34" charset="-128"/>
              </a:rPr>
              <a:t>Волкова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Arial Unicode MS" pitchFamily="34" charset="-128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Arial Unicode MS" pitchFamily="34" charset="-128"/>
              </a:rPr>
              <a:t>Наталья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Arial Unicode MS" pitchFamily="34" charset="-128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Arial Unicode MS" pitchFamily="34" charset="-128"/>
              </a:rPr>
              <a:t>Геннадиевна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 Black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786050" y="3357562"/>
            <a:ext cx="45576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Arial Unicode MS" pitchFamily="34" charset="-128"/>
              </a:rPr>
              <a:t>УЧИТЕЛЬ НАЧАЛЬНЫХ КЛАССОВ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Arial Unicode MS" pitchFamily="34" charset="-128"/>
              </a:rPr>
              <a:t>МОУ 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Arial Unicode MS" pitchFamily="34" charset="-128"/>
              </a:rPr>
              <a:t>Гимназия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Arial Unicode MS" pitchFamily="34" charset="-128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pic>
        <p:nvPicPr>
          <p:cNvPr id="6" name="Рисунок 5" descr="к 1234 010.jpg"/>
          <p:cNvPicPr>
            <a:picLocks noChangeAspect="1"/>
          </p:cNvPicPr>
          <p:nvPr/>
        </p:nvPicPr>
        <p:blipFill>
          <a:blip r:embed="rId3" cstate="print"/>
          <a:srcRect l="7720" t="3125"/>
          <a:stretch>
            <a:fillRect/>
          </a:stretch>
        </p:blipFill>
        <p:spPr>
          <a:xfrm>
            <a:off x="714348" y="1000108"/>
            <a:ext cx="1928826" cy="2739548"/>
          </a:xfrm>
          <a:prstGeom prst="rect">
            <a:avLst/>
          </a:prstGeom>
        </p:spPr>
      </p:pic>
      <p:pic>
        <p:nvPicPr>
          <p:cNvPr id="9" name="Рисунок 8" descr="к 1234 013.jpg"/>
          <p:cNvPicPr>
            <a:picLocks noChangeAspect="1"/>
          </p:cNvPicPr>
          <p:nvPr/>
        </p:nvPicPr>
        <p:blipFill>
          <a:blip r:embed="rId4" cstate="print"/>
          <a:srcRect l="4228" t="2083"/>
          <a:stretch>
            <a:fillRect/>
          </a:stretch>
        </p:blipFill>
        <p:spPr>
          <a:xfrm>
            <a:off x="1643042" y="2714620"/>
            <a:ext cx="2282875" cy="315776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rcRect l="32869" t="23333" r="32952" b="26410"/>
          <a:stretch>
            <a:fillRect/>
          </a:stretch>
        </p:blipFill>
        <p:spPr bwMode="auto">
          <a:xfrm>
            <a:off x="2857488" y="785794"/>
            <a:ext cx="2032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628" y="1000108"/>
            <a:ext cx="350046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</a:rPr>
              <a:t>2008-2009уч. год. </a:t>
            </a:r>
            <a:r>
              <a:rPr lang="ru-RU" sz="1600" dirty="0" smtClean="0">
                <a:solidFill>
                  <a:srgbClr val="000000"/>
                </a:solidFill>
              </a:rPr>
              <a:t>Всероссийский фестиваль «Открытый урок» публикация следующих статей:</a:t>
            </a:r>
          </a:p>
          <a:p>
            <a:pPr lvl="0"/>
            <a:r>
              <a:rPr lang="ru-RU" sz="1600" dirty="0" smtClean="0">
                <a:solidFill>
                  <a:srgbClr val="000000"/>
                </a:solidFill>
              </a:rPr>
              <a:t>Урок информатики в 3-м классе по учебнику Горячева А.В. «Информатика в играх и задачах» по теме « Пересечение множеств», </a:t>
            </a:r>
          </a:p>
          <a:p>
            <a:pPr lvl="0"/>
            <a:r>
              <a:rPr lang="ru-RU" sz="1600" dirty="0" smtClean="0">
                <a:solidFill>
                  <a:srgbClr val="000000"/>
                </a:solidFill>
              </a:rPr>
              <a:t>Урок математики в 3-м классе по учебнику «Моя математика» Т.Е. Демидовой, С.А. Козловой, А.П. Тонких;</a:t>
            </a:r>
          </a:p>
          <a:p>
            <a:pPr lvl="0"/>
            <a:r>
              <a:rPr lang="ru-RU" sz="1600" dirty="0" smtClean="0">
                <a:solidFill>
                  <a:srgbClr val="000000"/>
                </a:solidFill>
              </a:rPr>
              <a:t>Участие в передаче «Классный час»</a:t>
            </a:r>
          </a:p>
          <a:p>
            <a:pPr lvl="0"/>
            <a:endParaRPr lang="ru-RU" sz="1400" dirty="0" smtClean="0">
              <a:solidFill>
                <a:srgbClr val="000000"/>
              </a:solidFill>
            </a:endParaRPr>
          </a:p>
          <a:p>
            <a:pPr lvl="0"/>
            <a:endParaRPr lang="ru-RU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pic>
        <p:nvPicPr>
          <p:cNvPr id="11" name="Рисунок 10" descr="к 1234 022.jpg"/>
          <p:cNvPicPr>
            <a:picLocks noChangeAspect="1"/>
          </p:cNvPicPr>
          <p:nvPr/>
        </p:nvPicPr>
        <p:blipFill>
          <a:blip r:embed="rId3" cstate="print"/>
          <a:srcRect t="12027" r="36904" b="46636"/>
          <a:stretch>
            <a:fillRect/>
          </a:stretch>
        </p:blipFill>
        <p:spPr>
          <a:xfrm rot="5400000">
            <a:off x="5906494" y="3237514"/>
            <a:ext cx="2916607" cy="2585199"/>
          </a:xfrm>
          <a:prstGeom prst="rect">
            <a:avLst/>
          </a:prstGeom>
        </p:spPr>
      </p:pic>
      <p:pic>
        <p:nvPicPr>
          <p:cNvPr id="14" name="Рисунок 13" descr="к 1234 021.jpg"/>
          <p:cNvPicPr>
            <a:picLocks noChangeAspect="1"/>
          </p:cNvPicPr>
          <p:nvPr/>
        </p:nvPicPr>
        <p:blipFill>
          <a:blip r:embed="rId4" cstate="print"/>
          <a:srcRect l="4673" t="4166" r="3492"/>
          <a:stretch>
            <a:fillRect/>
          </a:stretch>
        </p:blipFill>
        <p:spPr>
          <a:xfrm rot="16200000">
            <a:off x="3544683" y="1955989"/>
            <a:ext cx="2643205" cy="3731840"/>
          </a:xfrm>
          <a:prstGeom prst="rect">
            <a:avLst/>
          </a:prstGeom>
        </p:spPr>
      </p:pic>
      <p:pic>
        <p:nvPicPr>
          <p:cNvPr id="6" name="Рисунок 5" descr="к 1234 012.jpg"/>
          <p:cNvPicPr>
            <a:picLocks noChangeAspect="1"/>
          </p:cNvPicPr>
          <p:nvPr/>
        </p:nvPicPr>
        <p:blipFill>
          <a:blip r:embed="rId5" cstate="print"/>
          <a:srcRect t="2083" r="3492"/>
          <a:stretch>
            <a:fillRect/>
          </a:stretch>
        </p:blipFill>
        <p:spPr>
          <a:xfrm>
            <a:off x="357158" y="1079438"/>
            <a:ext cx="3429024" cy="4707016"/>
          </a:xfrm>
          <a:prstGeom prst="rect">
            <a:avLst/>
          </a:prstGeom>
        </p:spPr>
      </p:pic>
      <p:pic>
        <p:nvPicPr>
          <p:cNvPr id="8" name="Рисунок 7" descr="к 1234 014.jpg"/>
          <p:cNvPicPr>
            <a:picLocks noChangeAspect="1"/>
          </p:cNvPicPr>
          <p:nvPr/>
        </p:nvPicPr>
        <p:blipFill>
          <a:blip r:embed="rId6" cstate="print"/>
          <a:srcRect l="7362" t="26764" b="38686"/>
          <a:stretch>
            <a:fillRect/>
          </a:stretch>
        </p:blipFill>
        <p:spPr>
          <a:xfrm>
            <a:off x="500034" y="3214686"/>
            <a:ext cx="4672069" cy="23574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86182" y="1000108"/>
            <a:ext cx="50006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2009-2010уч. год. «Школа педагога-исследователя» №2 публикация статьи «Методика организации исследовательской деятельности учащихся в начальной школе»; Сборник « Использование информативно-коммуникационных технологий в деятельности педагогов. Из опыта работы педагогического коллектива МОУ «Гимназия»  статья «Использование </a:t>
            </a:r>
            <a:r>
              <a:rPr lang="ru-RU" sz="1100" dirty="0" err="1" smtClean="0"/>
              <a:t>мультимедийных</a:t>
            </a:r>
            <a:r>
              <a:rPr lang="ru-RU" sz="1100" dirty="0" smtClean="0"/>
              <a:t> презентаций на уроках в начальной школе.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929330"/>
            <a:ext cx="4965703" cy="723431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57224" y="1500174"/>
          <a:ext cx="764386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2976" y="1000108"/>
            <a:ext cx="6143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Показатели успеваемости по русскому языку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за период с 2008-2010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4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0" y="1285860"/>
          <a:ext cx="8929718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604" y="1071546"/>
            <a:ext cx="51876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Показатели успеваемости по математике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 период с 2008-2010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14414" y="1643050"/>
          <a:ext cx="714380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00232" y="1000108"/>
            <a:ext cx="3895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Показатели успеваемости по литературе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 период с 2008-2010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28625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Анализ результативности образовательного процесса в аспекте показа динамики учебных достижений обучающихся за последние два года (соответствие знаний, умений учащихся государственному образовательному стандарту, качество </a:t>
            </a:r>
            <a:r>
              <a:rPr lang="ru-RU" sz="1200" dirty="0" err="1" smtClean="0"/>
              <a:t>обученности</a:t>
            </a:r>
            <a:r>
              <a:rPr lang="ru-RU" sz="1200" dirty="0" smtClean="0"/>
              <a:t> (количество детей, обучающихся по предмету на «4» и «5») показал стабильные результаты как при обучении в начальной школе, так и при переходе в среднее звено.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pic>
        <p:nvPicPr>
          <p:cNvPr id="9" name="Рисунок 8" descr="к 1234.jpg"/>
          <p:cNvPicPr>
            <a:picLocks noChangeAspect="1"/>
          </p:cNvPicPr>
          <p:nvPr/>
        </p:nvPicPr>
        <p:blipFill>
          <a:blip r:embed="rId3" cstate="print"/>
          <a:srcRect r="2722"/>
          <a:stretch>
            <a:fillRect/>
          </a:stretch>
        </p:blipFill>
        <p:spPr>
          <a:xfrm>
            <a:off x="642910" y="1357298"/>
            <a:ext cx="2786082" cy="3741877"/>
          </a:xfrm>
          <a:prstGeom prst="rect">
            <a:avLst/>
          </a:prstGeom>
        </p:spPr>
      </p:pic>
      <p:pic>
        <p:nvPicPr>
          <p:cNvPr id="7" name="Picture 4" descr="DSCN0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142984"/>
            <a:ext cx="2143140" cy="1607831"/>
          </a:xfrm>
          <a:prstGeom prst="rect">
            <a:avLst/>
          </a:prstGeom>
          <a:noFill/>
        </p:spPr>
      </p:pic>
      <p:pic>
        <p:nvPicPr>
          <p:cNvPr id="8" name="Picture 4" descr="DSCN01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857364"/>
            <a:ext cx="2761865" cy="20717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14744" y="4286256"/>
            <a:ext cx="4714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Провожу разностороннюю внеурочную работу с учащимися: экскурсии, викторины,</a:t>
            </a:r>
          </a:p>
          <a:p>
            <a:r>
              <a:rPr lang="ru-RU" sz="1400" dirty="0" smtClean="0"/>
              <a:t> олимпиады, праздники, которые способствуют повышению активности и мотивации учащихся.</a:t>
            </a:r>
            <a:endParaRPr lang="ru-RU" sz="1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43576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</a:rPr>
              <a:t>Пусть мои дети растут счастливыми.</a:t>
            </a:r>
            <a:endParaRPr lang="ru-RU" sz="2800" dirty="0">
              <a:solidFill>
                <a:srgbClr val="800000"/>
              </a:solidFill>
            </a:endParaRPr>
          </a:p>
        </p:txBody>
      </p:sp>
      <p:pic>
        <p:nvPicPr>
          <p:cNvPr id="8" name="Рисунок 7" descr="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357298"/>
            <a:ext cx="4143372" cy="2678033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22325" y="2778083"/>
            <a:ext cx="2214578" cy="3087785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75627" y="496614"/>
            <a:ext cx="2200152" cy="3064265"/>
          </a:xfrm>
          <a:prstGeom prst="rect">
            <a:avLst/>
          </a:prstGeo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743580" y="-314744"/>
            <a:ext cx="1749080" cy="5093164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5400000">
            <a:off x="736350" y="549478"/>
            <a:ext cx="2170576" cy="3071835"/>
          </a:xfrm>
          <a:prstGeom prst="rect">
            <a:avLst/>
          </a:prstGeom>
        </p:spPr>
      </p:pic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500398" y="3071810"/>
            <a:ext cx="5643602" cy="265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Образование: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высшее.</a:t>
            </a:r>
          </a:p>
          <a:p>
            <a:pPr lvl="0"/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1994г.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600" b="1" i="1" dirty="0" err="1" smtClean="0">
                <a:latin typeface="+mj-lt"/>
                <a:ea typeface="Arial Unicode MS" pitchFamily="34" charset="-128"/>
                <a:cs typeface="Times New Roman" pitchFamily="18" charset="0"/>
              </a:rPr>
              <a:t>Салехардское</a:t>
            </a:r>
            <a:r>
              <a:rPr lang="ru-RU" sz="1600" b="1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 высшее педагогическое училище (колледж)</a:t>
            </a:r>
            <a:endParaRPr kumimoji="0" lang="ru-RU" sz="16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baseline="0" dirty="0" smtClean="0">
                <a:latin typeface="+mj-lt"/>
                <a:ea typeface="Arial Unicode MS" pitchFamily="34" charset="-128"/>
                <a:cs typeface="Times New Roman" pitchFamily="18" charset="0"/>
              </a:rPr>
              <a:t>Преподавание</a:t>
            </a:r>
            <a:r>
              <a:rPr lang="ru-RU" sz="1600" b="1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 в начальных классах.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 lvl="0"/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2004г. Тюменский Государственный университет.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Биолог. Преподавание биологии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eaLnBrk="0" hangingPunct="0"/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2008г. Владимирский государственный университет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Экономист-менеджер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68380" y="317447"/>
            <a:ext cx="2916241" cy="4138686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005197" y="2352861"/>
            <a:ext cx="3043040" cy="44809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0" y="928670"/>
            <a:ext cx="4357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2009 году прошла краткосрочные курсы повышения квалификации по темам </a:t>
            </a:r>
          </a:p>
          <a:p>
            <a:pPr algn="ctr"/>
            <a:r>
              <a:rPr lang="ru-RU" sz="1600" dirty="0" smtClean="0"/>
              <a:t>« Современные подходы к обучению орфографии в начальных классах» </a:t>
            </a:r>
          </a:p>
          <a:p>
            <a:pPr algn="ctr"/>
            <a:r>
              <a:rPr lang="ru-RU" sz="1600" dirty="0" smtClean="0"/>
              <a:t>72 часа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000504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«Особенности обучения младших школьников математике» </a:t>
            </a:r>
          </a:p>
          <a:p>
            <a:pPr algn="ctr"/>
            <a:r>
              <a:rPr lang="ru-RU" sz="1600" dirty="0" smtClean="0"/>
              <a:t>72 часа.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86454"/>
            <a:ext cx="4965703" cy="723431"/>
          </a:xfrm>
          <a:prstGeom prst="rect">
            <a:avLst/>
          </a:prstGeom>
          <a:noFill/>
        </p:spPr>
      </p:pic>
      <p:pic>
        <p:nvPicPr>
          <p:cNvPr id="14" name="Рисунок 13" descr="к 1234 023.jpg"/>
          <p:cNvPicPr>
            <a:picLocks noChangeAspect="1"/>
          </p:cNvPicPr>
          <p:nvPr/>
        </p:nvPicPr>
        <p:blipFill>
          <a:blip r:embed="rId4" cstate="print"/>
          <a:srcRect l="10539" t="7291"/>
          <a:stretch>
            <a:fillRect/>
          </a:stretch>
        </p:blipFill>
        <p:spPr>
          <a:xfrm>
            <a:off x="4500562" y="1000108"/>
            <a:ext cx="2061721" cy="2890647"/>
          </a:xfrm>
          <a:prstGeom prst="rect">
            <a:avLst/>
          </a:prstGeom>
        </p:spPr>
      </p:pic>
      <p:pic>
        <p:nvPicPr>
          <p:cNvPr id="9" name="Рисунок 8" descr="к 1234 008.jpg"/>
          <p:cNvPicPr>
            <a:picLocks noChangeAspect="1"/>
          </p:cNvPicPr>
          <p:nvPr/>
        </p:nvPicPr>
        <p:blipFill>
          <a:blip r:embed="rId5" cstate="print"/>
          <a:srcRect l="6311" t="2083"/>
          <a:stretch>
            <a:fillRect/>
          </a:stretch>
        </p:blipFill>
        <p:spPr>
          <a:xfrm>
            <a:off x="1071538" y="3143248"/>
            <a:ext cx="1933683" cy="2734220"/>
          </a:xfrm>
          <a:prstGeom prst="rect">
            <a:avLst/>
          </a:prstGeom>
        </p:spPr>
      </p:pic>
      <p:pic>
        <p:nvPicPr>
          <p:cNvPr id="8" name="Рисунок 7" descr="к 1234 007.jpg"/>
          <p:cNvPicPr>
            <a:picLocks noChangeAspect="1"/>
          </p:cNvPicPr>
          <p:nvPr/>
        </p:nvPicPr>
        <p:blipFill>
          <a:blip r:embed="rId6" cstate="print"/>
          <a:srcRect l="6311" t="2083"/>
          <a:stretch>
            <a:fillRect/>
          </a:stretch>
        </p:blipFill>
        <p:spPr>
          <a:xfrm>
            <a:off x="3000364" y="3143248"/>
            <a:ext cx="1928826" cy="2727352"/>
          </a:xfrm>
          <a:prstGeom prst="rect">
            <a:avLst/>
          </a:prstGeom>
        </p:spPr>
      </p:pic>
      <p:pic>
        <p:nvPicPr>
          <p:cNvPr id="10" name="Рисунок 9" descr="к 1234 009.jpg"/>
          <p:cNvPicPr>
            <a:picLocks noChangeAspect="1"/>
          </p:cNvPicPr>
          <p:nvPr/>
        </p:nvPicPr>
        <p:blipFill>
          <a:blip r:embed="rId7" cstate="print"/>
          <a:srcRect l="5637" t="2083"/>
          <a:stretch>
            <a:fillRect/>
          </a:stretch>
        </p:blipFill>
        <p:spPr>
          <a:xfrm>
            <a:off x="285720" y="1142984"/>
            <a:ext cx="1925685" cy="2703462"/>
          </a:xfrm>
          <a:prstGeom prst="rect">
            <a:avLst/>
          </a:prstGeom>
        </p:spPr>
      </p:pic>
      <p:pic>
        <p:nvPicPr>
          <p:cNvPr id="15" name="Рисунок 14" descr="к 1234 024.jpg"/>
          <p:cNvPicPr>
            <a:picLocks noChangeAspect="1"/>
          </p:cNvPicPr>
          <p:nvPr/>
        </p:nvPicPr>
        <p:blipFill>
          <a:blip r:embed="rId8" cstate="print"/>
          <a:srcRect l="6311" t="2083" r="3492" b="3125"/>
          <a:stretch>
            <a:fillRect/>
          </a:stretch>
        </p:blipFill>
        <p:spPr>
          <a:xfrm>
            <a:off x="6786578" y="1071546"/>
            <a:ext cx="1959442" cy="27860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214942" y="4000504"/>
            <a:ext cx="357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Награждена </a:t>
            </a:r>
          </a:p>
          <a:p>
            <a:r>
              <a:rPr lang="ru-RU" sz="1600" dirty="0" smtClean="0"/>
              <a:t>Почетной грамотой Департамента образования ЯНАО, приказ №396 от 10.04. 2006 «За большой вклад в развитие образования в округе».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t="50820"/>
          <a:stretch>
            <a:fillRect/>
          </a:stretch>
        </p:blipFill>
        <p:spPr>
          <a:xfrm rot="14645635">
            <a:off x="345343" y="1966076"/>
            <a:ext cx="2257936" cy="1638121"/>
          </a:xfrm>
          <a:prstGeom prst="rect">
            <a:avLst/>
          </a:prstGeom>
        </p:spPr>
      </p:pic>
      <p:pic>
        <p:nvPicPr>
          <p:cNvPr id="10" name="Рисунок 9" descr="к 1234 025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l="5637" t="1042" r="6985" b="51041"/>
          <a:stretch>
            <a:fillRect/>
          </a:stretch>
        </p:blipFill>
        <p:spPr>
          <a:xfrm rot="16200000">
            <a:off x="1418309" y="1653470"/>
            <a:ext cx="2295336" cy="1702991"/>
          </a:xfrm>
          <a:prstGeom prst="rect">
            <a:avLst/>
          </a:prstGeom>
        </p:spPr>
      </p:pic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rcRect b="50819"/>
          <a:stretch>
            <a:fillRect/>
          </a:stretch>
        </p:blipFill>
        <p:spPr>
          <a:xfrm rot="17797524">
            <a:off x="2560353" y="2118870"/>
            <a:ext cx="2300977" cy="1669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628" y="1571612"/>
            <a:ext cx="3786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Активно участвую в работе постоянно действующего семинара «Начальная школа ПЛЮС»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pic>
        <p:nvPicPr>
          <p:cNvPr id="7" name="Рисунок 6" descr="к 1234 003.jpg"/>
          <p:cNvPicPr>
            <a:picLocks noChangeAspect="1"/>
          </p:cNvPicPr>
          <p:nvPr/>
        </p:nvPicPr>
        <p:blipFill>
          <a:blip r:embed="rId3" cstate="print"/>
          <a:srcRect l="9130" t="3125"/>
          <a:stretch>
            <a:fillRect/>
          </a:stretch>
        </p:blipFill>
        <p:spPr>
          <a:xfrm rot="5400000">
            <a:off x="1206833" y="650499"/>
            <a:ext cx="2872681" cy="41434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2066" y="1142984"/>
            <a:ext cx="32861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2008-2009 учебном году  подготовила более 10 лауреатов Всероссийского заочного конкурса «Познание и творчество» в различных номинациях :</a:t>
            </a:r>
          </a:p>
          <a:p>
            <a:r>
              <a:rPr lang="ru-RU" sz="1600" dirty="0" err="1" smtClean="0"/>
              <a:t>Ляшенко</a:t>
            </a:r>
            <a:r>
              <a:rPr lang="ru-RU" sz="1600" dirty="0" smtClean="0"/>
              <a:t> Екатерина</a:t>
            </a:r>
          </a:p>
          <a:p>
            <a:r>
              <a:rPr lang="ru-RU" sz="1600" dirty="0" err="1" smtClean="0"/>
              <a:t>Кужилев</a:t>
            </a:r>
            <a:r>
              <a:rPr lang="ru-RU" sz="1600" dirty="0" smtClean="0"/>
              <a:t> Валерий</a:t>
            </a:r>
          </a:p>
          <a:p>
            <a:r>
              <a:rPr lang="ru-RU" sz="1600" dirty="0" smtClean="0"/>
              <a:t>Сулейманова Мария</a:t>
            </a:r>
          </a:p>
          <a:p>
            <a:r>
              <a:rPr lang="ru-RU" sz="1600" dirty="0" err="1" smtClean="0"/>
              <a:t>Баланцева</a:t>
            </a:r>
            <a:r>
              <a:rPr lang="ru-RU" sz="1600" dirty="0" smtClean="0"/>
              <a:t> Анна</a:t>
            </a:r>
          </a:p>
          <a:p>
            <a:r>
              <a:rPr lang="ru-RU" sz="1600" dirty="0" smtClean="0"/>
              <a:t>Хасанова Мария</a:t>
            </a:r>
          </a:p>
          <a:p>
            <a:r>
              <a:rPr lang="ru-RU" sz="1600" dirty="0" smtClean="0"/>
              <a:t>Глазов Максим</a:t>
            </a:r>
          </a:p>
          <a:p>
            <a:r>
              <a:rPr lang="ru-RU" sz="1600" dirty="0" smtClean="0"/>
              <a:t>Иванов Сергей</a:t>
            </a:r>
          </a:p>
          <a:p>
            <a:r>
              <a:rPr lang="ru-RU" sz="1600" dirty="0" smtClean="0"/>
              <a:t>Королева Анастасия</a:t>
            </a:r>
          </a:p>
          <a:p>
            <a:r>
              <a:rPr lang="ru-RU" sz="1600" dirty="0" smtClean="0"/>
              <a:t>и др.</a:t>
            </a:r>
          </a:p>
          <a:p>
            <a:endParaRPr lang="ru-RU" sz="1600" dirty="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pic>
        <p:nvPicPr>
          <p:cNvPr id="8" name="Рисунок 7" descr="к 1234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21027">
            <a:off x="412184" y="1600424"/>
            <a:ext cx="1531258" cy="2071702"/>
          </a:xfrm>
          <a:prstGeom prst="rect">
            <a:avLst/>
          </a:prstGeom>
        </p:spPr>
      </p:pic>
      <p:pic>
        <p:nvPicPr>
          <p:cNvPr id="10" name="Рисунок 9" descr="к 1234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58753">
            <a:off x="3096601" y="1658956"/>
            <a:ext cx="1487483" cy="2012477"/>
          </a:xfrm>
          <a:prstGeom prst="rect">
            <a:avLst/>
          </a:prstGeom>
        </p:spPr>
      </p:pic>
      <p:pic>
        <p:nvPicPr>
          <p:cNvPr id="11" name="Рисунок 10" descr="к 1234 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94488">
            <a:off x="2634364" y="3684626"/>
            <a:ext cx="1608273" cy="2175897"/>
          </a:xfrm>
          <a:prstGeom prst="rect">
            <a:avLst/>
          </a:prstGeom>
        </p:spPr>
      </p:pic>
      <p:pic>
        <p:nvPicPr>
          <p:cNvPr id="15" name="Рисунок 14" descr="к 1234 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809459">
            <a:off x="688295" y="3675713"/>
            <a:ext cx="1636845" cy="2214554"/>
          </a:xfrm>
          <a:prstGeom prst="rect">
            <a:avLst/>
          </a:prstGeom>
        </p:spPr>
      </p:pic>
      <p:pic>
        <p:nvPicPr>
          <p:cNvPr id="16" name="Рисунок 15" descr="к 12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857232"/>
            <a:ext cx="1636844" cy="221455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72066" y="1428736"/>
            <a:ext cx="3571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2009-2010 учебном году лауреатами Всероссийского заочного конкурса « Познание и творчество» в различных номинациях стали ученики </a:t>
            </a:r>
          </a:p>
          <a:p>
            <a:r>
              <a:rPr lang="ru-RU" sz="1600" dirty="0" smtClean="0"/>
              <a:t>1 б класса: </a:t>
            </a:r>
          </a:p>
          <a:p>
            <a:r>
              <a:rPr lang="ru-RU" sz="1600" dirty="0" err="1" smtClean="0"/>
              <a:t>Загирняк</a:t>
            </a:r>
            <a:r>
              <a:rPr lang="ru-RU" sz="1600" dirty="0" smtClean="0"/>
              <a:t> Евгений</a:t>
            </a:r>
          </a:p>
          <a:p>
            <a:r>
              <a:rPr lang="ru-RU" sz="1600" dirty="0" smtClean="0"/>
              <a:t>Щедрина Алиса</a:t>
            </a:r>
          </a:p>
          <a:p>
            <a:r>
              <a:rPr lang="ru-RU" sz="1600" dirty="0" smtClean="0"/>
              <a:t>Глазова Катя</a:t>
            </a:r>
          </a:p>
          <a:p>
            <a:r>
              <a:rPr lang="ru-RU" sz="1600" dirty="0" smtClean="0"/>
              <a:t>Кочергина Лолита</a:t>
            </a:r>
            <a:endParaRPr lang="ru-RU" sz="16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86454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297" y="5857892"/>
            <a:ext cx="4965703" cy="723431"/>
          </a:xfrm>
          <a:prstGeom prst="rect">
            <a:avLst/>
          </a:prstGeom>
          <a:noFill/>
        </p:spPr>
      </p:pic>
      <p:pic>
        <p:nvPicPr>
          <p:cNvPr id="7" name="Рисунок 6" descr="к 1234 004.jpg"/>
          <p:cNvPicPr>
            <a:picLocks noChangeAspect="1"/>
          </p:cNvPicPr>
          <p:nvPr/>
        </p:nvPicPr>
        <p:blipFill>
          <a:blip r:embed="rId3" cstate="print"/>
          <a:srcRect l="12684" t="3125"/>
          <a:stretch>
            <a:fillRect/>
          </a:stretch>
        </p:blipFill>
        <p:spPr>
          <a:xfrm rot="18867259">
            <a:off x="1226532" y="1414054"/>
            <a:ext cx="1512350" cy="2270126"/>
          </a:xfrm>
          <a:prstGeom prst="rect">
            <a:avLst/>
          </a:prstGeom>
        </p:spPr>
      </p:pic>
      <p:pic>
        <p:nvPicPr>
          <p:cNvPr id="8" name="Рисунок 7" descr="к 1234 005.jpg"/>
          <p:cNvPicPr>
            <a:picLocks noChangeAspect="1"/>
          </p:cNvPicPr>
          <p:nvPr/>
        </p:nvPicPr>
        <p:blipFill>
          <a:blip r:embed="rId4" cstate="print"/>
          <a:srcRect l="10539" t="3125"/>
          <a:stretch>
            <a:fillRect/>
          </a:stretch>
        </p:blipFill>
        <p:spPr>
          <a:xfrm rot="19009187">
            <a:off x="1086745" y="2631361"/>
            <a:ext cx="1408340" cy="2063315"/>
          </a:xfrm>
          <a:prstGeom prst="rect">
            <a:avLst/>
          </a:prstGeom>
        </p:spPr>
      </p:pic>
      <p:pic>
        <p:nvPicPr>
          <p:cNvPr id="11" name="Рисунок 10" descr="к 1234 004.jpg"/>
          <p:cNvPicPr>
            <a:picLocks noChangeAspect="1"/>
          </p:cNvPicPr>
          <p:nvPr/>
        </p:nvPicPr>
        <p:blipFill>
          <a:blip r:embed="rId5" cstate="print"/>
          <a:srcRect l="12684" t="3125"/>
          <a:stretch>
            <a:fillRect/>
          </a:stretch>
        </p:blipFill>
        <p:spPr>
          <a:xfrm>
            <a:off x="3214678" y="1214422"/>
            <a:ext cx="1753907" cy="2632718"/>
          </a:xfrm>
          <a:prstGeom prst="rect">
            <a:avLst/>
          </a:prstGeom>
        </p:spPr>
      </p:pic>
      <p:pic>
        <p:nvPicPr>
          <p:cNvPr id="9" name="Рисунок 8" descr="к 1234 026.jpg"/>
          <p:cNvPicPr>
            <a:picLocks noChangeAspect="1"/>
          </p:cNvPicPr>
          <p:nvPr/>
        </p:nvPicPr>
        <p:blipFill>
          <a:blip r:embed="rId6" cstate="print"/>
          <a:srcRect l="24853" t="48445" r="25852" b="27532"/>
          <a:stretch>
            <a:fillRect/>
          </a:stretch>
        </p:blipFill>
        <p:spPr>
          <a:xfrm>
            <a:off x="3000364" y="2500306"/>
            <a:ext cx="2283085" cy="1505332"/>
          </a:xfrm>
          <a:prstGeom prst="rect">
            <a:avLst/>
          </a:prstGeom>
        </p:spPr>
      </p:pic>
      <p:pic>
        <p:nvPicPr>
          <p:cNvPr id="14" name="Picture 9" descr="DSC016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143380"/>
            <a:ext cx="2190766" cy="1643074"/>
          </a:xfrm>
          <a:prstGeom prst="rect">
            <a:avLst/>
          </a:prstGeom>
          <a:noFill/>
        </p:spPr>
      </p:pic>
      <p:pic>
        <p:nvPicPr>
          <p:cNvPr id="6" name="Рисунок 5" descr="к 1234 002.jpg"/>
          <p:cNvPicPr>
            <a:picLocks noChangeAspect="1"/>
          </p:cNvPicPr>
          <p:nvPr/>
        </p:nvPicPr>
        <p:blipFill>
          <a:blip r:embed="rId8" cstate="print"/>
          <a:srcRect l="11884" t="4118"/>
          <a:stretch>
            <a:fillRect/>
          </a:stretch>
        </p:blipFill>
        <p:spPr>
          <a:xfrm rot="18886133">
            <a:off x="767537" y="3703131"/>
            <a:ext cx="1476496" cy="2173644"/>
          </a:xfrm>
          <a:prstGeom prst="rect">
            <a:avLst/>
          </a:prstGeom>
        </p:spPr>
      </p:pic>
      <p:pic>
        <p:nvPicPr>
          <p:cNvPr id="15" name="Рисунок 14" descr="DSC016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8" y="4071941"/>
            <a:ext cx="2286016" cy="17145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572132" y="1214422"/>
            <a:ext cx="30003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Принимала активное участие  Российском Конкурсе исследовательских работ и творческих проектов «Я исследователь»  в качестве жюри моя ученица </a:t>
            </a:r>
            <a:r>
              <a:rPr lang="ru-RU" sz="1400" dirty="0" err="1" smtClean="0"/>
              <a:t>Ляшенко</a:t>
            </a:r>
            <a:r>
              <a:rPr lang="ru-RU" sz="1400" dirty="0" smtClean="0"/>
              <a:t> Катя представила работу «Как найти металл», а Исаков Дима получил диплом 1 степени с работой « Свойство огня»</a:t>
            </a:r>
            <a:endParaRPr lang="ru-RU" sz="1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217488"/>
            <a:ext cx="4965703" cy="723431"/>
          </a:xfrm>
          <a:prstGeom prst="rect">
            <a:avLst/>
          </a:prstGeom>
          <a:noFill/>
        </p:spPr>
      </p:pic>
      <p:pic>
        <p:nvPicPr>
          <p:cNvPr id="40965" name="Picture 5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2426" y="214290"/>
            <a:ext cx="4681574" cy="682038"/>
          </a:xfrm>
          <a:prstGeom prst="rect">
            <a:avLst/>
          </a:prstGeom>
          <a:noFill/>
        </p:spPr>
      </p:pic>
      <p:pic>
        <p:nvPicPr>
          <p:cNvPr id="12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4965703" cy="723431"/>
          </a:xfrm>
          <a:prstGeom prst="rect">
            <a:avLst/>
          </a:prstGeom>
          <a:noFill/>
        </p:spPr>
      </p:pic>
      <p:pic>
        <p:nvPicPr>
          <p:cNvPr id="13" name="Picture 4" descr="MCj039833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857892"/>
            <a:ext cx="4965703" cy="723431"/>
          </a:xfrm>
          <a:prstGeom prst="rect">
            <a:avLst/>
          </a:prstGeom>
          <a:noFill/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28596" y="1143007"/>
            <a:ext cx="3395938" cy="44291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1934" y="1081145"/>
            <a:ext cx="4143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2009 учебном году стала участником городского конкурса уроков и занятий с использованием </a:t>
            </a:r>
            <a:r>
              <a:rPr lang="ru-RU" sz="1600" dirty="0" err="1" smtClean="0"/>
              <a:t>мультимедийных</a:t>
            </a:r>
            <a:r>
              <a:rPr lang="ru-RU" sz="1600" dirty="0" smtClean="0"/>
              <a:t> средств обучения заочного Педагогического марафона «от призвания к признанию».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2530" t="15000" r="33788" b="35078"/>
          <a:stretch>
            <a:fillRect/>
          </a:stretch>
        </p:blipFill>
        <p:spPr bwMode="auto">
          <a:xfrm>
            <a:off x="4429124" y="3286124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gadki-vremena - коп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sagadki-vremena - копия</Template>
  <TotalTime>279</TotalTime>
  <Words>489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sagadki-vremena - копия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Волкова</cp:lastModifiedBy>
  <cp:revision>32</cp:revision>
  <dcterms:created xsi:type="dcterms:W3CDTF">2010-02-11T19:32:08Z</dcterms:created>
  <dcterms:modified xsi:type="dcterms:W3CDTF">2016-04-24T17:24:57Z</dcterms:modified>
</cp:coreProperties>
</file>