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76" r:id="rId12"/>
    <p:sldId id="269" r:id="rId13"/>
    <p:sldId id="270" r:id="rId14"/>
    <p:sldId id="272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051720" y="2348880"/>
            <a:ext cx="6624736" cy="72008"/>
          </a:xfrm>
          <a:prstGeom prst="roundRect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2714620"/>
            <a:ext cx="58579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Автор : </a:t>
            </a:r>
            <a:r>
              <a:rPr lang="ru-RU" sz="24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Синютина</a:t>
            </a:r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 Елена Владимировна </a:t>
            </a:r>
          </a:p>
          <a:p>
            <a:pPr algn="ctr">
              <a:defRPr/>
            </a:pPr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учитель начальных классов,</a:t>
            </a:r>
          </a:p>
          <a:p>
            <a:pPr algn="ctr">
              <a:defRPr/>
            </a:pPr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Братск, 2015 </a:t>
            </a:r>
          </a:p>
          <a:p>
            <a:pPr algn="ctr">
              <a:defRPr/>
            </a:pPr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МБОУ «СОШ № 29» </a:t>
            </a:r>
            <a:endParaRPr lang="ru-RU" sz="2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357166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Verdana" pitchFamily="34" charset="0"/>
                <a:cs typeface="Verdana" pitchFamily="34" charset="0"/>
              </a:rPr>
              <a:t>Тема: Число и цифра  7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02168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www.allaboutthechild.com/wp-content/uploads/2015/01/2974-1013-B04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Состав числа 7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1714488"/>
            <a:ext cx="57864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1+6=7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2+5=7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3+4=7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4+3=7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5+2=7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6+1=7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2000232" y="214290"/>
            <a:ext cx="5857916" cy="2447925"/>
          </a:xfrm>
          <a:prstGeom prst="cloudCallout">
            <a:avLst>
              <a:gd name="adj1" fmla="val -45301"/>
              <a:gd name="adj2" fmla="val 69972"/>
            </a:avLst>
          </a:prstGeom>
          <a:gradFill rotWithShape="1">
            <a:gsLst>
              <a:gs pos="0">
                <a:srgbClr val="FFCCFF"/>
              </a:gs>
              <a:gs pos="100000">
                <a:srgbClr val="FF99CC"/>
              </a:gs>
            </a:gsLst>
            <a:path path="rect">
              <a:fillToRect l="50000" t="50000" r="50000" b="50000"/>
            </a:path>
          </a:gradFill>
          <a:ln w="9525">
            <a:pattFill prst="smGrid">
              <a:fgClr>
                <a:srgbClr val="CC0099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Выбери цветочки с ответом 7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4810502" y="3143248"/>
            <a:ext cx="2498135" cy="1800225"/>
            <a:chOff x="3152" y="2523"/>
            <a:chExt cx="1316" cy="1270"/>
          </a:xfrm>
        </p:grpSpPr>
        <p:pic>
          <p:nvPicPr>
            <p:cNvPr id="5" name="Picture 26" descr="Безимени-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4204" b="69118"/>
            <a:stretch>
              <a:fillRect/>
            </a:stretch>
          </p:blipFill>
          <p:spPr bwMode="auto">
            <a:xfrm>
              <a:off x="3152" y="2523"/>
              <a:ext cx="1316" cy="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27"/>
            <p:cNvSpPr>
              <a:spLocks noChangeArrowheads="1"/>
            </p:cNvSpPr>
            <p:nvPr/>
          </p:nvSpPr>
          <p:spPr bwMode="auto">
            <a:xfrm>
              <a:off x="3514" y="2886"/>
              <a:ext cx="636" cy="589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 + </a:t>
              </a:r>
              <a:r>
                <a:rPr lang="ru-RU" sz="28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endPara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1561121" y="4079873"/>
            <a:ext cx="2688671" cy="1871662"/>
            <a:chOff x="3152" y="2523"/>
            <a:chExt cx="1316" cy="1270"/>
          </a:xfrm>
        </p:grpSpPr>
        <p:pic>
          <p:nvPicPr>
            <p:cNvPr id="8" name="Picture 31" descr="Безимени-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4204" b="69118"/>
            <a:stretch>
              <a:fillRect/>
            </a:stretch>
          </p:blipFill>
          <p:spPr bwMode="auto">
            <a:xfrm>
              <a:off x="3152" y="2523"/>
              <a:ext cx="1316" cy="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32"/>
            <p:cNvSpPr>
              <a:spLocks noChangeArrowheads="1"/>
            </p:cNvSpPr>
            <p:nvPr/>
          </p:nvSpPr>
          <p:spPr bwMode="auto">
            <a:xfrm>
              <a:off x="3515" y="2886"/>
              <a:ext cx="635" cy="589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r>
                <a:rPr lang="ru-RU" sz="28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+2</a:t>
              </a:r>
              <a:endPara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6863825" y="3216273"/>
            <a:ext cx="2451560" cy="1800225"/>
            <a:chOff x="3152" y="2523"/>
            <a:chExt cx="1316" cy="1270"/>
          </a:xfrm>
        </p:grpSpPr>
        <p:pic>
          <p:nvPicPr>
            <p:cNvPr id="11" name="Picture 34" descr="Безимени-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4204" b="69118"/>
            <a:stretch>
              <a:fillRect/>
            </a:stretch>
          </p:blipFill>
          <p:spPr bwMode="auto">
            <a:xfrm>
              <a:off x="3152" y="2523"/>
              <a:ext cx="1316" cy="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val 35"/>
            <p:cNvSpPr>
              <a:spLocks noChangeArrowheads="1"/>
            </p:cNvSpPr>
            <p:nvPr/>
          </p:nvSpPr>
          <p:spPr bwMode="auto">
            <a:xfrm>
              <a:off x="3515" y="2886"/>
              <a:ext cx="635" cy="589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 + </a:t>
              </a:r>
              <a:r>
                <a:rPr lang="ru-RU" sz="28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</a:t>
              </a:r>
              <a:endPara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6461619" y="4584698"/>
            <a:ext cx="2593402" cy="1800225"/>
            <a:chOff x="3152" y="2523"/>
            <a:chExt cx="1316" cy="1270"/>
          </a:xfrm>
        </p:grpSpPr>
        <p:pic>
          <p:nvPicPr>
            <p:cNvPr id="14" name="Picture 40" descr="Безимени-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4204" b="69118"/>
            <a:stretch>
              <a:fillRect/>
            </a:stretch>
          </p:blipFill>
          <p:spPr bwMode="auto">
            <a:xfrm>
              <a:off x="3152" y="2523"/>
              <a:ext cx="1316" cy="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val 41"/>
            <p:cNvSpPr>
              <a:spLocks noChangeArrowheads="1"/>
            </p:cNvSpPr>
            <p:nvPr/>
          </p:nvSpPr>
          <p:spPr bwMode="auto">
            <a:xfrm>
              <a:off x="3515" y="2886"/>
              <a:ext cx="635" cy="589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 + 5</a:t>
              </a:r>
            </a:p>
          </p:txBody>
        </p:sp>
      </p:grp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2934194" y="2711448"/>
            <a:ext cx="2593402" cy="1728787"/>
            <a:chOff x="3152" y="2523"/>
            <a:chExt cx="1316" cy="1270"/>
          </a:xfrm>
        </p:grpSpPr>
        <p:pic>
          <p:nvPicPr>
            <p:cNvPr id="17" name="Picture 46" descr="Безимени-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4204" b="69118"/>
            <a:stretch>
              <a:fillRect/>
            </a:stretch>
          </p:blipFill>
          <p:spPr bwMode="auto">
            <a:xfrm>
              <a:off x="3152" y="2523"/>
              <a:ext cx="1316" cy="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Oval 47"/>
            <p:cNvSpPr>
              <a:spLocks noChangeArrowheads="1"/>
            </p:cNvSpPr>
            <p:nvPr/>
          </p:nvSpPr>
          <p:spPr bwMode="auto">
            <a:xfrm>
              <a:off x="3515" y="2886"/>
              <a:ext cx="635" cy="589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 + </a:t>
              </a:r>
              <a:r>
                <a:rPr lang="ru-RU" sz="28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  <a:endPara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9" name="Group 42"/>
          <p:cNvGrpSpPr>
            <a:grpSpLocks/>
          </p:cNvGrpSpPr>
          <p:nvPr/>
        </p:nvGrpSpPr>
        <p:grpSpPr bwMode="auto">
          <a:xfrm>
            <a:off x="3299306" y="4484685"/>
            <a:ext cx="2496019" cy="1900238"/>
            <a:chOff x="3152" y="2523"/>
            <a:chExt cx="1316" cy="1270"/>
          </a:xfrm>
        </p:grpSpPr>
        <p:pic>
          <p:nvPicPr>
            <p:cNvPr id="20" name="Picture 43" descr="Безимени-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4204" b="69118"/>
            <a:stretch>
              <a:fillRect/>
            </a:stretch>
          </p:blipFill>
          <p:spPr bwMode="auto">
            <a:xfrm>
              <a:off x="3152" y="2523"/>
              <a:ext cx="1316" cy="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Oval 44"/>
            <p:cNvSpPr>
              <a:spLocks noChangeArrowheads="1"/>
            </p:cNvSpPr>
            <p:nvPr/>
          </p:nvSpPr>
          <p:spPr bwMode="auto">
            <a:xfrm>
              <a:off x="3515" y="2886"/>
              <a:ext cx="635" cy="589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6+ </a:t>
              </a:r>
              <a:r>
                <a:rPr lang="ru-RU" sz="28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22" name="Group 48"/>
          <p:cNvGrpSpPr>
            <a:grpSpLocks/>
          </p:cNvGrpSpPr>
          <p:nvPr/>
        </p:nvGrpSpPr>
        <p:grpSpPr bwMode="auto">
          <a:xfrm>
            <a:off x="4801208" y="4584698"/>
            <a:ext cx="2688671" cy="1916112"/>
            <a:chOff x="3152" y="2523"/>
            <a:chExt cx="1316" cy="1270"/>
          </a:xfrm>
        </p:grpSpPr>
        <p:pic>
          <p:nvPicPr>
            <p:cNvPr id="23" name="Picture 49" descr="Безимени-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4204" b="69118"/>
            <a:stretch>
              <a:fillRect/>
            </a:stretch>
          </p:blipFill>
          <p:spPr bwMode="auto">
            <a:xfrm>
              <a:off x="3152" y="2523"/>
              <a:ext cx="1316" cy="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Oval 50"/>
            <p:cNvSpPr>
              <a:spLocks noChangeArrowheads="1"/>
            </p:cNvSpPr>
            <p:nvPr/>
          </p:nvSpPr>
          <p:spPr bwMode="auto">
            <a:xfrm>
              <a:off x="3599" y="2893"/>
              <a:ext cx="635" cy="589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 </a:t>
              </a:r>
              <a:r>
                <a:rPr lang="en-US" sz="28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-</a:t>
              </a:r>
              <a:r>
                <a:rPr lang="ru-RU" sz="28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3</a:t>
              </a:r>
              <a:endPara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</p:grpSp>
      <p:pic>
        <p:nvPicPr>
          <p:cNvPr id="25" name="Picture 6" descr="26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229711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96623E-7 L -0.2441 0.02105 " pathEditMode="relative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6972E-6 L -0.29549 -0.1954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-9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913E-6 L -0.42136 -0.0314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" y="-1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1.12422E-6 L -0.68524 -0.08374 " pathEditMode="relative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14876" y="1142984"/>
            <a:ext cx="3971924" cy="4983179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Monotype Corsiva" pitchFamily="66" charset="0"/>
              </a:rPr>
              <a:t>Шаг 1. Поставив точку чуть ниже середины верхней линии клеточки, рисуем вдоль неё волнистую линию. Останавливаемся в правом верхнем углу.</a:t>
            </a:r>
            <a:br>
              <a:rPr lang="ru-RU" sz="1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Monotype Corsiva" pitchFamily="66" charset="0"/>
              </a:rPr>
              <a:t>Шаг 2. Не отрывая ручки от бумаги, проводим наклонную вертикальную линию вниз, до нижней границы. Она должна закончиться по центру нижней линии.</a:t>
            </a:r>
            <a:br>
              <a:rPr lang="ru-RU" sz="1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Monotype Corsiva" pitchFamily="66" charset="0"/>
              </a:rPr>
              <a:t>Шаг 3. Чтобы нарисовать маленькую палочку, отрываем ручку от бумаги. Перечёркиваем вертикальную линию по визуальной линии, разделяющей нашу клетку напополам.</a:t>
            </a:r>
            <a:endParaRPr lang="ru-RU" sz="1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&amp;Pcy;&amp;rcy;&amp;ocy;&amp;pcy;&amp;icy;&amp;scy;&amp;ncy;&amp;acy;&amp;yacy; &amp;tscy;&amp;icy;&amp;fcy;&amp;rcy;&amp;acy; &amp;scy;&amp;iecy;&amp;mcy;&amp;softcy;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457203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-12287368" y="2000241"/>
            <a:ext cx="5572164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Шаг 1. Поставив точку чуть ниже середины верхней линии клеточки, </a:t>
            </a:r>
          </a:p>
          <a:p>
            <a:pPr algn="ctr"/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рисуем вдоль неё волнистую линию. </a:t>
            </a:r>
          </a:p>
          <a:p>
            <a:pPr algn="ctr"/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Останавливаемся в правом верхнем углу.</a:t>
            </a:r>
            <a:b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Шаг 2. Не отрывая ручки от бумаги, проводим наклонную вертикальную линию вниз, </a:t>
            </a:r>
          </a:p>
          <a:p>
            <a:pPr algn="ctr"/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 нижней границы.</a:t>
            </a:r>
          </a:p>
          <a:p>
            <a:pPr algn="ctr"/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Она должна закончиться по центру нижней линии.</a:t>
            </a:r>
            <a:b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Шаг 3. Чтобы нарисовать маленькую палочку, отрываем ручку от бумаги. </a:t>
            </a:r>
          </a:p>
          <a:p>
            <a:pPr algn="ctr"/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Перечёркиваем вертикальную линию по визуальной линии, </a:t>
            </a:r>
          </a:p>
          <a:p>
            <a:pPr algn="ctr"/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разделяющей нашу клетку напополам.</a:t>
            </a:r>
            <a:endParaRPr lang="ru-RU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err="1" smtClean="0">
                <a:solidFill>
                  <a:schemeClr val="bg1"/>
                </a:solidFill>
                <a:latin typeface="Monotype Corsiva" pitchFamily="66" charset="0"/>
              </a:rPr>
              <a:t>Светик-семецветик</a:t>
            </a:r>
            <a:endParaRPr lang="ru-RU" sz="4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http://img.free-gazo.com/img/wp-content/uploads/1974/02/eab4cd5595bb65ad6ba9c58828db751e.gif"/>
          <p:cNvPicPr/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5786" y="1785926"/>
            <a:ext cx="18573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.free-gazo.com/img/wp-content/uploads/1974/02/eab4cd5595bb65ad6ba9c58828db751e.gif"/>
          <p:cNvPicPr/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71736" y="1785926"/>
            <a:ext cx="18573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.free-gazo.com/img/wp-content/uploads/1974/02/eab4cd5595bb65ad6ba9c58828db751e.gif"/>
          <p:cNvPicPr/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29124" y="1785926"/>
            <a:ext cx="18573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g.free-gazo.com/img/wp-content/uploads/1974/02/eab4cd5595bb65ad6ba9c58828db751e.gif"/>
          <p:cNvPicPr/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86512" y="1785926"/>
            <a:ext cx="18573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g.free-gazo.com/img/wp-content/uploads/1974/02/eab4cd5595bb65ad6ba9c58828db751e.gif"/>
          <p:cNvPicPr/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4348" y="4143380"/>
            <a:ext cx="18573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g.free-gazo.com/img/wp-content/uploads/1974/02/eab4cd5595bb65ad6ba9c58828db751e.gif"/>
          <p:cNvPicPr/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71736" y="4143380"/>
            <a:ext cx="18573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g.free-gazo.com/img/wp-content/uploads/1974/02/eab4cd5595bb65ad6ba9c58828db751e.gif"/>
          <p:cNvPicPr/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29124" y="4143380"/>
            <a:ext cx="18573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Рефлексия  «</a:t>
            </a:r>
            <a:r>
              <a:rPr lang="ru-RU" sz="4800" b="1" dirty="0" err="1" smtClean="0">
                <a:solidFill>
                  <a:schemeClr val="bg1"/>
                </a:solidFill>
                <a:latin typeface="Monotype Corsiva" pitchFamily="66" charset="0"/>
              </a:rPr>
              <a:t>Секретик</a:t>
            </a:r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»</a:t>
            </a:r>
            <a:endParaRPr lang="ru-RU" sz="4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47514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http://img837.imageshack.us/img837/7892/dwxp.jpg"/>
          <p:cNvPicPr>
            <a:picLocks noGrp="1"/>
          </p:cNvPicPr>
          <p:nvPr>
            <p:ph sz="half" idx="2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786314" y="1571612"/>
            <a:ext cx="385765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http://liubavyshka.ru/_ph/4/1/4718824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143380"/>
            <a:ext cx="142876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liubavyshka.ru/_ph/4/1/14167171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500306"/>
            <a:ext cx="150019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liubavyshka.ru/_ph/140/1/49767794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85992"/>
            <a:ext cx="557216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428604"/>
            <a:ext cx="76438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714348" y="642918"/>
            <a:ext cx="7858180" cy="4357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>
                <a:solidFill>
                  <a:schemeClr val="bg1"/>
                </a:solidFill>
                <a:latin typeface="Monotype Corsiva" pitchFamily="66" charset="0"/>
              </a:rPr>
              <a:t>Мы дружные!</a:t>
            </a:r>
            <a:br>
              <a:rPr lang="ru-RU" sz="5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300" b="1" dirty="0" smtClean="0">
                <a:solidFill>
                  <a:schemeClr val="bg1"/>
                </a:solidFill>
                <a:latin typeface="Monotype Corsiva" pitchFamily="66" charset="0"/>
              </a:rPr>
              <a:t>Мы внимательные!</a:t>
            </a:r>
            <a:br>
              <a:rPr lang="ru-RU" sz="5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300" b="1" dirty="0" smtClean="0">
                <a:solidFill>
                  <a:schemeClr val="bg1"/>
                </a:solidFill>
                <a:latin typeface="Monotype Corsiva" pitchFamily="66" charset="0"/>
              </a:rPr>
              <a:t>Мы старательные</a:t>
            </a:r>
            <a:r>
              <a:rPr lang="ru-RU" sz="5300" b="1" dirty="0" smtClean="0">
                <a:solidFill>
                  <a:schemeClr val="bg1"/>
                </a:solidFill>
                <a:latin typeface="Monotype Corsiva" pitchFamily="66" charset="0"/>
              </a:rPr>
              <a:t>!</a:t>
            </a:r>
            <a:br>
              <a:rPr lang="ru-RU" sz="5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300" b="1" dirty="0" smtClean="0">
                <a:solidFill>
                  <a:schemeClr val="bg1"/>
                </a:solidFill>
                <a:latin typeface="Monotype Corsiva" pitchFamily="66" charset="0"/>
              </a:rPr>
              <a:t>Мы учимся!</a:t>
            </a:r>
            <a:br>
              <a:rPr lang="ru-RU" sz="5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300" b="1" dirty="0" smtClean="0">
                <a:solidFill>
                  <a:schemeClr val="bg1"/>
                </a:solidFill>
                <a:latin typeface="Monotype Corsiva" pitchFamily="66" charset="0"/>
              </a:rPr>
              <a:t>Всё у нас получится!</a:t>
            </a:r>
            <a:r>
              <a:rPr lang="ru-RU" sz="5300" b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3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liubavyshka.ru/_ph/4/1/739172991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143240" y="4000504"/>
            <a:ext cx="235745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143932" cy="1571612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5" y="357166"/>
            <a:ext cx="82868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Содержимое 4" descr="http://pustunchik.ua/uploads/creation/cache/cf2e5931236cd1a505b486a6855ffc3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678661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0"/>
            <a:ext cx="72152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Нарисую я слона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голубою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краской.</a:t>
            </a:r>
            <a:b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Голова, спина, живот, синенькие глазки.</a:t>
            </a:r>
            <a:b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Хобот у слона большой и большие уши…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85728"/>
            <a:ext cx="78450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Какие цифры спрятались ?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Содержимое 4" descr="http://lib.exdat.com/tw_files2/urls_14/5/d-4249/7z-docs/1_html_4ff13e4b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71530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86314" y="2000240"/>
            <a:ext cx="4071966" cy="4572032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214290"/>
            <a:ext cx="55721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Проверь себя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285860"/>
            <a:ext cx="25717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Состав числа 5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1428736"/>
            <a:ext cx="27860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Состав числа 6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2214554"/>
            <a:ext cx="2016827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1+4=5</a:t>
            </a:r>
          </a:p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0+5=5</a:t>
            </a:r>
          </a:p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2+3=5</a:t>
            </a:r>
          </a:p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4+1=5</a:t>
            </a:r>
          </a:p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5+0=5</a:t>
            </a:r>
          </a:p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3+2=5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2000240"/>
            <a:ext cx="2714643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1+5=6</a:t>
            </a: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0+6=6</a:t>
            </a: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3+3=6</a:t>
            </a: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4+2=6</a:t>
            </a: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6+0=6</a:t>
            </a:r>
            <a:endParaRPr lang="ru-RU" sz="4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5+1=6</a:t>
            </a: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2+4=6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2" name="Рисунок 11" descr="http://liubavyshka.ru/_ph/4/1/73917299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214686"/>
            <a:ext cx="17859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Физминутка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3526134"/>
            <a:ext cx="321471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half" idx="1"/>
          </p:nvPr>
        </p:nvSpPr>
        <p:spPr>
          <a:xfrm>
            <a:off x="2285984" y="4643446"/>
            <a:ext cx="1785950" cy="13573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" name="p619678253" descr="&amp;KHcy;&amp;ocy;&amp;rcy;&amp;ocy;&amp;vcy;&amp;ocy;&amp;dcy; &amp;scy;&amp;mcy;&amp;acy;&amp;jcy;&amp;lcy;&amp;icy;&amp;kcy;&amp;ocy;&amp;vcy;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57256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Рисунок 5" descr="http://funforkids.ru/pictures/ball/ball0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71678"/>
            <a:ext cx="171451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unforkids.ru/pictures/ball/ball0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928802"/>
            <a:ext cx="171451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funforkids.ru/pictures/ball/ball0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00240"/>
            <a:ext cx="171451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funforkids.ru/pictures/ball/ball0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071678"/>
            <a:ext cx="171451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funforkids.ru/pictures/ball/ball0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000504"/>
            <a:ext cx="171451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funforkids.ru/pictures/ball/ball0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929066"/>
            <a:ext cx="171451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funforkids.ru/pictures/ball/ball0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857628"/>
            <a:ext cx="171451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00034" y="357167"/>
            <a:ext cx="80828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Добежал до поворота, там попал под колесо, </a:t>
            </a:r>
            <a:b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Лопнул, хлопнул, вот и все…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billmaynard.bothofus.co.uk/Scripts/HitCounter/Images/Imgs100/7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685804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4put.ru/pictures/max/159/489179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821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 flipH="1" flipV="1">
            <a:off x="1428728" y="5779960"/>
            <a:ext cx="71438" cy="7078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0425" algn="l"/>
              </a:tabLst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5143504" y="4429132"/>
            <a:ext cx="371477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0425" algn="l"/>
              </a:tabLst>
            </a:pPr>
            <a:r>
              <a:rPr kumimoji="0" lang="ru-RU" sz="20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Радуга над нашей</a:t>
            </a:r>
            <a:r>
              <a:rPr kumimoji="0" lang="ru-RU" sz="2000" b="1" i="0" u="none" strike="noStrike" cap="all" spc="0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речкой</a:t>
            </a:r>
            <a:endParaRPr kumimoji="0" lang="ru-RU" sz="2000" b="1" i="0" u="none" strike="noStrike" cap="all" spc="0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0425" algn="l"/>
              </a:tabLst>
            </a:pPr>
            <a:r>
              <a:rPr kumimoji="0" lang="ru-RU" sz="20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Спину выгнула колечком</a:t>
            </a:r>
            <a:endParaRPr kumimoji="0" lang="ru-RU" sz="2000" b="1" i="0" u="none" strike="noStrike" cap="all" spc="0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0425" algn="l"/>
              </a:tabLst>
            </a:pPr>
            <a:r>
              <a:rPr kumimoji="0" lang="ru-RU" sz="20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Ровно семь , без лишних слов</a:t>
            </a:r>
            <a:endParaRPr kumimoji="0" lang="ru-RU" sz="2000" b="1" i="0" u="none" strike="noStrike" cap="all" spc="0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0425" algn="l"/>
              </a:tabLst>
            </a:pPr>
            <a:r>
              <a:rPr kumimoji="0" lang="ru-RU" sz="20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ней полосок и цветов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134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 Мы дружные! Мы внимательные! Мы старательные! Мы учимся! Всё у нас получится!   </vt:lpstr>
      <vt:lpstr>.</vt:lpstr>
      <vt:lpstr>Слайд 4</vt:lpstr>
      <vt:lpstr>Слайд 5</vt:lpstr>
      <vt:lpstr>Физминутка </vt:lpstr>
      <vt:lpstr>Слайд 7</vt:lpstr>
      <vt:lpstr>Слайд 8</vt:lpstr>
      <vt:lpstr>Слайд 9</vt:lpstr>
      <vt:lpstr>Слайд 10</vt:lpstr>
      <vt:lpstr>Состав числа 7</vt:lpstr>
      <vt:lpstr>Слайд 12</vt:lpstr>
      <vt:lpstr>Слайд 13</vt:lpstr>
      <vt:lpstr>Светик-семецветик</vt:lpstr>
      <vt:lpstr>Рефлексия  «Секретик»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User</cp:lastModifiedBy>
  <cp:revision>53</cp:revision>
  <dcterms:created xsi:type="dcterms:W3CDTF">2012-08-01T05:50:11Z</dcterms:created>
  <dcterms:modified xsi:type="dcterms:W3CDTF">2015-12-25T15:35:57Z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95092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