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2" r:id="rId3"/>
    <p:sldId id="258" r:id="rId4"/>
    <p:sldId id="293" r:id="rId5"/>
    <p:sldId id="256" r:id="rId6"/>
    <p:sldId id="259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6" r:id="rId19"/>
    <p:sldId id="291" r:id="rId20"/>
    <p:sldId id="278" r:id="rId21"/>
    <p:sldId id="29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B33C-94D7-4B2C-95B7-CC0C1267854B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AB46-8B8B-4225-80A0-24AA35770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9F94-09C4-4AAB-B3B0-AF0F90D7A7F0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FFE6C-3B5D-4038-8E8B-27A370013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FC0A-3EED-4754-9C38-EEF57ED825A9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7EA7-6388-492C-8060-40C301CAA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6660-CC6B-47CA-80BA-FB7581E97C93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5C90-7641-48C8-8E85-63A0D5A9A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0D2F-0C9B-4E3B-AD22-0088AD20D26E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567B-DC51-4250-89B7-7B68C411A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94D7-8984-4A07-88D3-CCC34A1617A9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84AF-C2FE-42EC-91DC-66631F30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51CA-B9FE-4710-948A-A6BC5949CBDB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96067-D7EB-4A69-8D32-EB160713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76443-E2AB-4332-B691-19D9BCA57120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CA59-6327-40C3-B048-2218FFBB3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1B4A8-5DBA-4AA5-9924-1689EF9BEB6C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4278-7573-4625-BBB0-85CAA52D2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CF86-92D4-43A9-8796-0B4422F7283B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130-60E1-4FC4-9EF8-AA5B5097C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4CFE-EFD6-4A5A-8F59-43BC8D989FA9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0C8E5-65CB-4052-9329-E633FDDBF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150647-FFA2-47DB-A815-C07D964D2E0F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DB3E82-7CC5-4E0B-8A24-B06D90B53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lumos.narod.ru/alhimia/l4_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571500"/>
            <a:ext cx="4643437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уже знаете, что в IX веке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равноапостольские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труды святых Кирилла и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Мефодия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позволили широко распространиться христианскому учению в славянском мире.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taday.ru/data/264/685/1234/kiril&amp;mefo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3498" y="116632"/>
            <a:ext cx="44481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5" y="428625"/>
            <a:ext cx="4114800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Славяне поклонялись небу и солнцу как божествам. Бог неба -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Сварог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их представлениям, имел детей -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Сварожичей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Даждьбог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бог солнца и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Стрибог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распространитель блага, бог ветра. 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1" name="Picture 1" descr="C:\Users\Admin\Desktop\языческие боги\сварог-бог огня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643063" y="142875"/>
            <a:ext cx="2286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38" y="2500313"/>
            <a:ext cx="928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  <a:cs typeface="+mn-cs"/>
              </a:rPr>
              <a:t>Сварог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ussDecor" pitchFamily="82" charset="-52"/>
              <a:cs typeface="+mn-cs"/>
            </a:endParaRPr>
          </a:p>
        </p:txBody>
      </p:sp>
      <p:pic>
        <p:nvPicPr>
          <p:cNvPr id="30723" name="Picture 3" descr="http://www.kabsvet.ru/userfiles/image/str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7473">
            <a:off x="3570288" y="307022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://www.kabsvet.ru/userfiles/image/str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94394" flipH="1">
            <a:off x="1071563" y="3057525"/>
            <a:ext cx="9223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Admin\Desktop\языческие боги\даждьбо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929063"/>
            <a:ext cx="18621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Users\Admin\Desktop\языческие боги\стрибог-бог ветр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3929063"/>
            <a:ext cx="1889125" cy="2714625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2938" y="628650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  <a:cs typeface="+mn-cs"/>
              </a:rPr>
              <a:t>Даждьбог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ussDecor" pitchFamily="82" charset="-5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13" y="6286500"/>
            <a:ext cx="1071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  <a:cs typeface="+mn-cs"/>
              </a:rPr>
              <a:t>Стрибог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ussDecor" pitchFamily="82" charset="-5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813" y="3357563"/>
            <a:ext cx="2000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  <a:cs typeface="+mn-cs"/>
              </a:rPr>
              <a:t>Сварожичи</a:t>
            </a:r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926" y="476671"/>
            <a:ext cx="5325750" cy="2592289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Поклонялись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Перуну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Громовержцу, богу грома и молнии;</a:t>
            </a:r>
          </a:p>
          <a:p>
            <a:pPr algn="ctr">
              <a:buFontTx/>
              <a:buNone/>
              <a:defRPr/>
            </a:pPr>
            <a:endParaRPr lang="ru-RU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женскому божеству, покровительнице земли и плодородия –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Макоши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>
              <a:defRPr/>
            </a:pP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7" name="Picture 1" descr="C:\Users\Admin\Desktop\языческие боги\макоши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691680" y="3705243"/>
            <a:ext cx="2251867" cy="315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http://img-fotki.yandex.ru/get/5705/moon-light311.15/0_62621_938ffc69_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188640"/>
            <a:ext cx="296437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63" y="142875"/>
            <a:ext cx="5043487" cy="15716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Поклонялись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Велесу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(Волосу) - покровителю богатства. </a:t>
            </a: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3" name="Picture 1" descr="C:\Users\Admin\Desktop\языческие боги\ве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5616624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88" y="214313"/>
            <a:ext cx="6615112" cy="10429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 божества весны и лета - 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Ярило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Купала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(Купало).</a:t>
            </a:r>
          </a:p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stat21.privet.ru/lr/0c199283ce59c68a396001fbad51b29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95536" y="1844824"/>
            <a:ext cx="3456384" cy="471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s014.radikal.ru/i326/1011/42/a49b7c36b5f9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343694" y="1840454"/>
            <a:ext cx="3279850" cy="465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38" y="357188"/>
            <a:ext cx="714375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Славяне верили в домового, который «хозяйничал» в доме,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водяного - «хозяина» водоёмов, лешего – лесного «хозяина». </a:t>
            </a:r>
          </a:p>
        </p:txBody>
      </p:sp>
      <p:pic>
        <p:nvPicPr>
          <p:cNvPr id="26626" name="Picture 2" descr="http://img0.liveinternet.ru/images/attach/c/5/87/826/87826136_6470364_80769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643188"/>
            <a:ext cx="26431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s59.radikal.ru/i166/0910/7a/825cae2d9f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713" y="2714625"/>
            <a:ext cx="2760662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s54.radikal.ru/i144/0904/3d/fab2b83c8c5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643188"/>
            <a:ext cx="3810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5"/>
            <a:ext cx="8229600" cy="13573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Домовые, лешие, русалки стали персонажами русских народных сказок.</a:t>
            </a:r>
          </a:p>
          <a:p>
            <a:pPr algn="ctr">
              <a:defRPr/>
            </a:pP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umpstudio.com/uploads/assets/news/127/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70"/>
            <a:ext cx="6792665" cy="54292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0" name="Picture 4" descr="http://static.diary.ru/userdir/1/5/1/6/1516768/4957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643447"/>
            <a:ext cx="301395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142875"/>
            <a:ext cx="7072313" cy="27860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языческий период было создано множество суеверии, обычаев «задабривать» духов разными жертвами, словами, просьбами. </a:t>
            </a:r>
          </a:p>
          <a:p>
            <a:pPr algn="ctr">
              <a:defRPr/>
            </a:pP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e-crimea.info/pictures/h_4X1rhu7CK2ZAwJk0a3DTfoBvW6mQepnH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259632" y="2797905"/>
            <a:ext cx="70282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142875"/>
            <a:ext cx="7286625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Сохранились также названия праздников, которые </a:t>
            </a:r>
            <a:r>
              <a:rPr lang="ru-RU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</a:t>
            </a:r>
            <a:r>
              <a:rPr lang="en-US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у славян - язычников днями всеобщего чествования предков и природы: </a:t>
            </a:r>
          </a:p>
          <a:p>
            <a:pPr algn="r">
              <a:buFontTx/>
              <a:buNone/>
              <a:defRPr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Коляда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Масленица, </a:t>
            </a:r>
          </a:p>
          <a:p>
            <a:pPr algn="r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горка,</a:t>
            </a:r>
          </a:p>
          <a:p>
            <a:pPr algn="r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Купала, </a:t>
            </a:r>
          </a:p>
          <a:p>
            <a:pPr algn="r">
              <a:buFontTx/>
              <a:buNone/>
              <a:defRPr/>
            </a:pP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Радоница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i045.radikal.ru/1201/98/68a32c924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3286116" cy="2190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s017.radikal.ru/i430/1202/ab/acb441997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2944372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girls-svadba.ru/sites/default/files/pictures/a000e7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00438"/>
            <a:ext cx="2987665" cy="2061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img1.liveinternet.ru/images/attach/c/5/89/113/89113387_Ivana_Kupalash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619414"/>
            <a:ext cx="3214679" cy="2238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img-fotki.yandex.ru/get/5806/len-borunowa.db/0_5e5d9_a8a3b34a_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9591" y="4714885"/>
            <a:ext cx="309698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5" y="714375"/>
            <a:ext cx="4300538" cy="20002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Теперь, например, для православных россиян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Радоница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день поминовения умерших, Коляды - прославление Христа, Масленица - сырная неделя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подготовления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Великому посту, а с Красной горки начинаются дни венчания (брака) после Великого поста.</a:t>
            </a:r>
          </a:p>
          <a:p>
            <a:pPr algn="ctr">
              <a:defRPr/>
            </a:pPr>
            <a:endParaRPr lang="ru-RU" sz="2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4put.ru/pictures/max/335/10296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42875"/>
            <a:ext cx="371475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230043"/>
              </p:ext>
            </p:extLst>
          </p:nvPr>
        </p:nvGraphicFramePr>
        <p:xfrm>
          <a:off x="755650" y="2708275"/>
          <a:ext cx="792088" cy="32628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/>
              </a:tblGrid>
              <a:tr h="6480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</a:t>
                      </a:r>
                      <a:r>
                        <a:rPr lang="ru-RU" sz="2000" dirty="0" smtClean="0"/>
                        <a:t>Я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52178"/>
              </p:ext>
            </p:extLst>
          </p:nvPr>
        </p:nvGraphicFramePr>
        <p:xfrm>
          <a:off x="1547813" y="2708275"/>
          <a:ext cx="792088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4807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З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69537"/>
              </p:ext>
            </p:extLst>
          </p:nvPr>
        </p:nvGraphicFramePr>
        <p:xfrm>
          <a:off x="2339975" y="404813"/>
          <a:ext cx="792088" cy="295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5923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923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26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623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264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57765"/>
              </p:ext>
            </p:extLst>
          </p:nvPr>
        </p:nvGraphicFramePr>
        <p:xfrm>
          <a:off x="3132138" y="981075"/>
          <a:ext cx="792088" cy="501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45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4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4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379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3106"/>
              </p:ext>
            </p:extLst>
          </p:nvPr>
        </p:nvGraphicFramePr>
        <p:xfrm>
          <a:off x="3924300" y="2133600"/>
          <a:ext cx="792088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421"/>
              </p:ext>
            </p:extLst>
          </p:nvPr>
        </p:nvGraphicFramePr>
        <p:xfrm>
          <a:off x="4716463" y="2708275"/>
          <a:ext cx="79208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8490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С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112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849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39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7693"/>
              </p:ext>
            </p:extLst>
          </p:nvPr>
        </p:nvGraphicFramePr>
        <p:xfrm>
          <a:off x="5508625" y="2133600"/>
          <a:ext cx="792088" cy="441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029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2123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782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178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575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66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88305"/>
              </p:ext>
            </p:extLst>
          </p:nvPr>
        </p:nvGraphicFramePr>
        <p:xfrm>
          <a:off x="6300788" y="2708275"/>
          <a:ext cx="792088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480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В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38669"/>
              </p:ext>
            </p:extLst>
          </p:nvPr>
        </p:nvGraphicFramePr>
        <p:xfrm>
          <a:off x="7092950" y="2133600"/>
          <a:ext cx="720080" cy="193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8683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одержимое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446084"/>
              </p:ext>
            </p:extLst>
          </p:nvPr>
        </p:nvGraphicFramePr>
        <p:xfrm>
          <a:off x="755278" y="2707531"/>
          <a:ext cx="792088" cy="3240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/>
              </a:tblGrid>
              <a:tr h="648072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rgbClr val="00B0F0"/>
                          </a:solidFill>
                        </a:rPr>
                        <a:t> Я</a:t>
                      </a:r>
                      <a:endParaRPr lang="ru-RU" sz="1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3"/>
                          </a:solidFill>
                        </a:rPr>
                        <a:t>  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3"/>
                          </a:solidFill>
                        </a:rPr>
                        <a:t>    р</a:t>
                      </a:r>
                      <a:endParaRPr lang="ru-RU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accent3"/>
                          </a:solidFill>
                        </a:rPr>
                        <a:t>    и</a:t>
                      </a:r>
                      <a:endParaRPr lang="ru-RU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accent3"/>
                          </a:solidFill>
                        </a:rPr>
                        <a:t>    л</a:t>
                      </a:r>
                      <a:endParaRPr lang="ru-RU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accent3"/>
                          </a:solidFill>
                        </a:rPr>
                        <a:t>    о</a:t>
                      </a:r>
                      <a:endParaRPr lang="ru-RU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82226"/>
              </p:ext>
            </p:extLst>
          </p:nvPr>
        </p:nvGraphicFramePr>
        <p:xfrm>
          <a:off x="1547441" y="2707531"/>
          <a:ext cx="792088" cy="388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48071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   З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н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а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н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и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я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75652"/>
              </p:ext>
            </p:extLst>
          </p:nvPr>
        </p:nvGraphicFramePr>
        <p:xfrm>
          <a:off x="2339603" y="404069"/>
          <a:ext cx="792088" cy="2952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24843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и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846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д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о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652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л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761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   Ы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25606"/>
              </p:ext>
            </p:extLst>
          </p:nvPr>
        </p:nvGraphicFramePr>
        <p:xfrm>
          <a:off x="3131766" y="980331"/>
          <a:ext cx="792088" cy="5034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48071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в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е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chemeClr val="accent3"/>
                          </a:solidFill>
                        </a:rPr>
                        <a:t>   н</a:t>
                      </a:r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  Ч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4595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а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4595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н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4595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и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37918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е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80857"/>
              </p:ext>
            </p:extLst>
          </p:nvPr>
        </p:nvGraphicFramePr>
        <p:xfrm>
          <a:off x="3923928" y="2132856"/>
          <a:ext cx="792088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п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1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р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у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н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22219"/>
              </p:ext>
            </p:extLst>
          </p:nvPr>
        </p:nvGraphicFramePr>
        <p:xfrm>
          <a:off x="4716091" y="2707531"/>
          <a:ext cx="792088" cy="380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49461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1124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в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а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р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8490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о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392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г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59736"/>
              </p:ext>
            </p:extLst>
          </p:nvPr>
        </p:nvGraphicFramePr>
        <p:xfrm>
          <a:off x="5508253" y="2132856"/>
          <a:ext cx="792088" cy="443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029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с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2123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78273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р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17871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и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б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57519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о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666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г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66611"/>
              </p:ext>
            </p:extLst>
          </p:nvPr>
        </p:nvGraphicFramePr>
        <p:xfrm>
          <a:off x="6300416" y="2707531"/>
          <a:ext cx="792088" cy="337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    В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 е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 л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  е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  с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78205"/>
              </p:ext>
            </p:extLst>
          </p:nvPr>
        </p:nvGraphicFramePr>
        <p:xfrm>
          <a:off x="7092578" y="2132856"/>
          <a:ext cx="72008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576064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р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84056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64056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3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accent3"/>
                          </a:solidFill>
                        </a:rPr>
                        <a:t>   д</a:t>
                      </a:r>
                      <a:endParaRPr lang="ru-RU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Расселение восточных славян</a:t>
            </a:r>
            <a:br>
              <a:rPr lang="ru-RU" dirty="0" smtClean="0"/>
            </a:br>
            <a:r>
              <a:rPr lang="ru-RU" dirty="0" smtClean="0"/>
              <a:t>до принятия христианства</a:t>
            </a:r>
            <a:endParaRPr lang="ru-RU" dirty="0"/>
          </a:p>
        </p:txBody>
      </p:sp>
      <p:pic>
        <p:nvPicPr>
          <p:cNvPr id="4" name="Объект 3" descr="расселение западных, южных, восточных славя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0200"/>
            <a:ext cx="5184576" cy="47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481007"/>
      </p:ext>
    </p:extLst>
  </p:cSld>
  <p:clrMapOvr>
    <a:masterClrMapping/>
  </p:clrMapOvr>
  <p:transition spd="slow"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38" y="714375"/>
            <a:ext cx="357187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Языческая религия для наших предков была как бы предчувствием и подготовкой к принятию Христа, к получению знаний о Спасителе и Искуплении.</a:t>
            </a:r>
          </a:p>
        </p:txBody>
      </p:sp>
      <p:pic>
        <p:nvPicPr>
          <p:cNvPr id="37890" name="Picture 2" descr="http://4put.ru/pictures/max/200/6164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214313"/>
            <a:ext cx="49180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6000" smtClean="0">
                <a:solidFill>
                  <a:srgbClr val="006600"/>
                </a:solidFill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6000" smtClean="0">
                <a:solidFill>
                  <a:srgbClr val="006600"/>
                </a:solidFill>
              </a:rPr>
              <a:t>ЗА ВНИМАНИЕ!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214313"/>
            <a:ext cx="4114800" cy="45259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кончины святых учителей словенских начатое ими дело продолжали их ученики. И к X веку южные и западные славяне были уже христианами.</a:t>
            </a:r>
          </a:p>
          <a:p>
            <a:pPr algn="ctr">
              <a:defRPr/>
            </a:pP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g1.liveinternet.ru/images/attach/c/8/99/797/99797005_53452345_52860338_8992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71563"/>
            <a:ext cx="4953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концу 9 века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71293"/>
              </p:ext>
            </p:extLst>
          </p:nvPr>
        </p:nvGraphicFramePr>
        <p:xfrm>
          <a:off x="457200" y="1600200"/>
          <a:ext cx="8229600" cy="283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45637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Западные славяне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Приняли христианство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5637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Южные славяне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Приняли христианство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5637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Восточные славяне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________________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221282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636838"/>
            <a:ext cx="7096125" cy="2736850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  <a:t>ВОСТОЧНЫЕ СЛАВЯНЕ </a:t>
            </a:r>
            <a:b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</a:b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  <a:t>ДО </a:t>
            </a:r>
            <a:b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</a:br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  <a:t>ПРИНЯТИЯ ХРИСТИАНСТВА</a:t>
            </a:r>
            <a:b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ussDecor" pitchFamily="82" charset="-52"/>
              </a:rPr>
            </a:br>
            <a:endParaRPr lang="ru-RU" sz="6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ussDecor" pitchFamily="82" charset="-5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0" y="142875"/>
            <a:ext cx="4803998" cy="621829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g0.liveinternet.ru/images/attach/b/3/23/228/23228556_BOKlajtvaSvorozhi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416824" cy="635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r>
              <a:rPr lang="ru-RU" b="1" i="1" smtClean="0">
                <a:solidFill>
                  <a:srgbClr val="006600"/>
                </a:solidFill>
              </a:rPr>
              <a:t>Язычество- вера, основанная на поклонении обожествляемым силам природы и предкам</a:t>
            </a:r>
            <a:br>
              <a:rPr lang="ru-RU" b="1" i="1" smtClean="0">
                <a:solidFill>
                  <a:srgbClr val="006600"/>
                </a:solidFill>
              </a:rPr>
            </a:br>
            <a:r>
              <a:rPr lang="ru-RU" b="1" i="1" smtClean="0">
                <a:solidFill>
                  <a:srgbClr val="006600"/>
                </a:solidFill>
              </a:rPr>
              <a:t>Идолы, кумиры- изображения языческих богов из дерева или камня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18434" name="Picture 5" descr="Картинка 118 из 7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24175"/>
            <a:ext cx="4019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Картинка 118 из 7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852738"/>
            <a:ext cx="4019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0"/>
            <a:ext cx="4329113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почитании славянами предков главное место занимал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родоначальник, давно умерший славный предок. Ею обожествляли и к нему обращались за помощью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img1.liveinternet.ru/images/attach/c/3/77/487/77487063_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04788"/>
            <a:ext cx="2500312" cy="624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142875"/>
            <a:ext cx="4543425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Предка называли «щур» или «чур». Среди нынешних детских игр сохранилась игра «Чур, меня», в которой дети используют «защитные» слова «Чур, меня», что означает «защити меня, предок». Это одно из древних заклинаний, хотя современные дети вряд ли об этом знают и пользуются этими словами, конечно, не как заклинаниями, а как традиционным словесным знаком, обозначающим неприкосновенность, защиту.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www.bochkavpechatleniy.com/data/photo/62303/e70c71757aa69cd6bf24cc62c610539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71500" y="642938"/>
            <a:ext cx="4098925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928688" y="8572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_RussDecor"/>
                <a:cs typeface="Times New Roman" pitchFamily="18" charset="0"/>
              </a:rPr>
              <a:t>ЧУР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0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Тема250</Template>
  <TotalTime>658</TotalTime>
  <Words>556</Words>
  <Application>Microsoft Office PowerPoint</Application>
  <PresentationFormat>Экран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Тема250</vt:lpstr>
      <vt:lpstr>Презентация PowerPoint</vt:lpstr>
      <vt:lpstr>Расселение восточных славян до принятия христианства</vt:lpstr>
      <vt:lpstr>Презентация PowerPoint</vt:lpstr>
      <vt:lpstr>К концу 9 века</vt:lpstr>
      <vt:lpstr>ВОСТОЧНЫЕ СЛАВЯНЕ  ДО  ПРИНЯТИЯ ХРИСТИАНСТВА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ВОСТОЧНЫЕ СЛАВЯНЕ  ДО  ПРИНЯТИЯ ХРИСТИАНСТВА</dc:title>
  <dc:creator>Admin</dc:creator>
  <cp:lastModifiedBy>User</cp:lastModifiedBy>
  <cp:revision>57</cp:revision>
  <dcterms:created xsi:type="dcterms:W3CDTF">2001-12-31T22:26:05Z</dcterms:created>
  <dcterms:modified xsi:type="dcterms:W3CDTF">2015-10-16T13:00:39Z</dcterms:modified>
</cp:coreProperties>
</file>