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4"/>
  </p:notesMasterIdLst>
  <p:sldIdLst>
    <p:sldId id="287" r:id="rId2"/>
    <p:sldId id="256" r:id="rId3"/>
    <p:sldId id="277" r:id="rId4"/>
    <p:sldId id="257" r:id="rId5"/>
    <p:sldId id="278" r:id="rId6"/>
    <p:sldId id="258" r:id="rId7"/>
    <p:sldId id="259" r:id="rId8"/>
    <p:sldId id="260" r:id="rId9"/>
    <p:sldId id="261" r:id="rId10"/>
    <p:sldId id="262" r:id="rId11"/>
    <p:sldId id="274" r:id="rId12"/>
    <p:sldId id="276" r:id="rId13"/>
    <p:sldId id="263" r:id="rId14"/>
    <p:sldId id="279" r:id="rId15"/>
    <p:sldId id="275" r:id="rId16"/>
    <p:sldId id="264" r:id="rId17"/>
    <p:sldId id="265" r:id="rId18"/>
    <p:sldId id="280" r:id="rId19"/>
    <p:sldId id="266" r:id="rId20"/>
    <p:sldId id="281" r:id="rId21"/>
    <p:sldId id="267" r:id="rId22"/>
    <p:sldId id="282" r:id="rId23"/>
    <p:sldId id="268" r:id="rId24"/>
    <p:sldId id="269" r:id="rId25"/>
    <p:sldId id="270" r:id="rId26"/>
    <p:sldId id="283" r:id="rId27"/>
    <p:sldId id="271" r:id="rId28"/>
    <p:sldId id="284" r:id="rId29"/>
    <p:sldId id="272" r:id="rId30"/>
    <p:sldId id="285" r:id="rId31"/>
    <p:sldId id="273" r:id="rId32"/>
    <p:sldId id="286"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FC23C7-CDBF-4177-8C3A-CFD4F6CF7B77}" type="datetimeFigureOut">
              <a:rPr lang="ru-RU" smtClean="0"/>
              <a:t>19.04.2016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29E5C9-7E8D-4A25-8CA4-E5DD2D9C4A4C}"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Совсем скоро мы будем отмечать 70 победы в Великой Отечественной войне. Эта война была страшной. Гитлер со своей армией завоевал почти всю Европу. Осталась только Россия. У нас с Германией был заключен мирный договор о ненападении друг на друга. Но Германия нарушила это условие и тайно готовилась к войне против нашей Родины.</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Тулой Родина гордится,</a:t>
            </a:r>
            <a:endParaRPr lang="ru-RU" dirty="0" smtClean="0"/>
          </a:p>
          <a:p>
            <a:r>
              <a:rPr lang="ru-RU" sz="1200" kern="1200" dirty="0" smtClean="0">
                <a:solidFill>
                  <a:schemeClr val="tx1"/>
                </a:solidFill>
                <a:latin typeface="+mn-lt"/>
                <a:ea typeface="+mn-ea"/>
                <a:cs typeface="+mn-cs"/>
              </a:rPr>
              <a:t>Сила Тулы не мала.</a:t>
            </a:r>
            <a:endParaRPr lang="ru-RU" dirty="0" smtClean="0"/>
          </a:p>
          <a:p>
            <a:r>
              <a:rPr lang="ru-RU" sz="1200" kern="1200" dirty="0" smtClean="0">
                <a:solidFill>
                  <a:schemeClr val="tx1"/>
                </a:solidFill>
                <a:latin typeface="+mn-lt"/>
                <a:ea typeface="+mn-ea"/>
                <a:cs typeface="+mn-cs"/>
              </a:rPr>
              <a:t>Ведь недаром же столица</a:t>
            </a:r>
            <a:endParaRPr lang="ru-RU" dirty="0" smtClean="0"/>
          </a:p>
          <a:p>
            <a:r>
              <a:rPr lang="ru-RU" sz="1200" kern="1200" dirty="0" smtClean="0">
                <a:solidFill>
                  <a:schemeClr val="tx1"/>
                </a:solidFill>
                <a:latin typeface="+mn-lt"/>
                <a:ea typeface="+mn-ea"/>
                <a:cs typeface="+mn-cs"/>
              </a:rPr>
              <a:t>Нас в помощники взяла.</a:t>
            </a:r>
            <a:endParaRPr lang="ru-RU" dirty="0" smtClean="0"/>
          </a:p>
          <a:p>
            <a:r>
              <a:rPr lang="ru-RU" sz="1200" kern="1200" dirty="0" smtClean="0">
                <a:solidFill>
                  <a:schemeClr val="tx1"/>
                </a:solidFill>
                <a:latin typeface="+mn-lt"/>
                <a:ea typeface="+mn-ea"/>
                <a:cs typeface="+mn-cs"/>
              </a:rPr>
              <a:t>В ружья всю вложили душу</a:t>
            </a:r>
            <a:endParaRPr lang="ru-RU" dirty="0" smtClean="0"/>
          </a:p>
          <a:p>
            <a:r>
              <a:rPr lang="ru-RU" sz="1200" kern="1200" dirty="0" smtClean="0">
                <a:solidFill>
                  <a:schemeClr val="tx1"/>
                </a:solidFill>
                <a:latin typeface="+mn-lt"/>
                <a:ea typeface="+mn-ea"/>
                <a:cs typeface="+mn-cs"/>
              </a:rPr>
              <a:t>Тулы верные сыны,</a:t>
            </a:r>
            <a:endParaRPr lang="ru-RU" dirty="0" smtClean="0"/>
          </a:p>
          <a:p>
            <a:r>
              <a:rPr lang="ru-RU" sz="1200" kern="1200" dirty="0" smtClean="0">
                <a:solidFill>
                  <a:schemeClr val="tx1"/>
                </a:solidFill>
                <a:latin typeface="+mn-lt"/>
                <a:ea typeface="+mn-ea"/>
                <a:cs typeface="+mn-cs"/>
              </a:rPr>
              <a:t>И на море и на суше</a:t>
            </a:r>
            <a:endParaRPr lang="ru-RU" dirty="0" smtClean="0"/>
          </a:p>
          <a:p>
            <a:r>
              <a:rPr lang="ru-RU" sz="1200" kern="1200" dirty="0" smtClean="0">
                <a:solidFill>
                  <a:schemeClr val="tx1"/>
                </a:solidFill>
                <a:latin typeface="+mn-lt"/>
                <a:ea typeface="+mn-ea"/>
                <a:cs typeface="+mn-cs"/>
              </a:rPr>
              <a:t>Их винтовкам нет цены.</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11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Когда хватит радость,</a:t>
            </a:r>
            <a:endParaRPr lang="ru-RU" dirty="0" smtClean="0"/>
          </a:p>
          <a:p>
            <a:r>
              <a:rPr lang="ru-RU" sz="1200" kern="1200" dirty="0" smtClean="0">
                <a:solidFill>
                  <a:schemeClr val="tx1"/>
                </a:solidFill>
                <a:latin typeface="+mn-lt"/>
                <a:ea typeface="+mn-ea"/>
                <a:cs typeface="+mn-cs"/>
              </a:rPr>
              <a:t>А может быть и грусть, </a:t>
            </a:r>
            <a:endParaRPr lang="ru-RU" dirty="0" smtClean="0"/>
          </a:p>
          <a:p>
            <a:r>
              <a:rPr lang="ru-RU" sz="1200" kern="1200" dirty="0" smtClean="0">
                <a:solidFill>
                  <a:schemeClr val="tx1"/>
                </a:solidFill>
                <a:latin typeface="+mn-lt"/>
                <a:ea typeface="+mn-ea"/>
                <a:cs typeface="+mn-cs"/>
              </a:rPr>
              <a:t>Когда пора бы песню пошире затянуть,</a:t>
            </a:r>
            <a:endParaRPr lang="ru-RU" dirty="0" smtClean="0"/>
          </a:p>
          <a:p>
            <a:r>
              <a:rPr lang="ru-RU" sz="1200" kern="1200" dirty="0" smtClean="0">
                <a:solidFill>
                  <a:schemeClr val="tx1"/>
                </a:solidFill>
                <a:latin typeface="+mn-lt"/>
                <a:ea typeface="+mn-ea"/>
                <a:cs typeface="+mn-cs"/>
              </a:rPr>
              <a:t>Когда назреет пляска лихая , как огонь,</a:t>
            </a:r>
            <a:endParaRPr lang="ru-RU" dirty="0" smtClean="0"/>
          </a:p>
          <a:p>
            <a:r>
              <a:rPr lang="ru-RU" sz="1200" kern="1200" dirty="0" smtClean="0">
                <a:solidFill>
                  <a:schemeClr val="tx1"/>
                </a:solidFill>
                <a:latin typeface="+mn-lt"/>
                <a:ea typeface="+mn-ea"/>
                <a:cs typeface="+mn-cs"/>
              </a:rPr>
              <a:t>Берет Россия в руки тульскую гармонь!</a:t>
            </a:r>
            <a:endParaRPr lang="ru-RU" dirty="0" smtClean="0"/>
          </a:p>
          <a:p>
            <a:r>
              <a:rPr lang="ru-RU" sz="1200" kern="1200" dirty="0" smtClean="0">
                <a:solidFill>
                  <a:schemeClr val="tx1"/>
                </a:solidFill>
                <a:latin typeface="+mn-lt"/>
                <a:ea typeface="+mn-ea"/>
                <a:cs typeface="+mn-cs"/>
              </a:rPr>
              <a:t>Когда нависнут тучи с военною грозой, </a:t>
            </a:r>
            <a:endParaRPr lang="ru-RU" dirty="0" smtClean="0"/>
          </a:p>
          <a:p>
            <a:r>
              <a:rPr lang="ru-RU" sz="1200" kern="1200" dirty="0" smtClean="0">
                <a:solidFill>
                  <a:schemeClr val="tx1"/>
                </a:solidFill>
                <a:latin typeface="+mn-lt"/>
                <a:ea typeface="+mn-ea"/>
                <a:cs typeface="+mn-cs"/>
              </a:rPr>
              <a:t>Когда повеет гарью над отчею страной,</a:t>
            </a:r>
            <a:endParaRPr lang="ru-RU" dirty="0" smtClean="0"/>
          </a:p>
          <a:p>
            <a:r>
              <a:rPr lang="ru-RU" sz="1200" kern="1200" dirty="0" smtClean="0">
                <a:solidFill>
                  <a:schemeClr val="tx1"/>
                </a:solidFill>
                <a:latin typeface="+mn-lt"/>
                <a:ea typeface="+mn-ea"/>
                <a:cs typeface="+mn-cs"/>
              </a:rPr>
              <a:t>Когда враги, как волки,</a:t>
            </a:r>
            <a:endParaRPr lang="ru-RU" dirty="0" smtClean="0"/>
          </a:p>
          <a:p>
            <a:r>
              <a:rPr lang="ru-RU" sz="1200" kern="1200" dirty="0" smtClean="0">
                <a:solidFill>
                  <a:schemeClr val="tx1"/>
                </a:solidFill>
                <a:latin typeface="+mn-lt"/>
                <a:ea typeface="+mn-ea"/>
                <a:cs typeface="+mn-cs"/>
              </a:rPr>
              <a:t>Ворвутся вдруг в нее,</a:t>
            </a:r>
            <a:endParaRPr lang="ru-RU" dirty="0" smtClean="0"/>
          </a:p>
          <a:p>
            <a:r>
              <a:rPr lang="ru-RU" sz="1200" kern="1200" dirty="0" smtClean="0">
                <a:solidFill>
                  <a:schemeClr val="tx1"/>
                </a:solidFill>
                <a:latin typeface="+mn-lt"/>
                <a:ea typeface="+mn-ea"/>
                <a:cs typeface="+mn-cs"/>
              </a:rPr>
              <a:t>Берет Россия в руки тульское ружьё!</a:t>
            </a:r>
            <a:endParaRPr lang="ru-RU" dirty="0" smtClean="0"/>
          </a:p>
          <a:p>
            <a:r>
              <a:rPr lang="ru-RU" sz="1200" kern="1200" dirty="0" smtClean="0">
                <a:solidFill>
                  <a:schemeClr val="tx1"/>
                </a:solidFill>
                <a:latin typeface="+mn-lt"/>
                <a:ea typeface="+mn-ea"/>
                <a:cs typeface="+mn-cs"/>
              </a:rPr>
              <a:t>Когда приедут в гости хорошие друзья, </a:t>
            </a:r>
            <a:endParaRPr lang="ru-RU" dirty="0" smtClean="0"/>
          </a:p>
          <a:p>
            <a:r>
              <a:rPr lang="ru-RU" sz="1200" kern="1200" dirty="0" smtClean="0">
                <a:solidFill>
                  <a:schemeClr val="tx1"/>
                </a:solidFill>
                <a:latin typeface="+mn-lt"/>
                <a:ea typeface="+mn-ea"/>
                <a:cs typeface="+mn-cs"/>
              </a:rPr>
              <a:t>Когда сияет солнце и хмуриться нельзя!</a:t>
            </a:r>
            <a:endParaRPr lang="ru-RU" dirty="0" smtClean="0"/>
          </a:p>
          <a:p>
            <a:r>
              <a:rPr lang="ru-RU" sz="1200" kern="1200" dirty="0" smtClean="0">
                <a:solidFill>
                  <a:schemeClr val="tx1"/>
                </a:solidFill>
                <a:latin typeface="+mn-lt"/>
                <a:ea typeface="+mn-ea"/>
                <a:cs typeface="+mn-cs"/>
              </a:rPr>
              <a:t>Над белою салфеткой клубится мягкий пар,</a:t>
            </a:r>
            <a:endParaRPr lang="ru-RU" dirty="0" smtClean="0"/>
          </a:p>
          <a:p>
            <a:r>
              <a:rPr lang="ru-RU" sz="1200" kern="1200" dirty="0" smtClean="0">
                <a:solidFill>
                  <a:schemeClr val="tx1"/>
                </a:solidFill>
                <a:latin typeface="+mn-lt"/>
                <a:ea typeface="+mn-ea"/>
                <a:cs typeface="+mn-cs"/>
              </a:rPr>
              <a:t>На стол Россия ставит тульский самовар!</a:t>
            </a:r>
            <a:endParaRPr lang="ru-RU" dirty="0" smtClean="0"/>
          </a:p>
          <a:p>
            <a:r>
              <a:rPr lang="ru-RU" sz="1200" kern="1200" dirty="0" smtClean="0">
                <a:solidFill>
                  <a:schemeClr val="tx1"/>
                </a:solidFill>
                <a:latin typeface="+mn-lt"/>
                <a:ea typeface="+mn-ea"/>
                <a:cs typeface="+mn-cs"/>
              </a:rPr>
              <a:t>А к чаю сладкий пряник подаст Россия вам,</a:t>
            </a:r>
            <a:endParaRPr lang="ru-RU" dirty="0" smtClean="0"/>
          </a:p>
          <a:p>
            <a:r>
              <a:rPr lang="ru-RU" sz="1200" kern="1200" dirty="0" smtClean="0">
                <a:solidFill>
                  <a:schemeClr val="tx1"/>
                </a:solidFill>
                <a:latin typeface="+mn-lt"/>
                <a:ea typeface="+mn-ea"/>
                <a:cs typeface="+mn-cs"/>
              </a:rPr>
              <a:t>Ведь тульский пряник издревле нравится гостям.</a:t>
            </a:r>
            <a:endParaRPr lang="ru-RU" dirty="0" smtClean="0"/>
          </a:p>
          <a:p>
            <a:r>
              <a:rPr lang="ru-RU" sz="1200" kern="1200" dirty="0" smtClean="0">
                <a:solidFill>
                  <a:schemeClr val="tx1"/>
                </a:solidFill>
                <a:latin typeface="+mn-lt"/>
                <a:ea typeface="+mn-ea"/>
                <a:cs typeface="+mn-cs"/>
              </a:rPr>
              <a:t> </a:t>
            </a:r>
            <a:endParaRPr lang="ru-RU" dirty="0" smtClean="0"/>
          </a:p>
          <a:p>
            <a:r>
              <a:rPr lang="ru-RU" sz="1200" kern="1200" dirty="0" smtClean="0">
                <a:solidFill>
                  <a:schemeClr val="tx1"/>
                </a:solidFill>
                <a:latin typeface="+mn-lt"/>
                <a:ea typeface="+mn-ea"/>
                <a:cs typeface="+mn-cs"/>
              </a:rPr>
              <a:t>Вот такие умельцы-мастера живут в славном городе-герое Тула.</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12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Среди 13 городов-героев Москва занимает особое место. Именно в битве за столицу героизм и мужество наших солдат потрясли мир. А было это так.</a:t>
            </a:r>
            <a:endParaRPr lang="ru-RU" dirty="0" smtClean="0"/>
          </a:p>
          <a:p>
            <a:r>
              <a:rPr lang="ru-RU" sz="1200" kern="1200" dirty="0" smtClean="0">
                <a:solidFill>
                  <a:schemeClr val="tx1"/>
                </a:solidFill>
                <a:latin typeface="+mn-lt"/>
                <a:ea typeface="+mn-ea"/>
                <a:cs typeface="+mn-cs"/>
              </a:rPr>
              <a:t>В начале войны фашистские генералы отдали приказ о наступлении на Москву. План наступления они назвали «Тайфун». Что такое тайфун? Это сильный ветер, ураган, сметающий все на своем пути. Вот таким ураганом мечтали фашисты ворваться в Москву. Для этого у них было все: танки, самолеты, артиллерия, пехота. Намного больше, чем у нашей армии. Началось одно из самых крупных сражений Великой Отечественной войны. Битва за Москву. Она длилась 7 месяцев.</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13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Руководил армией, защищавшей Москву, Георгий Константинович Жуков – маршал, полководец, герой Вов.</a:t>
            </a:r>
            <a:endParaRPr lang="ru-RU" dirty="0" smtClean="0"/>
          </a:p>
          <a:p>
            <a:r>
              <a:rPr lang="ru-RU" sz="1200" kern="1200" dirty="0" smtClean="0">
                <a:solidFill>
                  <a:schemeClr val="tx1"/>
                </a:solidFill>
                <a:latin typeface="+mn-lt"/>
                <a:ea typeface="+mn-ea"/>
                <a:cs typeface="+mn-cs"/>
              </a:rPr>
              <a:t>У разъезда </a:t>
            </a:r>
            <a:r>
              <a:rPr lang="ru-RU" sz="1200" kern="1200" dirty="0" err="1" smtClean="0">
                <a:solidFill>
                  <a:schemeClr val="tx1"/>
                </a:solidFill>
                <a:latin typeface="+mn-lt"/>
                <a:ea typeface="+mn-ea"/>
                <a:cs typeface="+mn-cs"/>
              </a:rPr>
              <a:t>Дубосеково</a:t>
            </a:r>
            <a:r>
              <a:rPr lang="ru-RU" sz="1200" kern="1200" dirty="0" smtClean="0">
                <a:solidFill>
                  <a:schemeClr val="tx1"/>
                </a:solidFill>
                <a:latin typeface="+mn-lt"/>
                <a:ea typeface="+mn-ea"/>
                <a:cs typeface="+mn-cs"/>
              </a:rPr>
              <a:t>, на холме, на открытом поле герои генерала Панфилова преградили фашистам путь. Их было 28.</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14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На месте, где происходило сражение, у разъезда </a:t>
            </a:r>
            <a:r>
              <a:rPr lang="ru-RU" sz="1200" kern="1200" dirty="0" err="1" smtClean="0">
                <a:solidFill>
                  <a:schemeClr val="tx1"/>
                </a:solidFill>
                <a:latin typeface="+mn-lt"/>
                <a:ea typeface="+mn-ea"/>
                <a:cs typeface="+mn-cs"/>
              </a:rPr>
              <a:t>Дубосеково</a:t>
            </a:r>
            <a:r>
              <a:rPr lang="ru-RU" sz="1200" kern="1200" dirty="0" smtClean="0">
                <a:solidFill>
                  <a:schemeClr val="tx1"/>
                </a:solidFill>
                <a:latin typeface="+mn-lt"/>
                <a:ea typeface="+mn-ea"/>
                <a:cs typeface="+mn-cs"/>
              </a:rPr>
              <a:t>, стоит памятник героям-панфиловцам.</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15</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А в Москве во славу погибших пылает никогда не затухающий вечный огонь.</a:t>
            </a:r>
            <a:endParaRPr lang="ru-RU" dirty="0" smtClean="0"/>
          </a:p>
          <a:p>
            <a:r>
              <a:rPr lang="ru-RU" sz="1200" kern="1200" dirty="0" smtClean="0">
                <a:solidFill>
                  <a:schemeClr val="tx1"/>
                </a:solidFill>
                <a:latin typeface="+mn-lt"/>
                <a:ea typeface="+mn-ea"/>
                <a:cs typeface="+mn-cs"/>
              </a:rPr>
              <a:t> </a:t>
            </a:r>
            <a:endParaRPr lang="ru-RU" dirty="0" smtClean="0"/>
          </a:p>
          <a:p>
            <a:r>
              <a:rPr lang="ru-RU" sz="1200" kern="1200" dirty="0" smtClean="0">
                <a:solidFill>
                  <a:schemeClr val="tx1"/>
                </a:solidFill>
                <a:latin typeface="+mn-lt"/>
                <a:ea typeface="+mn-ea"/>
                <a:cs typeface="+mn-cs"/>
              </a:rPr>
              <a:t>Мы запомним суровую осень,</a:t>
            </a:r>
            <a:endParaRPr lang="ru-RU" dirty="0" smtClean="0"/>
          </a:p>
          <a:p>
            <a:r>
              <a:rPr lang="ru-RU" sz="1200" kern="1200" dirty="0" smtClean="0">
                <a:solidFill>
                  <a:schemeClr val="tx1"/>
                </a:solidFill>
                <a:latin typeface="+mn-lt"/>
                <a:ea typeface="+mn-ea"/>
                <a:cs typeface="+mn-cs"/>
              </a:rPr>
              <a:t>Скрежет танков и отблеск штыков,</a:t>
            </a:r>
            <a:endParaRPr lang="ru-RU" dirty="0" smtClean="0"/>
          </a:p>
          <a:p>
            <a:r>
              <a:rPr lang="ru-RU" sz="1200" kern="1200" dirty="0" smtClean="0">
                <a:solidFill>
                  <a:schemeClr val="tx1"/>
                </a:solidFill>
                <a:latin typeface="+mn-lt"/>
                <a:ea typeface="+mn-ea"/>
                <a:cs typeface="+mn-cs"/>
              </a:rPr>
              <a:t>И в сердцах будут жить 28</a:t>
            </a:r>
            <a:endParaRPr lang="ru-RU" dirty="0" smtClean="0"/>
          </a:p>
          <a:p>
            <a:r>
              <a:rPr lang="ru-RU" sz="1200" kern="1200" dirty="0" smtClean="0">
                <a:solidFill>
                  <a:schemeClr val="tx1"/>
                </a:solidFill>
                <a:latin typeface="+mn-lt"/>
                <a:ea typeface="+mn-ea"/>
                <a:cs typeface="+mn-cs"/>
              </a:rPr>
              <a:t>Самых храбрых твоих сынов.</a:t>
            </a:r>
            <a:endParaRPr lang="ru-RU" dirty="0" smtClean="0"/>
          </a:p>
          <a:p>
            <a:r>
              <a:rPr lang="ru-RU" sz="1200" kern="1200" dirty="0" smtClean="0">
                <a:solidFill>
                  <a:schemeClr val="tx1"/>
                </a:solidFill>
                <a:latin typeface="+mn-lt"/>
                <a:ea typeface="+mn-ea"/>
                <a:cs typeface="+mn-cs"/>
              </a:rPr>
              <a:t>И врагу никогда не добиться,</a:t>
            </a:r>
            <a:endParaRPr lang="ru-RU" dirty="0" smtClean="0"/>
          </a:p>
          <a:p>
            <a:r>
              <a:rPr lang="ru-RU" sz="1200" kern="1200" dirty="0" smtClean="0">
                <a:solidFill>
                  <a:schemeClr val="tx1"/>
                </a:solidFill>
                <a:latin typeface="+mn-lt"/>
                <a:ea typeface="+mn-ea"/>
                <a:cs typeface="+mn-cs"/>
              </a:rPr>
              <a:t> Чтоб склонилась твоя голова,</a:t>
            </a:r>
            <a:endParaRPr lang="ru-RU" dirty="0" smtClean="0"/>
          </a:p>
          <a:p>
            <a:r>
              <a:rPr lang="ru-RU" sz="1200" kern="1200" dirty="0" smtClean="0">
                <a:solidFill>
                  <a:schemeClr val="tx1"/>
                </a:solidFill>
                <a:latin typeface="+mn-lt"/>
                <a:ea typeface="+mn-ea"/>
                <a:cs typeface="+mn-cs"/>
              </a:rPr>
              <a:t>Дорогая моя столица,</a:t>
            </a:r>
            <a:endParaRPr lang="ru-RU" dirty="0" smtClean="0"/>
          </a:p>
          <a:p>
            <a:r>
              <a:rPr lang="ru-RU" sz="1200" kern="1200" dirty="0" smtClean="0">
                <a:solidFill>
                  <a:schemeClr val="tx1"/>
                </a:solidFill>
                <a:latin typeface="+mn-lt"/>
                <a:ea typeface="+mn-ea"/>
                <a:cs typeface="+mn-cs"/>
              </a:rPr>
              <a:t>Золотая моя Москва!</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Мы продолжаем разговор о городах-героях. И расскажем еще об одном прекрасном городе, который хотели покорить гитлеровцы. Он стоит на реке Неве. В годы великой отечественной войны этот город носил название Ленинград. Теперь это Санкт-Петербург. Город решил стереть город с лица земли и направил к Ленинграду огромные военные силы. Враги захватили город в кольцо. </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Началась блокада в 900 дней и ночей. Не было  света, воды, тепла, продуктов. Красная Армия изо всех сил старалась прорвать блокаду Ленинграда и помочь жителям.</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Для этого была проложена «дорога жизни» по Ладожскому озеру. По льду грузовики везли продовольствие, медикаменты, боеприпасы, а из города вывозили больных, детей, стариков. Ленинград не сдался и был полностью освобожден Красной Армией.</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19</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Такого дня не видел Ленинград!</a:t>
            </a:r>
            <a:endParaRPr lang="ru-RU" dirty="0" smtClean="0"/>
          </a:p>
          <a:p>
            <a:r>
              <a:rPr lang="ru-RU" sz="1200" kern="1200" dirty="0" smtClean="0">
                <a:solidFill>
                  <a:schemeClr val="tx1"/>
                </a:solidFill>
                <a:latin typeface="+mn-lt"/>
                <a:ea typeface="+mn-ea"/>
                <a:cs typeface="+mn-cs"/>
              </a:rPr>
              <a:t>Нет, радости подобной не бывало!</a:t>
            </a:r>
            <a:endParaRPr lang="ru-RU" dirty="0" smtClean="0"/>
          </a:p>
          <a:p>
            <a:r>
              <a:rPr lang="ru-RU" sz="1200" kern="1200" dirty="0" smtClean="0">
                <a:solidFill>
                  <a:schemeClr val="tx1"/>
                </a:solidFill>
                <a:latin typeface="+mn-lt"/>
                <a:ea typeface="+mn-ea"/>
                <a:cs typeface="+mn-cs"/>
              </a:rPr>
              <a:t>Казалось, что все небо грохотало,</a:t>
            </a:r>
            <a:endParaRPr lang="ru-RU" dirty="0" smtClean="0"/>
          </a:p>
          <a:p>
            <a:r>
              <a:rPr lang="ru-RU" sz="1200" kern="1200" dirty="0" smtClean="0">
                <a:solidFill>
                  <a:schemeClr val="tx1"/>
                </a:solidFill>
                <a:latin typeface="+mn-lt"/>
                <a:ea typeface="+mn-ea"/>
                <a:cs typeface="+mn-cs"/>
              </a:rPr>
              <a:t>Приветствуя великое начало</a:t>
            </a:r>
            <a:endParaRPr lang="ru-RU" dirty="0" smtClean="0"/>
          </a:p>
          <a:p>
            <a:r>
              <a:rPr lang="ru-RU" sz="1200" kern="1200" dirty="0" smtClean="0">
                <a:solidFill>
                  <a:schemeClr val="tx1"/>
                </a:solidFill>
                <a:latin typeface="+mn-lt"/>
                <a:ea typeface="+mn-ea"/>
                <a:cs typeface="+mn-cs"/>
              </a:rPr>
              <a:t>Весны, уже не знающей преград.</a:t>
            </a:r>
            <a:endParaRPr lang="ru-RU" dirty="0" smtClean="0"/>
          </a:p>
          <a:p>
            <a:r>
              <a:rPr lang="ru-RU" sz="1200" kern="1200" dirty="0" smtClean="0">
                <a:solidFill>
                  <a:schemeClr val="tx1"/>
                </a:solidFill>
                <a:latin typeface="+mn-lt"/>
                <a:ea typeface="+mn-ea"/>
                <a:cs typeface="+mn-cs"/>
              </a:rPr>
              <a:t>Гремел неумолкаемо салют</a:t>
            </a:r>
            <a:endParaRPr lang="ru-RU" dirty="0" smtClean="0"/>
          </a:p>
          <a:p>
            <a:r>
              <a:rPr lang="ru-RU" sz="1200" kern="1200" dirty="0" smtClean="0">
                <a:solidFill>
                  <a:schemeClr val="tx1"/>
                </a:solidFill>
                <a:latin typeface="+mn-lt"/>
                <a:ea typeface="+mn-ea"/>
                <a:cs typeface="+mn-cs"/>
              </a:rPr>
              <a:t>Из боевых прославленных орудий,</a:t>
            </a:r>
            <a:endParaRPr lang="ru-RU" dirty="0" smtClean="0"/>
          </a:p>
          <a:p>
            <a:r>
              <a:rPr lang="ru-RU" sz="1200" kern="1200" dirty="0" smtClean="0">
                <a:solidFill>
                  <a:schemeClr val="tx1"/>
                </a:solidFill>
                <a:latin typeface="+mn-lt"/>
                <a:ea typeface="+mn-ea"/>
                <a:cs typeface="+mn-cs"/>
              </a:rPr>
              <a:t>Смеялись, пели, обнимались люди.</a:t>
            </a:r>
            <a:endParaRPr lang="ru-RU" dirty="0" smtClean="0"/>
          </a:p>
          <a:p>
            <a:r>
              <a:rPr lang="ru-RU" sz="1200" kern="1200" dirty="0" smtClean="0">
                <a:solidFill>
                  <a:schemeClr val="tx1"/>
                </a:solidFill>
                <a:latin typeface="+mn-lt"/>
                <a:ea typeface="+mn-ea"/>
                <a:cs typeface="+mn-cs"/>
              </a:rPr>
              <a:t>Такого дня не видел Ленинград!</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И вот в воскресенье 22 июня 1941г. началась война. Самолеты с черными крестами на крыльях обрушили сотни бомб на мирные города, села, поля. Они рвались к Москве. Все люди нашей страны поднялись на защиту Родины. Тогда очень многие взрослые и дети стали героями. А вы знаете, кто такие герои? Это люди которые не жалеют своей жизни за свободу Родины. А вы знаете, кто еще может быть героем? Оказывается, героями могут быть и города.</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3</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Как неприступная крепость стоял на севере нашей страны героический заполярный город Мурманск.</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21</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Город-порт. Во время войны морские суда доставляли в Мурманск военную технику, вооружение. Каждый выход в море был для моряков подвигом, ведь работать приходилось под непрерывными бомбёжками, обстрелами. Немецкая армия хотела захватить город и уничтожить суда северного флота. Но наступление врага было остановлено. Город сильно пострадал от бомб и снарядов, но не сдался. За мужество и героизм этому городу присвоено звание Города-героя.</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22</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память о тех героических днях в Мурманске сооружено много памятников. Один из них «Памятник защитникам Советского Заполярья», так называемый мурманский Алеша.</a:t>
            </a:r>
            <a:endParaRPr lang="ru-RU" dirty="0" smtClean="0"/>
          </a:p>
          <a:p>
            <a:r>
              <a:rPr lang="ru-RU" sz="1200" kern="1200" dirty="0" smtClean="0">
                <a:solidFill>
                  <a:schemeClr val="tx1"/>
                </a:solidFill>
                <a:latin typeface="+mn-lt"/>
                <a:ea typeface="+mn-ea"/>
                <a:cs typeface="+mn-cs"/>
              </a:rPr>
              <a:t>Там, где судами лед раскрашен,</a:t>
            </a:r>
            <a:endParaRPr lang="ru-RU" dirty="0" smtClean="0"/>
          </a:p>
          <a:p>
            <a:r>
              <a:rPr lang="ru-RU" sz="1200" kern="1200" dirty="0" smtClean="0">
                <a:solidFill>
                  <a:schemeClr val="tx1"/>
                </a:solidFill>
                <a:latin typeface="+mn-lt"/>
                <a:ea typeface="+mn-ea"/>
                <a:cs typeface="+mn-cs"/>
              </a:rPr>
              <a:t>Вдаль устремив суровый взгляд,</a:t>
            </a:r>
            <a:endParaRPr lang="ru-RU" dirty="0" smtClean="0"/>
          </a:p>
          <a:p>
            <a:r>
              <a:rPr lang="ru-RU" sz="1200" kern="1200" dirty="0" smtClean="0">
                <a:solidFill>
                  <a:schemeClr val="tx1"/>
                </a:solidFill>
                <a:latin typeface="+mn-lt"/>
                <a:ea typeface="+mn-ea"/>
                <a:cs typeface="+mn-cs"/>
              </a:rPr>
              <a:t>Стоит над Мурманском Алеша,</a:t>
            </a:r>
            <a:endParaRPr lang="ru-RU" dirty="0" smtClean="0"/>
          </a:p>
          <a:p>
            <a:r>
              <a:rPr lang="ru-RU" sz="1200" kern="1200" dirty="0" smtClean="0">
                <a:solidFill>
                  <a:schemeClr val="tx1"/>
                </a:solidFill>
                <a:latin typeface="+mn-lt"/>
                <a:ea typeface="+mn-ea"/>
                <a:cs typeface="+mn-cs"/>
              </a:rPr>
              <a:t>Защитник Родины, солдат.</a:t>
            </a:r>
            <a:endParaRPr lang="ru-RU" dirty="0" smtClean="0"/>
          </a:p>
          <a:p>
            <a:r>
              <a:rPr lang="ru-RU" sz="1200" kern="1200" dirty="0" smtClean="0">
                <a:solidFill>
                  <a:schemeClr val="tx1"/>
                </a:solidFill>
                <a:latin typeface="+mn-lt"/>
                <a:ea typeface="+mn-ea"/>
                <a:cs typeface="+mn-cs"/>
              </a:rPr>
              <a:t>В надвинутой на брови каске</a:t>
            </a:r>
            <a:endParaRPr lang="ru-RU" dirty="0" smtClean="0"/>
          </a:p>
          <a:p>
            <a:r>
              <a:rPr lang="ru-RU" sz="1200" kern="1200" dirty="0" smtClean="0">
                <a:solidFill>
                  <a:schemeClr val="tx1"/>
                </a:solidFill>
                <a:latin typeface="+mn-lt"/>
                <a:ea typeface="+mn-ea"/>
                <a:cs typeface="+mn-cs"/>
              </a:rPr>
              <a:t>От жарких солнечных лучей,</a:t>
            </a:r>
            <a:endParaRPr lang="ru-RU" dirty="0" smtClean="0"/>
          </a:p>
          <a:p>
            <a:r>
              <a:rPr lang="ru-RU" sz="1200" kern="1200" dirty="0" smtClean="0">
                <a:solidFill>
                  <a:schemeClr val="tx1"/>
                </a:solidFill>
                <a:latin typeface="+mn-lt"/>
                <a:ea typeface="+mn-ea"/>
                <a:cs typeface="+mn-cs"/>
              </a:rPr>
              <a:t>Седыми зорями обласкан</a:t>
            </a:r>
            <a:endParaRPr lang="ru-RU" dirty="0" smtClean="0"/>
          </a:p>
          <a:p>
            <a:r>
              <a:rPr lang="ru-RU" sz="1200" kern="1200" dirty="0" smtClean="0">
                <a:solidFill>
                  <a:schemeClr val="tx1"/>
                </a:solidFill>
                <a:latin typeface="+mn-lt"/>
                <a:ea typeface="+mn-ea"/>
                <a:cs typeface="+mn-cs"/>
              </a:rPr>
              <a:t>Парнишка, чей-то сын, но чей?</a:t>
            </a:r>
            <a:endParaRPr lang="ru-RU" dirty="0" smtClean="0"/>
          </a:p>
          <a:p>
            <a:r>
              <a:rPr lang="ru-RU" sz="1200" kern="1200" dirty="0" smtClean="0">
                <a:solidFill>
                  <a:schemeClr val="tx1"/>
                </a:solidFill>
                <a:latin typeface="+mn-lt"/>
                <a:ea typeface="+mn-ea"/>
                <a:cs typeface="+mn-cs"/>
              </a:rPr>
              <a:t>В шинели, длинной не по росту,</a:t>
            </a:r>
            <a:endParaRPr lang="ru-RU" dirty="0" smtClean="0"/>
          </a:p>
          <a:p>
            <a:r>
              <a:rPr lang="ru-RU" sz="1200" kern="1200" dirty="0" smtClean="0">
                <a:solidFill>
                  <a:schemeClr val="tx1"/>
                </a:solidFill>
                <a:latin typeface="+mn-lt"/>
                <a:ea typeface="+mn-ea"/>
                <a:cs typeface="+mn-cs"/>
              </a:rPr>
              <a:t>Спадающей почти до пят,</a:t>
            </a:r>
            <a:endParaRPr lang="ru-RU" dirty="0" smtClean="0"/>
          </a:p>
          <a:p>
            <a:r>
              <a:rPr lang="ru-RU" sz="1200" kern="1200" dirty="0" smtClean="0">
                <a:solidFill>
                  <a:schemeClr val="tx1"/>
                </a:solidFill>
                <a:latin typeface="+mn-lt"/>
                <a:ea typeface="+mn-ea"/>
                <a:cs typeface="+mn-cs"/>
              </a:rPr>
              <a:t>Над братским высится погостом</a:t>
            </a:r>
            <a:endParaRPr lang="ru-RU" dirty="0" smtClean="0"/>
          </a:p>
          <a:p>
            <a:r>
              <a:rPr lang="ru-RU" sz="1200" kern="1200" dirty="0" smtClean="0">
                <a:solidFill>
                  <a:schemeClr val="tx1"/>
                </a:solidFill>
                <a:latin typeface="+mn-lt"/>
                <a:ea typeface="+mn-ea"/>
                <a:cs typeface="+mn-cs"/>
              </a:rPr>
              <a:t>Алеша, сын страны. Солдат!</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23</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Волгоград стоит на берегах красивейшей реки Волги. Во время войны этот город назывался Сталинград. Именно здесь произошло великое сражение 20 века Сталинградская битва. Длилось это сражение 200 дней и ночей. Оно проходило на Мамаевом кургане. Над курганом кружились немецкие самолеты, сбрасывали бомбы, сыпали мины, снаряды. Много погибло наших солдат. Но курган был полностью освобожден от врагов.</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24</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 память о войне на Мамаевом кургане воздвигнута скульптура Родины-матери. Высоко подняв меч, она зовет к победе над фашистскими войсками. Каждый день очень много людей приходят на Мамаев курган поклониться погибшим солдатам. Путешествуя по Волгограду, гости отправляются в музей-панораму «Сталинградская битва». В помещении музея можно увидеть огромную картину, которая расположена по кругу и рассказывает о великом сражении. Здесь же в музее представлены военные экспонаты: каски немецких солдат, обмундирование советских воинов. Есть в Волгограде и Вечный огонь. После войны здесь организован Пост №1. Здесь несут вахту памяти мальчики и девочки Волгограда. В руках у них боевое оружие тех, кто защищал эту землю.</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25</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На Мамаевом кургане</a:t>
            </a:r>
            <a:endParaRPr lang="ru-RU" dirty="0" smtClean="0"/>
          </a:p>
          <a:p>
            <a:r>
              <a:rPr lang="ru-RU" sz="1200" kern="1200" dirty="0" smtClean="0">
                <a:solidFill>
                  <a:schemeClr val="tx1"/>
                </a:solidFill>
                <a:latin typeface="+mn-lt"/>
                <a:ea typeface="+mn-ea"/>
                <a:cs typeface="+mn-cs"/>
              </a:rPr>
              <a:t>С первым солнечным лучом</a:t>
            </a:r>
            <a:endParaRPr lang="ru-RU" dirty="0" smtClean="0"/>
          </a:p>
          <a:p>
            <a:r>
              <a:rPr lang="ru-RU" sz="1200" kern="1200" dirty="0" smtClean="0">
                <a:solidFill>
                  <a:schemeClr val="tx1"/>
                </a:solidFill>
                <a:latin typeface="+mn-lt"/>
                <a:ea typeface="+mn-ea"/>
                <a:cs typeface="+mn-cs"/>
              </a:rPr>
              <a:t>В синем утреннем тумане</a:t>
            </a:r>
            <a:endParaRPr lang="ru-RU" dirty="0" smtClean="0"/>
          </a:p>
          <a:p>
            <a:r>
              <a:rPr lang="ru-RU" sz="1200" kern="1200" dirty="0" smtClean="0">
                <a:solidFill>
                  <a:schemeClr val="tx1"/>
                </a:solidFill>
                <a:latin typeface="+mn-lt"/>
                <a:ea typeface="+mn-ea"/>
                <a:cs typeface="+mn-cs"/>
              </a:rPr>
              <a:t>Встала женщина с мечом.</a:t>
            </a:r>
            <a:endParaRPr lang="ru-RU" dirty="0" smtClean="0"/>
          </a:p>
          <a:p>
            <a:r>
              <a:rPr lang="ru-RU" sz="1200" kern="1200" dirty="0" smtClean="0">
                <a:solidFill>
                  <a:schemeClr val="tx1"/>
                </a:solidFill>
                <a:latin typeface="+mn-lt"/>
                <a:ea typeface="+mn-ea"/>
                <a:cs typeface="+mn-cs"/>
              </a:rPr>
              <a:t>Горлова коснулась неба,</a:t>
            </a:r>
            <a:endParaRPr lang="ru-RU" dirty="0" smtClean="0"/>
          </a:p>
          <a:p>
            <a:r>
              <a:rPr lang="ru-RU" sz="1200" kern="1200" dirty="0" smtClean="0">
                <a:solidFill>
                  <a:schemeClr val="tx1"/>
                </a:solidFill>
                <a:latin typeface="+mn-lt"/>
                <a:ea typeface="+mn-ea"/>
                <a:cs typeface="+mn-cs"/>
              </a:rPr>
              <a:t>Меч задел за облака.</a:t>
            </a:r>
            <a:endParaRPr lang="ru-RU" dirty="0" smtClean="0"/>
          </a:p>
          <a:p>
            <a:r>
              <a:rPr lang="ru-RU" sz="1200" kern="1200" dirty="0" smtClean="0">
                <a:solidFill>
                  <a:schemeClr val="tx1"/>
                </a:solidFill>
                <a:latin typeface="+mn-lt"/>
                <a:ea typeface="+mn-ea"/>
                <a:cs typeface="+mn-cs"/>
              </a:rPr>
              <a:t>Это явь, не сказка-небыль, Это память на века.</a:t>
            </a:r>
            <a:endParaRPr lang="ru-RU" dirty="0" smtClean="0"/>
          </a:p>
          <a:p>
            <a:r>
              <a:rPr lang="ru-RU" sz="1200" kern="1200" dirty="0" smtClean="0">
                <a:solidFill>
                  <a:schemeClr val="tx1"/>
                </a:solidFill>
                <a:latin typeface="+mn-lt"/>
                <a:ea typeface="+mn-ea"/>
                <a:cs typeface="+mn-cs"/>
              </a:rPr>
              <a:t>Будто слышится: «Храните</a:t>
            </a:r>
            <a:endParaRPr lang="ru-RU" dirty="0" smtClean="0"/>
          </a:p>
          <a:p>
            <a:r>
              <a:rPr lang="ru-RU" sz="1200" kern="1200" dirty="0" smtClean="0">
                <a:solidFill>
                  <a:schemeClr val="tx1"/>
                </a:solidFill>
                <a:latin typeface="+mn-lt"/>
                <a:ea typeface="+mn-ea"/>
                <a:cs typeface="+mn-cs"/>
              </a:rPr>
              <a:t>Правду память о борцах!</a:t>
            </a:r>
            <a:endParaRPr lang="ru-RU" dirty="0" smtClean="0"/>
          </a:p>
          <a:p>
            <a:r>
              <a:rPr lang="ru-RU" sz="1200" kern="1200" dirty="0" smtClean="0">
                <a:solidFill>
                  <a:schemeClr val="tx1"/>
                </a:solidFill>
                <a:latin typeface="+mn-lt"/>
                <a:ea typeface="+mn-ea"/>
                <a:cs typeface="+mn-cs"/>
              </a:rPr>
              <a:t>Это Родина в граните!</a:t>
            </a:r>
            <a:endParaRPr lang="ru-RU" dirty="0" smtClean="0"/>
          </a:p>
          <a:p>
            <a:r>
              <a:rPr lang="ru-RU" sz="1200" kern="1200" dirty="0" smtClean="0">
                <a:solidFill>
                  <a:schemeClr val="tx1"/>
                </a:solidFill>
                <a:latin typeface="+mn-lt"/>
                <a:ea typeface="+mn-ea"/>
                <a:cs typeface="+mn-cs"/>
              </a:rPr>
              <a:t>Это Родина в сердцах!»</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26</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Одним из самых стойких городов времен Вов по праву считается город-герой Севастополь. Четыре раза фашисты пытались атаковать город с целью взятия Севастополя. Но наши солдаты, матросы, горожане героически защищали его. Глубоко под землей был построен целый город: госпитали, школы, детские сады. Здесь же на недоступных воздушному противнику заводах и мастерских производили оружие и боевую технику.</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27</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Особенно жаркие бои завязались на Сапун-горе.</a:t>
            </a:r>
            <a:endParaRPr lang="ru-RU" dirty="0" smtClean="0"/>
          </a:p>
          <a:p>
            <a:r>
              <a:rPr lang="ru-RU" sz="1200" kern="1200" dirty="0" smtClean="0">
                <a:solidFill>
                  <a:schemeClr val="tx1"/>
                </a:solidFill>
                <a:latin typeface="+mn-lt"/>
                <a:ea typeface="+mn-ea"/>
                <a:cs typeface="+mn-cs"/>
              </a:rPr>
              <a:t>Город является чемпионом по количеству военных памятников, среди которых</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28</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kern="1200" dirty="0" smtClean="0">
                <a:solidFill>
                  <a:schemeClr val="tx1"/>
                </a:solidFill>
                <a:latin typeface="+mn-lt"/>
                <a:ea typeface="+mn-ea"/>
                <a:cs typeface="+mn-cs"/>
              </a:rPr>
              <a:t>Мемориал обороны Севастополя, Памятник защитникам Севастополя, Матрос и Солдат, Вечный огонь на Сапун-горе.</a:t>
            </a:r>
            <a:endParaRPr lang="ru-RU" dirty="0" smtClean="0"/>
          </a:p>
          <a:p>
            <a:r>
              <a:rPr lang="ru-RU" sz="1200" kern="1200" dirty="0" smtClean="0">
                <a:solidFill>
                  <a:schemeClr val="tx1"/>
                </a:solidFill>
                <a:latin typeface="+mn-lt"/>
                <a:ea typeface="+mn-ea"/>
                <a:cs typeface="+mn-cs"/>
              </a:rPr>
              <a:t>Восстань из пепла, Севастополь,</a:t>
            </a:r>
            <a:endParaRPr lang="ru-RU" dirty="0" smtClean="0"/>
          </a:p>
          <a:p>
            <a:r>
              <a:rPr lang="ru-RU" sz="1200" kern="1200" dirty="0" smtClean="0">
                <a:solidFill>
                  <a:schemeClr val="tx1"/>
                </a:solidFill>
                <a:latin typeface="+mn-lt"/>
                <a:ea typeface="+mn-ea"/>
                <a:cs typeface="+mn-cs"/>
              </a:rPr>
              <a:t>Герой, прославленный навек!</a:t>
            </a:r>
            <a:endParaRPr lang="ru-RU" dirty="0" smtClean="0"/>
          </a:p>
          <a:p>
            <a:r>
              <a:rPr lang="ru-RU" sz="1200" kern="1200" dirty="0" smtClean="0">
                <a:solidFill>
                  <a:schemeClr val="tx1"/>
                </a:solidFill>
                <a:latin typeface="+mn-lt"/>
                <a:ea typeface="+mn-ea"/>
                <a:cs typeface="+mn-cs"/>
              </a:rPr>
              <a:t>Твой каждый уцелевший тополь</a:t>
            </a:r>
            <a:endParaRPr lang="ru-RU" dirty="0" smtClean="0"/>
          </a:p>
          <a:p>
            <a:r>
              <a:rPr lang="ru-RU" sz="1200" kern="1200" dirty="0" smtClean="0">
                <a:solidFill>
                  <a:schemeClr val="tx1"/>
                </a:solidFill>
                <a:latin typeface="+mn-lt"/>
                <a:ea typeface="+mn-ea"/>
                <a:cs typeface="+mn-cs"/>
              </a:rPr>
              <a:t>Взлелеет русский человек.</a:t>
            </a:r>
            <a:endParaRPr lang="ru-RU" dirty="0" smtClean="0"/>
          </a:p>
          <a:p>
            <a:r>
              <a:rPr lang="ru-RU" sz="1200" kern="1200" dirty="0" smtClean="0">
                <a:solidFill>
                  <a:schemeClr val="tx1"/>
                </a:solidFill>
                <a:latin typeface="+mn-lt"/>
                <a:ea typeface="+mn-ea"/>
                <a:cs typeface="+mn-cs"/>
              </a:rPr>
              <a:t>Израненный, но величавый,</a:t>
            </a:r>
            <a:endParaRPr lang="ru-RU" dirty="0" smtClean="0"/>
          </a:p>
          <a:p>
            <a:r>
              <a:rPr lang="ru-RU" sz="1200" kern="1200" dirty="0" smtClean="0">
                <a:solidFill>
                  <a:schemeClr val="tx1"/>
                </a:solidFill>
                <a:latin typeface="+mn-lt"/>
                <a:ea typeface="+mn-ea"/>
                <a:cs typeface="+mn-cs"/>
              </a:rPr>
              <a:t>Войдешь ты в летопись веков,</a:t>
            </a:r>
            <a:endParaRPr lang="ru-RU" dirty="0" smtClean="0"/>
          </a:p>
          <a:p>
            <a:r>
              <a:rPr lang="ru-RU" sz="1200" kern="1200" dirty="0" smtClean="0">
                <a:solidFill>
                  <a:schemeClr val="tx1"/>
                </a:solidFill>
                <a:latin typeface="+mn-lt"/>
                <a:ea typeface="+mn-ea"/>
                <a:cs typeface="+mn-cs"/>
              </a:rPr>
              <a:t>Бессмертный город нашей славы,</a:t>
            </a:r>
            <a:endParaRPr lang="ru-RU" dirty="0" smtClean="0"/>
          </a:p>
          <a:p>
            <a:r>
              <a:rPr lang="ru-RU" sz="1200" kern="1200" dirty="0" smtClean="0">
                <a:solidFill>
                  <a:schemeClr val="tx1"/>
                </a:solidFill>
                <a:latin typeface="+mn-lt"/>
                <a:ea typeface="+mn-ea"/>
                <a:cs typeface="+mn-cs"/>
              </a:rPr>
              <a:t>Святыня русских моряков.</a:t>
            </a:r>
            <a:endParaRPr lang="ru-RU" dirty="0" smtClean="0"/>
          </a:p>
          <a:p>
            <a:r>
              <a:rPr lang="ru-RU" sz="1200" kern="1200" dirty="0" smtClean="0">
                <a:solidFill>
                  <a:schemeClr val="tx1"/>
                </a:solidFill>
                <a:latin typeface="+mn-lt"/>
                <a:ea typeface="+mn-ea"/>
                <a:cs typeface="+mn-cs"/>
              </a:rPr>
              <a:t>И наши дети внукам нашим</a:t>
            </a:r>
            <a:endParaRPr lang="ru-RU" dirty="0" smtClean="0"/>
          </a:p>
          <a:p>
            <a:r>
              <a:rPr lang="ru-RU" sz="1200" kern="1200" dirty="0" smtClean="0">
                <a:solidFill>
                  <a:schemeClr val="tx1"/>
                </a:solidFill>
                <a:latin typeface="+mn-lt"/>
                <a:ea typeface="+mn-ea"/>
                <a:cs typeface="+mn-cs"/>
              </a:rPr>
              <a:t>Расскажут в бухте голубой,</a:t>
            </a:r>
            <a:endParaRPr lang="ru-RU" dirty="0" smtClean="0"/>
          </a:p>
          <a:p>
            <a:r>
              <a:rPr lang="ru-RU" sz="1200" kern="1200" dirty="0" smtClean="0">
                <a:solidFill>
                  <a:schemeClr val="tx1"/>
                </a:solidFill>
                <a:latin typeface="+mn-lt"/>
                <a:ea typeface="+mn-ea"/>
                <a:cs typeface="+mn-cs"/>
              </a:rPr>
              <a:t>Как гордо ты стоял на страже,</a:t>
            </a:r>
            <a:endParaRPr lang="ru-RU" dirty="0" smtClean="0"/>
          </a:p>
          <a:p>
            <a:r>
              <a:rPr lang="ru-RU" sz="1200" kern="1200" dirty="0" smtClean="0">
                <a:solidFill>
                  <a:schemeClr val="tx1"/>
                </a:solidFill>
                <a:latin typeface="+mn-lt"/>
                <a:ea typeface="+mn-ea"/>
                <a:cs typeface="+mn-cs"/>
              </a:rPr>
              <a:t>Прикрывши Родину собой.</a:t>
            </a:r>
            <a:endParaRPr lang="ru-RU" dirty="0" smtClean="0"/>
          </a:p>
          <a:p>
            <a:r>
              <a:rPr lang="ru-RU" sz="1200" kern="1200" dirty="0" smtClean="0">
                <a:solidFill>
                  <a:schemeClr val="tx1"/>
                </a:solidFill>
                <a:latin typeface="+mn-lt"/>
                <a:ea typeface="+mn-ea"/>
                <a:cs typeface="+mn-cs"/>
              </a:rPr>
              <a:t> </a:t>
            </a:r>
            <a:endParaRPr lang="ru-RU" dirty="0" smtClean="0"/>
          </a:p>
          <a:p>
            <a:r>
              <a:rPr lang="ru-RU" sz="1200" kern="1200" dirty="0" smtClean="0">
                <a:solidFill>
                  <a:schemeClr val="tx1"/>
                </a:solidFill>
                <a:latin typeface="+mn-lt"/>
                <a:ea typeface="+mn-ea"/>
                <a:cs typeface="+mn-cs"/>
              </a:rPr>
              <a:t>Мемориал обороны Севастополя, Памятник защитникам Севастополя, Матрос и Солдат, Вечный огонь на Сапун-горе.</a:t>
            </a:r>
            <a:endParaRPr lang="ru-RU" dirty="0" smtClean="0"/>
          </a:p>
          <a:p>
            <a:r>
              <a:rPr lang="ru-RU" sz="1200" kern="1200" dirty="0" smtClean="0">
                <a:solidFill>
                  <a:schemeClr val="tx1"/>
                </a:solidFill>
                <a:latin typeface="+mn-lt"/>
                <a:ea typeface="+mn-ea"/>
                <a:cs typeface="+mn-cs"/>
              </a:rPr>
              <a:t>Восстань из пепла, Севастополь,</a:t>
            </a:r>
            <a:endParaRPr lang="ru-RU" dirty="0" smtClean="0"/>
          </a:p>
          <a:p>
            <a:r>
              <a:rPr lang="ru-RU" sz="1200" kern="1200" dirty="0" smtClean="0">
                <a:solidFill>
                  <a:schemeClr val="tx1"/>
                </a:solidFill>
                <a:latin typeface="+mn-lt"/>
                <a:ea typeface="+mn-ea"/>
                <a:cs typeface="+mn-cs"/>
              </a:rPr>
              <a:t>Герой, прославленный навек!</a:t>
            </a:r>
            <a:endParaRPr lang="ru-RU" dirty="0" smtClean="0"/>
          </a:p>
          <a:p>
            <a:r>
              <a:rPr lang="ru-RU" sz="1200" kern="1200" dirty="0" smtClean="0">
                <a:solidFill>
                  <a:schemeClr val="tx1"/>
                </a:solidFill>
                <a:latin typeface="+mn-lt"/>
                <a:ea typeface="+mn-ea"/>
                <a:cs typeface="+mn-cs"/>
              </a:rPr>
              <a:t>Твой каждый уцелевший тополь</a:t>
            </a:r>
            <a:endParaRPr lang="ru-RU" dirty="0" smtClean="0"/>
          </a:p>
          <a:p>
            <a:r>
              <a:rPr lang="ru-RU" sz="1200" kern="1200" dirty="0" smtClean="0">
                <a:solidFill>
                  <a:schemeClr val="tx1"/>
                </a:solidFill>
                <a:latin typeface="+mn-lt"/>
                <a:ea typeface="+mn-ea"/>
                <a:cs typeface="+mn-cs"/>
              </a:rPr>
              <a:t>Взлелеет русский человек.</a:t>
            </a:r>
            <a:endParaRPr lang="ru-RU" dirty="0" smtClean="0"/>
          </a:p>
          <a:p>
            <a:r>
              <a:rPr lang="ru-RU" sz="1200" kern="1200" dirty="0" smtClean="0">
                <a:solidFill>
                  <a:schemeClr val="tx1"/>
                </a:solidFill>
                <a:latin typeface="+mn-lt"/>
                <a:ea typeface="+mn-ea"/>
                <a:cs typeface="+mn-cs"/>
              </a:rPr>
              <a:t>Израненный, но величавый,</a:t>
            </a:r>
            <a:endParaRPr lang="ru-RU" dirty="0" smtClean="0"/>
          </a:p>
          <a:p>
            <a:r>
              <a:rPr lang="ru-RU" sz="1200" kern="1200" dirty="0" smtClean="0">
                <a:solidFill>
                  <a:schemeClr val="tx1"/>
                </a:solidFill>
                <a:latin typeface="+mn-lt"/>
                <a:ea typeface="+mn-ea"/>
                <a:cs typeface="+mn-cs"/>
              </a:rPr>
              <a:t>Войдешь ты в летопись веков,</a:t>
            </a:r>
            <a:endParaRPr lang="ru-RU" dirty="0" smtClean="0"/>
          </a:p>
          <a:p>
            <a:r>
              <a:rPr lang="ru-RU" sz="1200" kern="1200" dirty="0" smtClean="0">
                <a:solidFill>
                  <a:schemeClr val="tx1"/>
                </a:solidFill>
                <a:latin typeface="+mn-lt"/>
                <a:ea typeface="+mn-ea"/>
                <a:cs typeface="+mn-cs"/>
              </a:rPr>
              <a:t>Бессмертный город нашей славы,</a:t>
            </a:r>
            <a:endParaRPr lang="ru-RU" dirty="0" smtClean="0"/>
          </a:p>
          <a:p>
            <a:r>
              <a:rPr lang="ru-RU" sz="1200" kern="1200" dirty="0" smtClean="0">
                <a:solidFill>
                  <a:schemeClr val="tx1"/>
                </a:solidFill>
                <a:latin typeface="+mn-lt"/>
                <a:ea typeface="+mn-ea"/>
                <a:cs typeface="+mn-cs"/>
              </a:rPr>
              <a:t>Святыня русских моряков.</a:t>
            </a:r>
            <a:endParaRPr lang="ru-RU" dirty="0" smtClean="0"/>
          </a:p>
          <a:p>
            <a:r>
              <a:rPr lang="ru-RU" sz="1200" kern="1200" dirty="0" smtClean="0">
                <a:solidFill>
                  <a:schemeClr val="tx1"/>
                </a:solidFill>
                <a:latin typeface="+mn-lt"/>
                <a:ea typeface="+mn-ea"/>
                <a:cs typeface="+mn-cs"/>
              </a:rPr>
              <a:t>И наши дети внукам нашим</a:t>
            </a:r>
            <a:endParaRPr lang="ru-RU" dirty="0" smtClean="0"/>
          </a:p>
          <a:p>
            <a:r>
              <a:rPr lang="ru-RU" sz="1200" kern="1200" dirty="0" smtClean="0">
                <a:solidFill>
                  <a:schemeClr val="tx1"/>
                </a:solidFill>
                <a:latin typeface="+mn-lt"/>
                <a:ea typeface="+mn-ea"/>
                <a:cs typeface="+mn-cs"/>
              </a:rPr>
              <a:t>Расскажут в бухте голубой,</a:t>
            </a:r>
            <a:endParaRPr lang="ru-RU" dirty="0" smtClean="0"/>
          </a:p>
          <a:p>
            <a:r>
              <a:rPr lang="ru-RU" sz="1200" kern="1200" dirty="0" smtClean="0">
                <a:solidFill>
                  <a:schemeClr val="tx1"/>
                </a:solidFill>
                <a:latin typeface="+mn-lt"/>
                <a:ea typeface="+mn-ea"/>
                <a:cs typeface="+mn-cs"/>
              </a:rPr>
              <a:t>Как гордо ты стоял на страже,</a:t>
            </a:r>
            <a:endParaRPr lang="ru-RU" dirty="0" smtClean="0"/>
          </a:p>
          <a:p>
            <a:r>
              <a:rPr lang="ru-RU" sz="1200" kern="1200" dirty="0" smtClean="0">
                <a:solidFill>
                  <a:schemeClr val="tx1"/>
                </a:solidFill>
                <a:latin typeface="+mn-lt"/>
                <a:ea typeface="+mn-ea"/>
                <a:cs typeface="+mn-cs"/>
              </a:rPr>
              <a:t>Прикрывши Родину собой.</a:t>
            </a:r>
            <a:endParaRPr lang="ru-RU" dirty="0" smtClean="0"/>
          </a:p>
          <a:p>
            <a:r>
              <a:rPr lang="ru-RU" sz="1200" kern="1200" dirty="0" smtClean="0">
                <a:solidFill>
                  <a:schemeClr val="tx1"/>
                </a:solidFill>
                <a:latin typeface="+mn-lt"/>
                <a:ea typeface="+mn-ea"/>
                <a:cs typeface="+mn-cs"/>
              </a:rPr>
              <a:t> </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29</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sz="1200" kern="1200" dirty="0" smtClean="0">
                <a:solidFill>
                  <a:schemeClr val="tx1"/>
                </a:solidFill>
                <a:latin typeface="+mn-lt"/>
                <a:ea typeface="+mn-ea"/>
                <a:cs typeface="+mn-cs"/>
              </a:rPr>
              <a:t>Русский солдат. Н. </a:t>
            </a:r>
            <a:r>
              <a:rPr lang="ru-RU" sz="1200" kern="1200" dirty="0" err="1" smtClean="0">
                <a:solidFill>
                  <a:schemeClr val="tx1"/>
                </a:solidFill>
                <a:latin typeface="+mn-lt"/>
                <a:ea typeface="+mn-ea"/>
                <a:cs typeface="+mn-cs"/>
              </a:rPr>
              <a:t>Андриянова</a:t>
            </a:r>
            <a:r>
              <a:rPr lang="ru-RU" sz="1200" kern="1200" dirty="0" smtClean="0">
                <a:solidFill>
                  <a:schemeClr val="tx1"/>
                </a:solidFill>
                <a:latin typeface="+mn-lt"/>
                <a:ea typeface="+mn-ea"/>
                <a:cs typeface="+mn-cs"/>
              </a:rPr>
              <a:t>.</a:t>
            </a:r>
            <a:endParaRPr lang="ru-RU" dirty="0" smtClean="0"/>
          </a:p>
          <a:p>
            <a:r>
              <a:rPr lang="ru-RU" sz="1200" kern="1200" dirty="0" smtClean="0">
                <a:solidFill>
                  <a:schemeClr val="tx1"/>
                </a:solidFill>
                <a:latin typeface="+mn-lt"/>
                <a:ea typeface="+mn-ea"/>
                <a:cs typeface="+mn-cs"/>
              </a:rPr>
              <a:t>Бессмертен подвиг русского солдата.</a:t>
            </a:r>
            <a:endParaRPr lang="ru-RU" dirty="0" smtClean="0"/>
          </a:p>
          <a:p>
            <a:r>
              <a:rPr lang="ru-RU" sz="1200" kern="1200" dirty="0" smtClean="0">
                <a:solidFill>
                  <a:schemeClr val="tx1"/>
                </a:solidFill>
                <a:latin typeface="+mn-lt"/>
                <a:ea typeface="+mn-ea"/>
                <a:cs typeface="+mn-cs"/>
              </a:rPr>
              <a:t>Пройдут века, но подвиг не умрет, </a:t>
            </a:r>
            <a:endParaRPr lang="ru-RU" dirty="0" smtClean="0"/>
          </a:p>
          <a:p>
            <a:r>
              <a:rPr lang="ru-RU" sz="1200" kern="1200" dirty="0" smtClean="0">
                <a:solidFill>
                  <a:schemeClr val="tx1"/>
                </a:solidFill>
                <a:latin typeface="+mn-lt"/>
                <a:ea typeface="+mn-ea"/>
                <a:cs typeface="+mn-cs"/>
              </a:rPr>
              <a:t>И наша память для него награда,</a:t>
            </a:r>
            <a:endParaRPr lang="ru-RU" dirty="0" smtClean="0"/>
          </a:p>
          <a:p>
            <a:r>
              <a:rPr lang="ru-RU" sz="1200" kern="1200" dirty="0" smtClean="0">
                <a:solidFill>
                  <a:schemeClr val="tx1"/>
                </a:solidFill>
                <a:latin typeface="+mn-lt"/>
                <a:ea typeface="+mn-ea"/>
                <a:cs typeface="+mn-cs"/>
              </a:rPr>
              <a:t>Которая в сердцах у нас живет.</a:t>
            </a:r>
            <a:endParaRPr lang="ru-RU" dirty="0" smtClean="0"/>
          </a:p>
          <a:p>
            <a:r>
              <a:rPr lang="ru-RU" sz="1200" kern="1200" dirty="0" smtClean="0">
                <a:solidFill>
                  <a:schemeClr val="tx1"/>
                </a:solidFill>
                <a:latin typeface="+mn-lt"/>
                <a:ea typeface="+mn-ea"/>
                <a:cs typeface="+mn-cs"/>
              </a:rPr>
              <a:t> </a:t>
            </a:r>
            <a:endParaRPr lang="ru-RU" dirty="0" smtClean="0"/>
          </a:p>
          <a:p>
            <a:r>
              <a:rPr lang="ru-RU" sz="1200" kern="1200" dirty="0" smtClean="0">
                <a:solidFill>
                  <a:schemeClr val="tx1"/>
                </a:solidFill>
                <a:latin typeface="+mn-lt"/>
                <a:ea typeface="+mn-ea"/>
                <a:cs typeface="+mn-cs"/>
              </a:rPr>
              <a:t>Солдаты сна и отдыха не знали,</a:t>
            </a:r>
            <a:endParaRPr lang="ru-RU" dirty="0" smtClean="0"/>
          </a:p>
          <a:p>
            <a:r>
              <a:rPr lang="ru-RU" sz="1200" kern="1200" dirty="0" smtClean="0">
                <a:solidFill>
                  <a:schemeClr val="tx1"/>
                </a:solidFill>
                <a:latin typeface="+mn-lt"/>
                <a:ea typeface="+mn-ea"/>
                <a:cs typeface="+mn-cs"/>
              </a:rPr>
              <a:t>Немало стран пришлось пешком пройти,</a:t>
            </a:r>
            <a:endParaRPr lang="ru-RU" dirty="0" smtClean="0"/>
          </a:p>
          <a:p>
            <a:r>
              <a:rPr lang="ru-RU" sz="1200" kern="1200" dirty="0" smtClean="0">
                <a:solidFill>
                  <a:schemeClr val="tx1"/>
                </a:solidFill>
                <a:latin typeface="+mn-lt"/>
                <a:ea typeface="+mn-ea"/>
                <a:cs typeface="+mn-cs"/>
              </a:rPr>
              <a:t>Свою родную землю покидали,</a:t>
            </a:r>
            <a:endParaRPr lang="ru-RU" dirty="0" smtClean="0"/>
          </a:p>
          <a:p>
            <a:r>
              <a:rPr lang="ru-RU" sz="1200" kern="1200" dirty="0" smtClean="0">
                <a:solidFill>
                  <a:schemeClr val="tx1"/>
                </a:solidFill>
                <a:latin typeface="+mn-lt"/>
                <a:ea typeface="+mn-ea"/>
                <a:cs typeface="+mn-cs"/>
              </a:rPr>
              <a:t>Чтоб всю Европу от чумы спасти.</a:t>
            </a:r>
            <a:endParaRPr lang="ru-RU" dirty="0" smtClean="0"/>
          </a:p>
          <a:p>
            <a:r>
              <a:rPr lang="ru-RU" sz="1200" kern="1200" dirty="0" smtClean="0">
                <a:solidFill>
                  <a:schemeClr val="tx1"/>
                </a:solidFill>
                <a:latin typeface="+mn-lt"/>
                <a:ea typeface="+mn-ea"/>
                <a:cs typeface="+mn-cs"/>
              </a:rPr>
              <a:t> </a:t>
            </a:r>
            <a:endParaRPr lang="ru-RU" dirty="0" smtClean="0"/>
          </a:p>
          <a:p>
            <a:r>
              <a:rPr lang="ru-RU" sz="1200" kern="1200" dirty="0" smtClean="0">
                <a:solidFill>
                  <a:schemeClr val="tx1"/>
                </a:solidFill>
                <a:latin typeface="+mn-lt"/>
                <a:ea typeface="+mn-ea"/>
                <a:cs typeface="+mn-cs"/>
              </a:rPr>
              <a:t>Чтоб не было войны в Европе больше,</a:t>
            </a:r>
            <a:endParaRPr lang="ru-RU" dirty="0" smtClean="0"/>
          </a:p>
          <a:p>
            <a:r>
              <a:rPr lang="ru-RU" sz="1200" kern="1200" dirty="0" smtClean="0">
                <a:solidFill>
                  <a:schemeClr val="tx1"/>
                </a:solidFill>
                <a:latin typeface="+mn-lt"/>
                <a:ea typeface="+mn-ea"/>
                <a:cs typeface="+mn-cs"/>
              </a:rPr>
              <a:t>И не вернулась к нам она назад, </a:t>
            </a:r>
            <a:endParaRPr lang="ru-RU" dirty="0" smtClean="0"/>
          </a:p>
          <a:p>
            <a:r>
              <a:rPr lang="ru-RU" sz="1200" kern="1200" dirty="0" smtClean="0">
                <a:solidFill>
                  <a:schemeClr val="tx1"/>
                </a:solidFill>
                <a:latin typeface="+mn-lt"/>
                <a:ea typeface="+mn-ea"/>
                <a:cs typeface="+mn-cs"/>
              </a:rPr>
              <a:t>В Болгарии, Германии и Польше</a:t>
            </a:r>
            <a:endParaRPr lang="ru-RU" dirty="0" smtClean="0"/>
          </a:p>
          <a:p>
            <a:r>
              <a:rPr lang="ru-RU" sz="1200" kern="1200" dirty="0" smtClean="0">
                <a:solidFill>
                  <a:schemeClr val="tx1"/>
                </a:solidFill>
                <a:latin typeface="+mn-lt"/>
                <a:ea typeface="+mn-ea"/>
                <a:cs typeface="+mn-cs"/>
              </a:rPr>
              <a:t>Остался русский бронзовый солдат.</a:t>
            </a:r>
            <a:endParaRPr lang="ru-RU" dirty="0" smtClean="0"/>
          </a:p>
          <a:p>
            <a:r>
              <a:rPr lang="ru-RU" sz="1200" kern="1200" dirty="0" smtClean="0">
                <a:solidFill>
                  <a:schemeClr val="tx1"/>
                </a:solidFill>
                <a:latin typeface="+mn-lt"/>
                <a:ea typeface="+mn-ea"/>
                <a:cs typeface="+mn-cs"/>
              </a:rPr>
              <a:t> </a:t>
            </a:r>
            <a:endParaRPr lang="ru-RU" dirty="0" smtClean="0"/>
          </a:p>
          <a:p>
            <a:r>
              <a:rPr lang="ru-RU" sz="1200" kern="1200" dirty="0" smtClean="0">
                <a:solidFill>
                  <a:schemeClr val="tx1"/>
                </a:solidFill>
                <a:latin typeface="+mn-lt"/>
                <a:ea typeface="+mn-ea"/>
                <a:cs typeface="+mn-cs"/>
              </a:rPr>
              <a:t>К его подножью девушки весною</a:t>
            </a:r>
            <a:endParaRPr lang="ru-RU" dirty="0" smtClean="0"/>
          </a:p>
          <a:p>
            <a:r>
              <a:rPr lang="ru-RU" sz="1200" kern="1200" dirty="0" smtClean="0">
                <a:solidFill>
                  <a:schemeClr val="tx1"/>
                </a:solidFill>
                <a:latin typeface="+mn-lt"/>
                <a:ea typeface="+mn-ea"/>
                <a:cs typeface="+mn-cs"/>
              </a:rPr>
              <a:t>Несут в подарок нежные цветы</a:t>
            </a:r>
            <a:endParaRPr lang="ru-RU" dirty="0" smtClean="0"/>
          </a:p>
          <a:p>
            <a:r>
              <a:rPr lang="ru-RU" sz="1200" kern="1200" dirty="0" smtClean="0">
                <a:solidFill>
                  <a:schemeClr val="tx1"/>
                </a:solidFill>
                <a:latin typeface="+mn-lt"/>
                <a:ea typeface="+mn-ea"/>
                <a:cs typeface="+mn-cs"/>
              </a:rPr>
              <a:t>За то, что спас нас всех, прикрыв собою,</a:t>
            </a:r>
            <a:endParaRPr lang="ru-RU" dirty="0" smtClean="0"/>
          </a:p>
          <a:p>
            <a:r>
              <a:rPr lang="ru-RU" sz="1200" kern="1200" dirty="0" smtClean="0">
                <a:solidFill>
                  <a:schemeClr val="tx1"/>
                </a:solidFill>
                <a:latin typeface="+mn-lt"/>
                <a:ea typeface="+mn-ea"/>
                <a:cs typeface="+mn-cs"/>
              </a:rPr>
              <a:t>Хоть жить хотел, как все, как я и ты.</a:t>
            </a:r>
            <a:endParaRPr lang="ru-RU" dirty="0" smtClean="0"/>
          </a:p>
          <a:p>
            <a:r>
              <a:rPr lang="ru-RU" sz="1200" kern="1200" dirty="0" smtClean="0">
                <a:solidFill>
                  <a:schemeClr val="tx1"/>
                </a:solidFill>
                <a:latin typeface="+mn-lt"/>
                <a:ea typeface="+mn-ea"/>
                <a:cs typeface="+mn-cs"/>
              </a:rPr>
              <a:t> </a:t>
            </a:r>
            <a:endParaRPr lang="ru-RU" dirty="0" smtClean="0"/>
          </a:p>
          <a:p>
            <a:r>
              <a:rPr lang="ru-RU" sz="1200" kern="1200" dirty="0" smtClean="0">
                <a:solidFill>
                  <a:schemeClr val="tx1"/>
                </a:solidFill>
                <a:latin typeface="+mn-lt"/>
                <a:ea typeface="+mn-ea"/>
                <a:cs typeface="+mn-cs"/>
              </a:rPr>
              <a:t>Пусть он стоит, Европу охраняя</a:t>
            </a:r>
            <a:endParaRPr lang="ru-RU" dirty="0" smtClean="0"/>
          </a:p>
          <a:p>
            <a:r>
              <a:rPr lang="ru-RU" sz="1200" kern="1200" dirty="0" smtClean="0">
                <a:solidFill>
                  <a:schemeClr val="tx1"/>
                </a:solidFill>
                <a:latin typeface="+mn-lt"/>
                <a:ea typeface="+mn-ea"/>
                <a:cs typeface="+mn-cs"/>
              </a:rPr>
              <a:t>От посягательств грозного врага, </a:t>
            </a:r>
            <a:endParaRPr lang="ru-RU" dirty="0" smtClean="0"/>
          </a:p>
          <a:p>
            <a:r>
              <a:rPr lang="ru-RU" sz="1200" kern="1200" dirty="0" smtClean="0">
                <a:solidFill>
                  <a:schemeClr val="tx1"/>
                </a:solidFill>
                <a:latin typeface="+mn-lt"/>
                <a:ea typeface="+mn-ea"/>
                <a:cs typeface="+mn-cs"/>
              </a:rPr>
              <a:t>Горит огонь, нам всем напоминая</a:t>
            </a:r>
            <a:endParaRPr lang="ru-RU" dirty="0" smtClean="0"/>
          </a:p>
          <a:p>
            <a:r>
              <a:rPr lang="ru-RU" sz="1200" kern="1200" dirty="0" smtClean="0">
                <a:solidFill>
                  <a:schemeClr val="tx1"/>
                </a:solidFill>
                <a:latin typeface="+mn-lt"/>
                <a:ea typeface="+mn-ea"/>
                <a:cs typeface="+mn-cs"/>
              </a:rPr>
              <a:t>О подвиге его на все века.</a:t>
            </a:r>
            <a:endParaRPr lang="ru-RU" dirty="0" smtClean="0"/>
          </a:p>
          <a:p>
            <a:r>
              <a:rPr lang="ru-RU" sz="1200" b="1" kern="1200" dirty="0" smtClean="0">
                <a:solidFill>
                  <a:schemeClr val="tx1"/>
                </a:solidFill>
                <a:latin typeface="+mn-lt"/>
                <a:ea typeface="+mn-ea"/>
                <a:cs typeface="+mn-cs"/>
              </a:rPr>
              <a:t> </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30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Почетное звание Города-героя присваивалось за героизм и мужество в защите Родины во время Вов.</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Этим городам вручался орден Ленина и медаль Золотая звезда. Это самые высокие награды нашей страны. Эти награды изображались на знамени города-героя. Таких городов 13.</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Брестская крепость – крепость-герой, которая первой встретила на пути фашистских захватчиков. Героическая оборона крепости началась в первый день войны 22 июня 1941г. Этот день принес горе в сотни тысяч семей мирных жителей. Этот день по праву считается самым длинным днем года, а для некоторых он стал длинною в жизнь. Силы были неравные. Но брестские защитники сражались отважно, не на жизнь, а на смерть. Крепость названа героем в память о тех, кто защищал Родину ценою своей жизни. Лишь немногим участникам обороны удалось выжить. Погибли тысячи людей.</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их честь создан мемориальный комплекс. Здесь поют птицы, плачут камни. Словно слезы стекает роса по стенам мемориала. Здесь пролита кровь во имя свободы, во имя родины. И, конечно, никогда не угасает Вечный огонь Славы.</a:t>
            </a:r>
            <a:endParaRPr lang="ru-RU" dirty="0" smtClean="0"/>
          </a:p>
          <a:p>
            <a:r>
              <a:rPr lang="ru-RU" sz="1200" kern="1200" dirty="0" smtClean="0">
                <a:solidFill>
                  <a:schemeClr val="tx1"/>
                </a:solidFill>
                <a:latin typeface="+mn-lt"/>
                <a:ea typeface="+mn-ea"/>
                <a:cs typeface="+mn-cs"/>
              </a:rPr>
              <a:t>Плыл аромат нескошенного луга,</a:t>
            </a:r>
            <a:endParaRPr lang="ru-RU" dirty="0" smtClean="0"/>
          </a:p>
          <a:p>
            <a:r>
              <a:rPr lang="ru-RU" sz="1200" kern="1200" dirty="0" smtClean="0">
                <a:solidFill>
                  <a:schemeClr val="tx1"/>
                </a:solidFill>
                <a:latin typeface="+mn-lt"/>
                <a:ea typeface="+mn-ea"/>
                <a:cs typeface="+mn-cs"/>
              </a:rPr>
              <a:t>Бледнела ночь, стояла тишь окрест.</a:t>
            </a:r>
            <a:endParaRPr lang="ru-RU" dirty="0" smtClean="0"/>
          </a:p>
          <a:p>
            <a:r>
              <a:rPr lang="ru-RU" sz="1200" kern="1200" dirty="0" smtClean="0">
                <a:solidFill>
                  <a:schemeClr val="tx1"/>
                </a:solidFill>
                <a:latin typeface="+mn-lt"/>
                <a:ea typeface="+mn-ea"/>
                <a:cs typeface="+mn-cs"/>
              </a:rPr>
              <a:t>В рассветный час фашисты из-за Буга</a:t>
            </a:r>
            <a:endParaRPr lang="ru-RU" dirty="0" smtClean="0"/>
          </a:p>
          <a:p>
            <a:r>
              <a:rPr lang="ru-RU" sz="1200" kern="1200" dirty="0" smtClean="0">
                <a:solidFill>
                  <a:schemeClr val="tx1"/>
                </a:solidFill>
                <a:latin typeface="+mn-lt"/>
                <a:ea typeface="+mn-ea"/>
                <a:cs typeface="+mn-cs"/>
              </a:rPr>
              <a:t>Войну начав, ворвались в город Брест.</a:t>
            </a:r>
            <a:endParaRPr lang="ru-RU" dirty="0" smtClean="0"/>
          </a:p>
          <a:p>
            <a:r>
              <a:rPr lang="ru-RU" sz="1200" kern="1200" dirty="0" smtClean="0">
                <a:solidFill>
                  <a:schemeClr val="tx1"/>
                </a:solidFill>
                <a:latin typeface="+mn-lt"/>
                <a:ea typeface="+mn-ea"/>
                <a:cs typeface="+mn-cs"/>
              </a:rPr>
              <a:t>Прервала сон тревога боевая,</a:t>
            </a:r>
            <a:endParaRPr lang="ru-RU" dirty="0" smtClean="0"/>
          </a:p>
          <a:p>
            <a:r>
              <a:rPr lang="ru-RU" sz="1200" kern="1200" dirty="0" smtClean="0">
                <a:solidFill>
                  <a:schemeClr val="tx1"/>
                </a:solidFill>
                <a:latin typeface="+mn-lt"/>
                <a:ea typeface="+mn-ea"/>
                <a:cs typeface="+mn-cs"/>
              </a:rPr>
              <a:t>На крепость шли враги со всех сторон,</a:t>
            </a:r>
            <a:endParaRPr lang="ru-RU" dirty="0" smtClean="0"/>
          </a:p>
          <a:p>
            <a:r>
              <a:rPr lang="ru-RU" sz="1200" kern="1200" dirty="0" smtClean="0">
                <a:solidFill>
                  <a:schemeClr val="tx1"/>
                </a:solidFill>
                <a:latin typeface="+mn-lt"/>
                <a:ea typeface="+mn-ea"/>
                <a:cs typeface="+mn-cs"/>
              </a:rPr>
              <a:t>Родной земли, ни пяди не сдавая,</a:t>
            </a:r>
            <a:endParaRPr lang="ru-RU" dirty="0" smtClean="0"/>
          </a:p>
          <a:p>
            <a:r>
              <a:rPr lang="ru-RU" sz="1200" kern="1200" dirty="0" smtClean="0">
                <a:solidFill>
                  <a:schemeClr val="tx1"/>
                </a:solidFill>
                <a:latin typeface="+mn-lt"/>
                <a:ea typeface="+mn-ea"/>
                <a:cs typeface="+mn-cs"/>
              </a:rPr>
              <a:t>Вступил в сраженье Брестский гарнизон.</a:t>
            </a:r>
            <a:endParaRPr lang="ru-RU" dirty="0" smtClean="0"/>
          </a:p>
          <a:p>
            <a:r>
              <a:rPr lang="ru-RU" sz="1200" kern="1200" dirty="0" smtClean="0">
                <a:solidFill>
                  <a:schemeClr val="tx1"/>
                </a:solidFill>
                <a:latin typeface="+mn-lt"/>
                <a:ea typeface="+mn-ea"/>
                <a:cs typeface="+mn-cs"/>
              </a:rPr>
              <a:t>Сказал майор: «Пускай, нас очень мало,</a:t>
            </a:r>
            <a:endParaRPr lang="ru-RU" dirty="0" smtClean="0"/>
          </a:p>
          <a:p>
            <a:r>
              <a:rPr lang="ru-RU" sz="1200" kern="1200" dirty="0" smtClean="0">
                <a:solidFill>
                  <a:schemeClr val="tx1"/>
                </a:solidFill>
                <a:latin typeface="+mn-lt"/>
                <a:ea typeface="+mn-ea"/>
                <a:cs typeface="+mn-cs"/>
              </a:rPr>
              <a:t>И пусть враги отрезали тылы,</a:t>
            </a:r>
            <a:endParaRPr lang="ru-RU" dirty="0" smtClean="0"/>
          </a:p>
          <a:p>
            <a:r>
              <a:rPr lang="ru-RU" sz="1200" kern="1200" dirty="0" smtClean="0">
                <a:solidFill>
                  <a:schemeClr val="tx1"/>
                </a:solidFill>
                <a:latin typeface="+mn-lt"/>
                <a:ea typeface="+mn-ea"/>
                <a:cs typeface="+mn-cs"/>
              </a:rPr>
              <a:t>Но отступать, друзья, нам не пристало,</a:t>
            </a:r>
            <a:endParaRPr lang="ru-RU" dirty="0" smtClean="0"/>
          </a:p>
          <a:p>
            <a:r>
              <a:rPr lang="ru-RU" sz="1200" kern="1200" dirty="0" smtClean="0">
                <a:solidFill>
                  <a:schemeClr val="tx1"/>
                </a:solidFill>
                <a:latin typeface="+mn-lt"/>
                <a:ea typeface="+mn-ea"/>
                <a:cs typeface="+mn-cs"/>
              </a:rPr>
              <a:t>И не сдаются коршунам орлы».</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Враги рвались к Москве . На пути у них стоял город Смоленск. Смоленское сражение продолжалось 2 месяца. В результате сражения был сорван план «молниеносной войны». Москва смогла подготовиться и дать отпор врагу. За подвиги наших воинов в битве за Смоленск городу присвоено звание Города-героя.</a:t>
            </a:r>
            <a:endParaRPr lang="ru-RU" dirty="0" smtClean="0"/>
          </a:p>
          <a:p>
            <a:r>
              <a:rPr lang="ru-RU" sz="1200" kern="1200" dirty="0" smtClean="0">
                <a:solidFill>
                  <a:schemeClr val="tx1"/>
                </a:solidFill>
                <a:latin typeface="+mn-lt"/>
                <a:ea typeface="+mn-ea"/>
                <a:cs typeface="+mn-cs"/>
              </a:rPr>
              <a:t>Город героев – Смоленск величавый!</a:t>
            </a:r>
            <a:endParaRPr lang="ru-RU" dirty="0" smtClean="0"/>
          </a:p>
          <a:p>
            <a:r>
              <a:rPr lang="ru-RU" sz="1200" kern="1200" dirty="0" smtClean="0">
                <a:solidFill>
                  <a:schemeClr val="tx1"/>
                </a:solidFill>
                <a:latin typeface="+mn-lt"/>
                <a:ea typeface="+mn-ea"/>
                <a:cs typeface="+mn-cs"/>
              </a:rPr>
              <a:t>Русская доблесть, всемирная слава.</a:t>
            </a:r>
            <a:endParaRPr lang="ru-RU" dirty="0" smtClean="0"/>
          </a:p>
          <a:p>
            <a:r>
              <a:rPr lang="ru-RU" sz="1200" kern="1200" dirty="0" smtClean="0">
                <a:solidFill>
                  <a:schemeClr val="tx1"/>
                </a:solidFill>
                <a:latin typeface="+mn-lt"/>
                <a:ea typeface="+mn-ea"/>
                <a:cs typeface="+mn-cs"/>
              </a:rPr>
              <a:t>Город-герой – щит Москвы златоглавой</a:t>
            </a:r>
            <a:endParaRPr lang="ru-RU" dirty="0" smtClean="0"/>
          </a:p>
          <a:p>
            <a:r>
              <a:rPr lang="ru-RU" sz="1200" kern="1200" dirty="0" smtClean="0">
                <a:solidFill>
                  <a:schemeClr val="tx1"/>
                </a:solidFill>
                <a:latin typeface="+mn-lt"/>
                <a:ea typeface="+mn-ea"/>
                <a:cs typeface="+mn-cs"/>
              </a:rPr>
              <a:t>Путь преграждает к сердцу державы</a:t>
            </a:r>
            <a:endParaRPr lang="ru-RU" dirty="0" smtClean="0"/>
          </a:p>
          <a:p>
            <a:r>
              <a:rPr lang="ru-RU" sz="1200" kern="1200" dirty="0" smtClean="0">
                <a:solidFill>
                  <a:schemeClr val="tx1"/>
                </a:solidFill>
                <a:latin typeface="+mn-lt"/>
                <a:ea typeface="+mn-ea"/>
                <a:cs typeface="+mn-cs"/>
              </a:rPr>
              <a:t>Лютым врагам во все времена,</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Насмерть стоит крепостная стена.</a:t>
            </a:r>
            <a:endParaRPr lang="ru-RU" dirty="0" smtClean="0"/>
          </a:p>
          <a:p>
            <a:r>
              <a:rPr lang="ru-RU" sz="1200" kern="1200" dirty="0" smtClean="0">
                <a:solidFill>
                  <a:schemeClr val="tx1"/>
                </a:solidFill>
                <a:latin typeface="+mn-lt"/>
                <a:ea typeface="+mn-ea"/>
                <a:cs typeface="+mn-cs"/>
              </a:rPr>
              <a:t>Славься, Смоленск, мы гордимся тобой,</a:t>
            </a:r>
            <a:endParaRPr lang="ru-RU" dirty="0" smtClean="0"/>
          </a:p>
          <a:p>
            <a:r>
              <a:rPr lang="ru-RU" sz="1200" kern="1200" dirty="0" smtClean="0">
                <a:solidFill>
                  <a:schemeClr val="tx1"/>
                </a:solidFill>
                <a:latin typeface="+mn-lt"/>
                <a:ea typeface="+mn-ea"/>
                <a:cs typeface="+mn-cs"/>
              </a:rPr>
              <a:t>Город героев! Город-герой!</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Тула один из немногих городов, который отбил все атаки противника и остался непокоренным. Защитники города выдержали яростные атаки противника. Не смотря на бои, Тула наладила выпуск минометов, боеприпасов, автоматов, винтовок для всей нашей армии.</a:t>
            </a:r>
            <a:endParaRPr lang="ru-RU" dirty="0" smtClean="0"/>
          </a:p>
          <a:p>
            <a:endParaRPr lang="ru-RU" dirty="0"/>
          </a:p>
        </p:txBody>
      </p:sp>
      <p:sp>
        <p:nvSpPr>
          <p:cNvPr id="4" name="Номер слайда 3"/>
          <p:cNvSpPr>
            <a:spLocks noGrp="1"/>
          </p:cNvSpPr>
          <p:nvPr>
            <p:ph type="sldNum" sz="quarter" idx="10"/>
          </p:nvPr>
        </p:nvSpPr>
        <p:spPr/>
        <p:txBody>
          <a:bodyPr/>
          <a:lstStyle/>
          <a:p>
            <a:fld id="{D529E5C9-7E8D-4A25-8CA4-E5DD2D9C4A4C}" type="slidenum">
              <a:rPr lang="ru-RU" smtClean="0"/>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A419696D-7A0E-43A0-977E-9911A927309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19696D-7A0E-43A0-977E-9911A927309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19696D-7A0E-43A0-977E-9911A927309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A419696D-7A0E-43A0-977E-9911A927309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A419696D-7A0E-43A0-977E-9911A927309C}"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A419696D-7A0E-43A0-977E-9911A927309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A419696D-7A0E-43A0-977E-9911A927309C}"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19696D-7A0E-43A0-977E-9911A927309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19696D-7A0E-43A0-977E-9911A927309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19696D-7A0E-43A0-977E-9911A927309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47374A2B-7926-41E9-AD93-2630FD389373}" type="datetimeFigureOut">
              <a:rPr lang="ru-RU" smtClean="0"/>
              <a:pPr/>
              <a:t>19.04.2016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A419696D-7A0E-43A0-977E-9911A927309C}"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7374A2B-7926-41E9-AD93-2630FD389373}" type="datetimeFigureOut">
              <a:rPr lang="ru-RU" smtClean="0"/>
              <a:pPr/>
              <a:t>19.04.2016</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419696D-7A0E-43A0-977E-9911A927309C}"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214290"/>
            <a:ext cx="8686800" cy="6500858"/>
          </a:xfrm>
        </p:spPr>
        <p:txBody>
          <a:bodyPr>
            <a:normAutofit/>
          </a:bodyPr>
          <a:lstStyle/>
          <a:p>
            <a:pPr algn="ctr"/>
            <a:endParaRPr lang="ru-RU" sz="2400" dirty="0">
              <a:solidFill>
                <a:schemeClr val="accent2">
                  <a:lumMod val="75000"/>
                </a:schemeClr>
              </a:solidFill>
              <a:latin typeface="Arial" pitchFamily="34" charset="0"/>
              <a:cs typeface="Arial" pitchFamily="34" charset="0"/>
            </a:endParaRPr>
          </a:p>
        </p:txBody>
      </p:sp>
      <p:sp>
        <p:nvSpPr>
          <p:cNvPr id="3" name="Содержимое 2"/>
          <p:cNvSpPr>
            <a:spLocks noGrp="1"/>
          </p:cNvSpPr>
          <p:nvPr>
            <p:ph idx="1"/>
          </p:nvPr>
        </p:nvSpPr>
        <p:spPr>
          <a:xfrm>
            <a:off x="304800" y="214290"/>
            <a:ext cx="8686800" cy="6500858"/>
          </a:xfrm>
        </p:spPr>
        <p:txBody>
          <a:bodyPr>
            <a:normAutofit/>
          </a:bodyPr>
          <a:lstStyle/>
          <a:p>
            <a:pPr algn="ctr">
              <a:buNone/>
            </a:pPr>
            <a:r>
              <a:rPr lang="ru-RU" sz="2800" dirty="0" smtClean="0">
                <a:solidFill>
                  <a:schemeClr val="accent2">
                    <a:lumMod val="75000"/>
                  </a:schemeClr>
                </a:solidFill>
              </a:rPr>
              <a:t>Государственное бюджетное общеобразовательное учреждение города Москвы «Школа №1467»</a:t>
            </a:r>
          </a:p>
          <a:p>
            <a:pPr algn="ctr"/>
            <a:endParaRPr lang="ru-RU" sz="2800" dirty="0" smtClean="0">
              <a:solidFill>
                <a:schemeClr val="accent2">
                  <a:lumMod val="75000"/>
                </a:schemeClr>
              </a:solidFill>
            </a:endParaRPr>
          </a:p>
          <a:p>
            <a:pPr algn="ctr"/>
            <a:endParaRPr lang="ru-RU" sz="2800" dirty="0" smtClean="0">
              <a:solidFill>
                <a:schemeClr val="accent2">
                  <a:lumMod val="75000"/>
                </a:schemeClr>
              </a:solidFill>
            </a:endParaRPr>
          </a:p>
          <a:p>
            <a:pPr algn="ctr">
              <a:buNone/>
            </a:pPr>
            <a:r>
              <a:rPr lang="ru-RU" sz="4800" b="1" dirty="0" smtClean="0">
                <a:solidFill>
                  <a:schemeClr val="accent2">
                    <a:lumMod val="75000"/>
                  </a:schemeClr>
                </a:solidFill>
              </a:rPr>
              <a:t>«ГОРОДА-ГЕРОИ</a:t>
            </a:r>
            <a:r>
              <a:rPr lang="ru-RU" sz="4800" b="1" dirty="0" smtClean="0">
                <a:solidFill>
                  <a:schemeClr val="accent2">
                    <a:lumMod val="75000"/>
                  </a:schemeClr>
                </a:solidFill>
              </a:rPr>
              <a:t>»</a:t>
            </a:r>
          </a:p>
          <a:p>
            <a:pPr algn="ctr">
              <a:buNone/>
            </a:pPr>
            <a:endParaRPr lang="ru-RU" sz="4800" dirty="0" smtClean="0">
              <a:solidFill>
                <a:schemeClr val="accent2">
                  <a:lumMod val="75000"/>
                </a:schemeClr>
              </a:solidFill>
            </a:endParaRPr>
          </a:p>
          <a:p>
            <a:pPr algn="r">
              <a:buNone/>
            </a:pPr>
            <a:r>
              <a:rPr lang="ru-RU" sz="2400" b="1" dirty="0" smtClean="0">
                <a:solidFill>
                  <a:schemeClr val="accent2">
                    <a:lumMod val="75000"/>
                  </a:schemeClr>
                </a:solidFill>
              </a:rPr>
              <a:t>Участники проекта:</a:t>
            </a:r>
          </a:p>
          <a:p>
            <a:pPr algn="r">
              <a:buNone/>
            </a:pPr>
            <a:r>
              <a:rPr lang="ru-RU" sz="2400" dirty="0" smtClean="0">
                <a:solidFill>
                  <a:schemeClr val="accent2">
                    <a:lumMod val="75000"/>
                  </a:schemeClr>
                </a:solidFill>
              </a:rPr>
              <a:t>воспитанники подготовительной</a:t>
            </a:r>
          </a:p>
          <a:p>
            <a:pPr algn="r">
              <a:buNone/>
            </a:pPr>
            <a:r>
              <a:rPr lang="ru-RU" sz="2400" dirty="0" smtClean="0">
                <a:solidFill>
                  <a:schemeClr val="accent2">
                    <a:lumMod val="75000"/>
                  </a:schemeClr>
                </a:solidFill>
              </a:rPr>
              <a:t>группы №8 «Ладушки»</a:t>
            </a:r>
          </a:p>
          <a:p>
            <a:pPr algn="r">
              <a:buNone/>
            </a:pPr>
            <a:endParaRPr lang="ru-RU" sz="2400" dirty="0" smtClean="0">
              <a:solidFill>
                <a:schemeClr val="accent2">
                  <a:lumMod val="75000"/>
                </a:schemeClr>
              </a:solidFill>
            </a:endParaRPr>
          </a:p>
          <a:p>
            <a:pPr algn="r">
              <a:buNone/>
            </a:pPr>
            <a:r>
              <a:rPr lang="ru-RU" sz="2400" b="1" dirty="0" smtClean="0">
                <a:solidFill>
                  <a:schemeClr val="accent2">
                    <a:lumMod val="75000"/>
                  </a:schemeClr>
                </a:solidFill>
              </a:rPr>
              <a:t>Руководитель проекта:</a:t>
            </a:r>
          </a:p>
          <a:p>
            <a:pPr algn="r">
              <a:buNone/>
            </a:pPr>
            <a:r>
              <a:rPr lang="ru-RU" sz="2400" dirty="0" smtClean="0">
                <a:solidFill>
                  <a:schemeClr val="accent2">
                    <a:lumMod val="75000"/>
                  </a:schemeClr>
                </a:solidFill>
              </a:rPr>
              <a:t>Воспитатель 1 кв. категории </a:t>
            </a:r>
            <a:r>
              <a:rPr lang="ru-RU" sz="2400" dirty="0" smtClean="0">
                <a:solidFill>
                  <a:schemeClr val="accent2">
                    <a:lumMod val="75000"/>
                  </a:schemeClr>
                </a:solidFill>
              </a:rPr>
              <a:t>Михайлина Т.А.</a:t>
            </a:r>
          </a:p>
          <a:p>
            <a:pPr algn="r"/>
            <a:endParaRPr lang="ru-RU" sz="2400" dirty="0" smtClean="0">
              <a:solidFill>
                <a:schemeClr val="accent2">
                  <a:lumMod val="75000"/>
                </a:schemeClr>
              </a:solidFill>
            </a:endParaRPr>
          </a:p>
          <a:p>
            <a:pPr algn="r"/>
            <a:endParaRPr lang="ru-RU" sz="2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7170" name="Picture 2" descr="C:\Users\Игорь Тульчинский\Desktop\города -герои\P4050658.JPG"/>
          <p:cNvPicPr>
            <a:picLocks noChangeAspect="1" noChangeArrowheads="1"/>
          </p:cNvPicPr>
          <p:nvPr/>
        </p:nvPicPr>
        <p:blipFill>
          <a:blip r:embed="rId3" cstate="print"/>
          <a:srcRect/>
          <a:stretch>
            <a:fillRect/>
          </a:stretch>
        </p:blipFill>
        <p:spPr bwMode="auto">
          <a:xfrm>
            <a:off x="0" y="-214338"/>
            <a:ext cx="9144000" cy="835824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4857752" y="5410200"/>
            <a:ext cx="4057648" cy="882650"/>
          </a:xfrm>
        </p:spPr>
        <p:txBody>
          <a:bodyPr>
            <a:normAutofit fontScale="90000"/>
          </a:bodyPr>
          <a:lstStyle/>
          <a:p>
            <a:r>
              <a:rPr lang="ru-RU" sz="2800" b="1" dirty="0" smtClean="0">
                <a:solidFill>
                  <a:srgbClr val="C00000"/>
                </a:solidFill>
              </a:rPr>
              <a:t>Памятник </a:t>
            </a:r>
            <a:br>
              <a:rPr lang="ru-RU" sz="2800" b="1" dirty="0" smtClean="0">
                <a:solidFill>
                  <a:srgbClr val="C00000"/>
                </a:solidFill>
              </a:rPr>
            </a:br>
            <a:r>
              <a:rPr lang="ru-RU" sz="2800" b="1" dirty="0" smtClean="0">
                <a:solidFill>
                  <a:srgbClr val="C00000"/>
                </a:solidFill>
              </a:rPr>
              <a:t>зенитному орудию</a:t>
            </a:r>
            <a:endParaRPr lang="ru-RU" sz="2800" b="1" dirty="0">
              <a:solidFill>
                <a:srgbClr val="C00000"/>
              </a:solidFill>
            </a:endParaRPr>
          </a:p>
        </p:txBody>
      </p:sp>
      <p:sp>
        <p:nvSpPr>
          <p:cNvPr id="9" name="Текст 8"/>
          <p:cNvSpPr>
            <a:spLocks noGrp="1"/>
          </p:cNvSpPr>
          <p:nvPr>
            <p:ph type="body" idx="1"/>
          </p:nvPr>
        </p:nvSpPr>
        <p:spPr>
          <a:xfrm>
            <a:off x="281444" y="142852"/>
            <a:ext cx="4290556" cy="785818"/>
          </a:xfrm>
        </p:spPr>
        <p:txBody>
          <a:bodyPr>
            <a:normAutofit fontScale="85000" lnSpcReduction="20000"/>
          </a:bodyPr>
          <a:lstStyle/>
          <a:p>
            <a:r>
              <a:rPr lang="ru-RU" sz="2800" b="1" dirty="0" smtClean="0">
                <a:solidFill>
                  <a:srgbClr val="C00000"/>
                </a:solidFill>
              </a:rPr>
              <a:t>Памятник </a:t>
            </a:r>
          </a:p>
          <a:p>
            <a:r>
              <a:rPr lang="ru-RU" sz="2800" b="1" dirty="0" smtClean="0">
                <a:solidFill>
                  <a:srgbClr val="C00000"/>
                </a:solidFill>
              </a:rPr>
              <a:t>пушке-гаубице</a:t>
            </a:r>
            <a:endParaRPr lang="ru-RU" sz="2800" b="1" dirty="0">
              <a:solidFill>
                <a:srgbClr val="C00000"/>
              </a:solidFill>
            </a:endParaRPr>
          </a:p>
        </p:txBody>
      </p:sp>
      <p:sp>
        <p:nvSpPr>
          <p:cNvPr id="11" name="Текст 10"/>
          <p:cNvSpPr>
            <a:spLocks noGrp="1"/>
          </p:cNvSpPr>
          <p:nvPr>
            <p:ph type="body" sz="half" idx="3"/>
          </p:nvPr>
        </p:nvSpPr>
        <p:spPr>
          <a:xfrm>
            <a:off x="4645025" y="142852"/>
            <a:ext cx="4292241" cy="785818"/>
          </a:xfrm>
        </p:spPr>
        <p:txBody>
          <a:bodyPr>
            <a:normAutofit fontScale="85000" lnSpcReduction="20000"/>
          </a:bodyPr>
          <a:lstStyle/>
          <a:p>
            <a:r>
              <a:rPr lang="ru-RU" sz="2800" b="1" dirty="0" smtClean="0">
                <a:solidFill>
                  <a:srgbClr val="C00000"/>
                </a:solidFill>
              </a:rPr>
              <a:t>Тула. </a:t>
            </a:r>
          </a:p>
          <a:p>
            <a:r>
              <a:rPr lang="ru-RU" sz="2800" b="1" dirty="0" smtClean="0">
                <a:solidFill>
                  <a:srgbClr val="C00000"/>
                </a:solidFill>
              </a:rPr>
              <a:t>Передний край обороны</a:t>
            </a:r>
            <a:endParaRPr lang="ru-RU" sz="2800" b="1" dirty="0">
              <a:solidFill>
                <a:srgbClr val="C00000"/>
              </a:solidFill>
            </a:endParaRPr>
          </a:p>
        </p:txBody>
      </p:sp>
      <p:pic>
        <p:nvPicPr>
          <p:cNvPr id="3075" name="Picture 3" descr="C:\Users\Игорь Тульчинский\Desktop\города -герои\передний край обороны.jpg"/>
          <p:cNvPicPr>
            <a:picLocks noGrp="1" noChangeAspect="1" noChangeArrowheads="1"/>
          </p:cNvPicPr>
          <p:nvPr>
            <p:ph sz="quarter" idx="4"/>
          </p:nvPr>
        </p:nvPicPr>
        <p:blipFill>
          <a:blip r:embed="rId3" cstate="print"/>
          <a:srcRect/>
          <a:stretch>
            <a:fillRect/>
          </a:stretch>
        </p:blipFill>
        <p:spPr bwMode="auto">
          <a:xfrm>
            <a:off x="5643570" y="1071546"/>
            <a:ext cx="2786082" cy="4179123"/>
          </a:xfrm>
          <a:prstGeom prst="rect">
            <a:avLst/>
          </a:prstGeom>
          <a:noFill/>
        </p:spPr>
      </p:pic>
      <p:pic>
        <p:nvPicPr>
          <p:cNvPr id="3076" name="Picture 4" descr="C:\Users\Игорь Тульчинский\Desktop\города -герои\гаубица.jpg"/>
          <p:cNvPicPr>
            <a:picLocks noGrp="1" noChangeAspect="1" noChangeArrowheads="1"/>
          </p:cNvPicPr>
          <p:nvPr>
            <p:ph sz="quarter" idx="2"/>
          </p:nvPr>
        </p:nvPicPr>
        <p:blipFill>
          <a:blip r:embed="rId4" cstate="print"/>
          <a:srcRect/>
          <a:stretch>
            <a:fillRect/>
          </a:stretch>
        </p:blipFill>
        <p:spPr bwMode="auto">
          <a:xfrm>
            <a:off x="214282" y="928671"/>
            <a:ext cx="4143404" cy="2857519"/>
          </a:xfrm>
          <a:prstGeom prst="rect">
            <a:avLst/>
          </a:prstGeom>
          <a:noFill/>
        </p:spPr>
      </p:pic>
      <p:pic>
        <p:nvPicPr>
          <p:cNvPr id="3077" name="Picture 5" descr="C:\Users\Игорь Тульчинский\Desktop\города -герои\зенитка.jpg"/>
          <p:cNvPicPr>
            <a:picLocks noChangeAspect="1" noChangeArrowheads="1"/>
          </p:cNvPicPr>
          <p:nvPr/>
        </p:nvPicPr>
        <p:blipFill>
          <a:blip r:embed="rId5" cstate="print"/>
          <a:srcRect/>
          <a:stretch>
            <a:fillRect/>
          </a:stretch>
        </p:blipFill>
        <p:spPr bwMode="auto">
          <a:xfrm>
            <a:off x="285721" y="3929058"/>
            <a:ext cx="3714776" cy="278608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0" name="Picture 2" descr="C:\Users\Игорь Тульчинский\Desktop\ГАРМОНЬ.jpg"/>
          <p:cNvPicPr>
            <a:picLocks noChangeAspect="1" noChangeArrowheads="1"/>
          </p:cNvPicPr>
          <p:nvPr/>
        </p:nvPicPr>
        <p:blipFill>
          <a:blip r:embed="rId3" cstate="print"/>
          <a:srcRect/>
          <a:stretch>
            <a:fillRect/>
          </a:stretch>
        </p:blipFill>
        <p:spPr bwMode="auto">
          <a:xfrm>
            <a:off x="214282" y="214290"/>
            <a:ext cx="4081474" cy="2971808"/>
          </a:xfrm>
          <a:prstGeom prst="rect">
            <a:avLst/>
          </a:prstGeom>
          <a:noFill/>
        </p:spPr>
      </p:pic>
      <p:pic>
        <p:nvPicPr>
          <p:cNvPr id="2051" name="Picture 3" descr="C:\Users\Игорь Тульчинский\Desktop\САМОВАР.png"/>
          <p:cNvPicPr>
            <a:picLocks noGrp="1" noChangeAspect="1" noChangeArrowheads="1"/>
          </p:cNvPicPr>
          <p:nvPr>
            <p:ph sz="half" idx="2"/>
          </p:nvPr>
        </p:nvPicPr>
        <p:blipFill>
          <a:blip r:embed="rId4" cstate="print"/>
          <a:srcRect/>
          <a:stretch>
            <a:fillRect/>
          </a:stretch>
        </p:blipFill>
        <p:spPr bwMode="auto">
          <a:xfrm>
            <a:off x="5072066" y="214290"/>
            <a:ext cx="3813532" cy="2936420"/>
          </a:xfrm>
          <a:prstGeom prst="rect">
            <a:avLst/>
          </a:prstGeom>
          <a:noFill/>
        </p:spPr>
      </p:pic>
      <p:pic>
        <p:nvPicPr>
          <p:cNvPr id="2052" name="Picture 4" descr="C:\Users\Игорь Тульчинский\Desktop\ПРЯНИК.jpg"/>
          <p:cNvPicPr>
            <a:picLocks noGrp="1" noChangeAspect="1" noChangeArrowheads="1"/>
          </p:cNvPicPr>
          <p:nvPr>
            <p:ph sz="half" idx="1"/>
          </p:nvPr>
        </p:nvPicPr>
        <p:blipFill>
          <a:blip r:embed="rId5" cstate="print"/>
          <a:srcRect/>
          <a:stretch>
            <a:fillRect/>
          </a:stretch>
        </p:blipFill>
        <p:spPr bwMode="auto">
          <a:xfrm>
            <a:off x="214282" y="3643314"/>
            <a:ext cx="4091275" cy="2930798"/>
          </a:xfrm>
          <a:prstGeom prst="rect">
            <a:avLst/>
          </a:prstGeom>
          <a:noFill/>
        </p:spPr>
      </p:pic>
      <p:pic>
        <p:nvPicPr>
          <p:cNvPr id="2053" name="Picture 5" descr="C:\Users\Игорь Тульчинский\Desktop\РУЖЬЕ.jpg"/>
          <p:cNvPicPr>
            <a:picLocks noChangeAspect="1" noChangeArrowheads="1"/>
          </p:cNvPicPr>
          <p:nvPr/>
        </p:nvPicPr>
        <p:blipFill>
          <a:blip r:embed="rId6" cstate="print"/>
          <a:srcRect/>
          <a:stretch>
            <a:fillRect/>
          </a:stretch>
        </p:blipFill>
        <p:spPr bwMode="auto">
          <a:xfrm>
            <a:off x="4572000" y="3857628"/>
            <a:ext cx="4390661" cy="243995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1026" name="Picture 2" descr="C:\Users\Игорь Тульчинский\Desktop\города -герои\P4050652.JPG"/>
          <p:cNvPicPr>
            <a:picLocks noGrp="1" noChangeAspect="1" noChangeArrowheads="1"/>
          </p:cNvPicPr>
          <p:nvPr>
            <p:ph sz="half" idx="1"/>
          </p:nvPr>
        </p:nvPicPr>
        <p:blipFill>
          <a:blip r:embed="rId3" cstate="print"/>
          <a:srcRect/>
          <a:stretch>
            <a:fillRect/>
          </a:stretch>
        </p:blipFill>
        <p:spPr bwMode="auto">
          <a:xfrm>
            <a:off x="0" y="-214338"/>
            <a:ext cx="9144000" cy="707233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4098" name="Picture 2" descr="C:\Users\Игорь Тульчинский\Desktop\жуков.jpg"/>
          <p:cNvPicPr>
            <a:picLocks noGrp="1" noChangeAspect="1" noChangeArrowheads="1"/>
          </p:cNvPicPr>
          <p:nvPr>
            <p:ph sz="half" idx="1"/>
          </p:nvPr>
        </p:nvPicPr>
        <p:blipFill>
          <a:blip r:embed="rId3" cstate="print"/>
          <a:srcRect/>
          <a:stretch>
            <a:fillRect/>
          </a:stretch>
        </p:blipFill>
        <p:spPr bwMode="auto">
          <a:xfrm>
            <a:off x="428596" y="285728"/>
            <a:ext cx="8286808" cy="624100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5643578"/>
            <a:ext cx="7643866" cy="785818"/>
          </a:xfrm>
        </p:spPr>
        <p:txBody>
          <a:bodyPr>
            <a:noAutofit/>
          </a:bodyPr>
          <a:lstStyle/>
          <a:p>
            <a:r>
              <a:rPr lang="ru-RU" sz="3600" dirty="0" smtClean="0">
                <a:solidFill>
                  <a:srgbClr val="FF0000"/>
                </a:solidFill>
                <a:latin typeface="+mn-lt"/>
              </a:rPr>
              <a:t>Памятник героям-панфиловцам</a:t>
            </a:r>
            <a:endParaRPr lang="ru-RU" sz="3600" dirty="0">
              <a:solidFill>
                <a:srgbClr val="FF0000"/>
              </a:solidFill>
              <a:latin typeface="+mn-lt"/>
            </a:endParaRPr>
          </a:p>
        </p:txBody>
      </p:sp>
      <p:sp>
        <p:nvSpPr>
          <p:cNvPr id="3" name="Текст 2"/>
          <p:cNvSpPr>
            <a:spLocks noGrp="1"/>
          </p:cNvSpPr>
          <p:nvPr>
            <p:ph type="body" idx="2"/>
          </p:nvPr>
        </p:nvSpPr>
        <p:spPr/>
        <p:txBody>
          <a:bodyPr/>
          <a:lstStyle/>
          <a:p>
            <a:endParaRPr lang="ru-RU" dirty="0"/>
          </a:p>
        </p:txBody>
      </p:sp>
      <p:sp>
        <p:nvSpPr>
          <p:cNvPr id="4" name="Содержимое 3"/>
          <p:cNvSpPr>
            <a:spLocks noGrp="1"/>
          </p:cNvSpPr>
          <p:nvPr>
            <p:ph sz="half" idx="1"/>
          </p:nvPr>
        </p:nvSpPr>
        <p:spPr/>
        <p:txBody>
          <a:bodyPr/>
          <a:lstStyle/>
          <a:p>
            <a:endParaRPr lang="ru-RU" dirty="0"/>
          </a:p>
        </p:txBody>
      </p:sp>
      <p:pic>
        <p:nvPicPr>
          <p:cNvPr id="1026" name="Picture 2" descr="C:\Users\Игорь Тульчинский\Desktop\28 панфиловцев.jpg"/>
          <p:cNvPicPr>
            <a:picLocks noChangeAspect="1" noChangeArrowheads="1"/>
          </p:cNvPicPr>
          <p:nvPr/>
        </p:nvPicPr>
        <p:blipFill>
          <a:blip r:embed="rId3" cstate="print"/>
          <a:srcRect/>
          <a:stretch>
            <a:fillRect/>
          </a:stretch>
        </p:blipFill>
        <p:spPr bwMode="auto">
          <a:xfrm>
            <a:off x="642910" y="214290"/>
            <a:ext cx="7715272" cy="514351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571868" y="5486400"/>
            <a:ext cx="5343532" cy="942996"/>
          </a:xfrm>
        </p:spPr>
        <p:txBody>
          <a:bodyPr>
            <a:normAutofit fontScale="90000"/>
          </a:bodyPr>
          <a:lstStyle/>
          <a:p>
            <a:r>
              <a:rPr lang="ru-RU" sz="2800" b="0" dirty="0" smtClean="0">
                <a:solidFill>
                  <a:srgbClr val="C00000"/>
                </a:solidFill>
              </a:rPr>
              <a:t>Вечный огонь на могиле неизвестного солдата</a:t>
            </a:r>
            <a:endParaRPr lang="ru-RU" sz="2800" b="0" dirty="0">
              <a:solidFill>
                <a:srgbClr val="C00000"/>
              </a:solidFill>
            </a:endParaRPr>
          </a:p>
        </p:txBody>
      </p:sp>
      <p:sp>
        <p:nvSpPr>
          <p:cNvPr id="8" name="Текст 7"/>
          <p:cNvSpPr>
            <a:spLocks noGrp="1"/>
          </p:cNvSpPr>
          <p:nvPr>
            <p:ph type="body" idx="2"/>
          </p:nvPr>
        </p:nvSpPr>
        <p:spPr/>
        <p:txBody>
          <a:bodyPr>
            <a:normAutofit lnSpcReduction="10000"/>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r>
              <a:rPr lang="ru-RU" sz="2800" b="1" dirty="0" smtClean="0">
                <a:solidFill>
                  <a:srgbClr val="C00000"/>
                </a:solidFill>
              </a:rPr>
              <a:t>Памятник </a:t>
            </a:r>
          </a:p>
          <a:p>
            <a:r>
              <a:rPr lang="ru-RU" sz="2800" b="1" dirty="0" smtClean="0">
                <a:solidFill>
                  <a:srgbClr val="C00000"/>
                </a:solidFill>
              </a:rPr>
              <a:t>Г.К. Жукову </a:t>
            </a:r>
          </a:p>
          <a:p>
            <a:r>
              <a:rPr lang="ru-RU" sz="2800" b="1" dirty="0" smtClean="0">
                <a:solidFill>
                  <a:srgbClr val="C00000"/>
                </a:solidFill>
              </a:rPr>
              <a:t>в Москве</a:t>
            </a:r>
            <a:endParaRPr lang="ru-RU" sz="2800" b="1" dirty="0">
              <a:solidFill>
                <a:srgbClr val="C00000"/>
              </a:solidFill>
            </a:endParaRPr>
          </a:p>
        </p:txBody>
      </p:sp>
      <p:sp>
        <p:nvSpPr>
          <p:cNvPr id="7" name="Содержимое 6"/>
          <p:cNvSpPr>
            <a:spLocks noGrp="1"/>
          </p:cNvSpPr>
          <p:nvPr>
            <p:ph sz="half" idx="1"/>
          </p:nvPr>
        </p:nvSpPr>
        <p:spPr/>
        <p:txBody>
          <a:bodyPr/>
          <a:lstStyle/>
          <a:p>
            <a:endParaRPr lang="ru-RU"/>
          </a:p>
        </p:txBody>
      </p:sp>
      <p:pic>
        <p:nvPicPr>
          <p:cNvPr id="2050" name="Picture 2" descr="C:\Users\Игорь Тульчинский\Desktop\вечный огонь.gif"/>
          <p:cNvPicPr>
            <a:picLocks noChangeAspect="1" noChangeArrowheads="1"/>
          </p:cNvPicPr>
          <p:nvPr/>
        </p:nvPicPr>
        <p:blipFill>
          <a:blip r:embed="rId3" cstate="print"/>
          <a:srcRect/>
          <a:stretch>
            <a:fillRect/>
          </a:stretch>
        </p:blipFill>
        <p:spPr bwMode="auto">
          <a:xfrm>
            <a:off x="3643306" y="1000108"/>
            <a:ext cx="5357850" cy="3643338"/>
          </a:xfrm>
          <a:prstGeom prst="rect">
            <a:avLst/>
          </a:prstGeom>
          <a:noFill/>
        </p:spPr>
      </p:pic>
      <p:pic>
        <p:nvPicPr>
          <p:cNvPr id="1026" name="Picture 2" descr="C:\Users\Игорь Тульчинский\Desktop\города -герои\жуков.jpg"/>
          <p:cNvPicPr>
            <a:picLocks noChangeAspect="1" noChangeArrowheads="1"/>
          </p:cNvPicPr>
          <p:nvPr/>
        </p:nvPicPr>
        <p:blipFill>
          <a:blip r:embed="rId4" cstate="print"/>
          <a:srcRect/>
          <a:stretch>
            <a:fillRect/>
          </a:stretch>
        </p:blipFill>
        <p:spPr bwMode="auto">
          <a:xfrm>
            <a:off x="142844" y="285728"/>
            <a:ext cx="3428992" cy="342902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3075" name="Picture 3" descr="C:\Users\Игорь Тульчинский\Desktop\города -герои\P4050659.JPG"/>
          <p:cNvPicPr>
            <a:picLocks noGrp="1" noChangeAspect="1" noChangeArrowheads="1"/>
          </p:cNvPicPr>
          <p:nvPr>
            <p:ph sz="half" idx="1"/>
          </p:nvPr>
        </p:nvPicPr>
        <p:blipFill>
          <a:blip r:embed="rId3" cstate="print"/>
          <a:srcRect/>
          <a:stretch>
            <a:fillRect/>
          </a:stretch>
        </p:blipFill>
        <p:spPr bwMode="auto">
          <a:xfrm>
            <a:off x="0" y="-214338"/>
            <a:ext cx="9144000" cy="707233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5122" name="Picture 2" descr="C:\Users\Игорь Тульчинский\Desktop\к моей презентации о войне\слайд 3.jpg"/>
          <p:cNvPicPr>
            <a:picLocks noGrp="1" noChangeAspect="1" noChangeArrowheads="1"/>
          </p:cNvPicPr>
          <p:nvPr>
            <p:ph sz="half" idx="1"/>
          </p:nvPr>
        </p:nvPicPr>
        <p:blipFill>
          <a:blip r:embed="rId3" cstate="print"/>
          <a:srcRect/>
          <a:stretch>
            <a:fillRect/>
          </a:stretch>
        </p:blipFill>
        <p:spPr bwMode="auto">
          <a:xfrm>
            <a:off x="0" y="0"/>
            <a:ext cx="9392252"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5486400"/>
            <a:ext cx="8772556" cy="942996"/>
          </a:xfrm>
        </p:spPr>
        <p:txBody>
          <a:bodyPr>
            <a:normAutofit fontScale="90000"/>
          </a:bodyPr>
          <a:lstStyle/>
          <a:p>
            <a:r>
              <a:rPr lang="ru-RU" sz="2800" b="0" dirty="0" smtClean="0">
                <a:solidFill>
                  <a:srgbClr val="FF0000"/>
                </a:solidFill>
              </a:rPr>
              <a:t>«Памяти машины-солдата» и «Разорванное кольцо»</a:t>
            </a:r>
            <a:endParaRPr lang="ru-RU" sz="2800" b="0" dirty="0">
              <a:solidFill>
                <a:srgbClr val="FF0000"/>
              </a:solidFill>
            </a:endParaRPr>
          </a:p>
        </p:txBody>
      </p:sp>
      <p:sp>
        <p:nvSpPr>
          <p:cNvPr id="7" name="Текст 6"/>
          <p:cNvSpPr>
            <a:spLocks noGrp="1"/>
          </p:cNvSpPr>
          <p:nvPr>
            <p:ph type="body" idx="2"/>
          </p:nvPr>
        </p:nvSpPr>
        <p:spPr>
          <a:xfrm>
            <a:off x="457200" y="609600"/>
            <a:ext cx="3008313" cy="4800600"/>
          </a:xfrm>
        </p:spPr>
        <p:txBody>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r>
              <a:rPr lang="ru-RU" sz="3200" dirty="0" smtClean="0">
                <a:solidFill>
                  <a:srgbClr val="C00000"/>
                </a:solidFill>
              </a:rPr>
              <a:t>«Дорога жизни»</a:t>
            </a:r>
          </a:p>
          <a:p>
            <a:r>
              <a:rPr lang="ru-RU" sz="3200" dirty="0" smtClean="0">
                <a:solidFill>
                  <a:srgbClr val="C00000"/>
                </a:solidFill>
              </a:rPr>
              <a:t>на Ладоге</a:t>
            </a:r>
            <a:endParaRPr lang="ru-RU" sz="3200" dirty="0">
              <a:solidFill>
                <a:srgbClr val="C00000"/>
              </a:solidFill>
            </a:endParaRPr>
          </a:p>
        </p:txBody>
      </p:sp>
      <p:pic>
        <p:nvPicPr>
          <p:cNvPr id="4098" name="Picture 2" descr="C:\Users\Игорь Тульчинский\Desktop\города -герои\дорога жизни.jpg"/>
          <p:cNvPicPr>
            <a:picLocks noGrp="1" noChangeAspect="1" noChangeArrowheads="1"/>
          </p:cNvPicPr>
          <p:nvPr>
            <p:ph sz="half" idx="1"/>
          </p:nvPr>
        </p:nvPicPr>
        <p:blipFill>
          <a:blip r:embed="rId3" cstate="print"/>
          <a:stretch>
            <a:fillRect/>
          </a:stretch>
        </p:blipFill>
        <p:spPr bwMode="auto">
          <a:xfrm>
            <a:off x="285720" y="142852"/>
            <a:ext cx="3857652" cy="2714644"/>
          </a:xfrm>
          <a:prstGeom prst="rect">
            <a:avLst/>
          </a:prstGeom>
          <a:noFill/>
        </p:spPr>
      </p:pic>
      <p:pic>
        <p:nvPicPr>
          <p:cNvPr id="4099" name="Picture 3" descr="C:\Users\Игорь Тульчинский\Desktop\города -герои\дорога жизни 2.jpg"/>
          <p:cNvPicPr>
            <a:picLocks noGrp="1" noChangeAspect="1" noChangeArrowheads="1"/>
          </p:cNvPicPr>
          <p:nvPr>
            <p:ph sz="half" idx="4294967295"/>
          </p:nvPr>
        </p:nvPicPr>
        <p:blipFill>
          <a:blip r:embed="rId4" cstate="print"/>
          <a:srcRect/>
          <a:stretch>
            <a:fillRect/>
          </a:stretch>
        </p:blipFill>
        <p:spPr bwMode="auto">
          <a:xfrm>
            <a:off x="4643438" y="142853"/>
            <a:ext cx="3929090" cy="2643205"/>
          </a:xfrm>
          <a:prstGeom prst="rect">
            <a:avLst/>
          </a:prstGeom>
          <a:noFill/>
        </p:spPr>
      </p:pic>
      <p:pic>
        <p:nvPicPr>
          <p:cNvPr id="4100" name="Picture 4" descr="C:\Users\Игорь Тульчинский\Desktop\города -герои\машине-солдату.jpg"/>
          <p:cNvPicPr>
            <a:picLocks noChangeAspect="1" noChangeArrowheads="1"/>
          </p:cNvPicPr>
          <p:nvPr/>
        </p:nvPicPr>
        <p:blipFill>
          <a:blip r:embed="rId5" cstate="print"/>
          <a:srcRect/>
          <a:stretch>
            <a:fillRect/>
          </a:stretch>
        </p:blipFill>
        <p:spPr bwMode="auto">
          <a:xfrm>
            <a:off x="4572000" y="2928934"/>
            <a:ext cx="4000528" cy="242889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6" name="Picture 2" descr="C:\Users\Игорь Тульчинский\Desktop\P4050648.JPG"/>
          <p:cNvPicPr>
            <a:picLocks noChangeAspect="1" noChangeArrowheads="1"/>
          </p:cNvPicPr>
          <p:nvPr/>
        </p:nvPicPr>
        <p:blipFill>
          <a:blip r:embed="rId3" cstate="print"/>
          <a:srcRect/>
          <a:stretch>
            <a:fillRect/>
          </a:stretch>
        </p:blipFill>
        <p:spPr bwMode="auto">
          <a:xfrm>
            <a:off x="-1357354" y="-500090"/>
            <a:ext cx="12038013" cy="90297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2"/>
          </p:nvPr>
        </p:nvSpPr>
        <p:spPr/>
        <p:txBody>
          <a:bodyPr/>
          <a:lstStyle/>
          <a:p>
            <a:endParaRPr lang="ru-RU"/>
          </a:p>
        </p:txBody>
      </p:sp>
      <p:pic>
        <p:nvPicPr>
          <p:cNvPr id="6146" name="Picture 2" descr="C:\Users\Игорь Тульчинский\Desktop\прорыв блокады.jpg"/>
          <p:cNvPicPr>
            <a:picLocks noGrp="1" noChangeAspect="1" noChangeArrowheads="1"/>
          </p:cNvPicPr>
          <p:nvPr>
            <p:ph sz="half" idx="1"/>
          </p:nvPr>
        </p:nvPicPr>
        <p:blipFill>
          <a:blip r:embed="rId3" cstate="print"/>
          <a:srcRect/>
          <a:stretch>
            <a:fillRect/>
          </a:stretch>
        </p:blipFill>
        <p:spPr bwMode="auto">
          <a:xfrm>
            <a:off x="0" y="-1"/>
            <a:ext cx="9144000" cy="686503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2"/>
          </p:nvPr>
        </p:nvSpPr>
        <p:spPr/>
        <p:txBody>
          <a:bodyPr/>
          <a:lstStyle/>
          <a:p>
            <a:endParaRPr lang="ru-RU" dirty="0"/>
          </a:p>
        </p:txBody>
      </p:sp>
      <p:sp>
        <p:nvSpPr>
          <p:cNvPr id="4" name="Содержимое 3"/>
          <p:cNvSpPr>
            <a:spLocks noGrp="1"/>
          </p:cNvSpPr>
          <p:nvPr>
            <p:ph sz="half" idx="1"/>
          </p:nvPr>
        </p:nvSpPr>
        <p:spPr/>
        <p:txBody>
          <a:bodyPr/>
          <a:lstStyle/>
          <a:p>
            <a:endParaRPr lang="ru-RU"/>
          </a:p>
        </p:txBody>
      </p:sp>
      <p:pic>
        <p:nvPicPr>
          <p:cNvPr id="5122" name="Picture 2" descr="C:\Users\Игорь Тульчинский\Desktop\города -герои\P4050653.JPG"/>
          <p:cNvPicPr>
            <a:picLocks noChangeAspect="1" noChangeArrowheads="1"/>
          </p:cNvPicPr>
          <p:nvPr/>
        </p:nvPicPr>
        <p:blipFill>
          <a:blip r:embed="rId3" cstate="print"/>
          <a:srcRect/>
          <a:stretch>
            <a:fillRect/>
          </a:stretch>
        </p:blipFill>
        <p:spPr bwMode="auto">
          <a:xfrm>
            <a:off x="0" y="-428652"/>
            <a:ext cx="9144000" cy="757242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2"/>
          </p:nvPr>
        </p:nvSpPr>
        <p:spPr/>
        <p:txBody>
          <a:bodyPr/>
          <a:lstStyle/>
          <a:p>
            <a:endParaRPr lang="ru-RU"/>
          </a:p>
        </p:txBody>
      </p:sp>
      <p:pic>
        <p:nvPicPr>
          <p:cNvPr id="7170" name="Picture 2" descr="C:\Users\Игорь Тульчинский\Desktop\порт.jpg"/>
          <p:cNvPicPr>
            <a:picLocks noGrp="1" noChangeAspect="1" noChangeArrowheads="1"/>
          </p:cNvPicPr>
          <p:nvPr>
            <p:ph sz="half" idx="1"/>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solidFill>
                  <a:srgbClr val="C00000"/>
                </a:solidFill>
              </a:rPr>
              <a:t>«защитникам советского заполярья»</a:t>
            </a:r>
            <a:endParaRPr lang="ru-RU" sz="3200" dirty="0">
              <a:solidFill>
                <a:srgbClr val="C00000"/>
              </a:solidFill>
            </a:endParaRPr>
          </a:p>
        </p:txBody>
      </p:sp>
      <p:sp>
        <p:nvSpPr>
          <p:cNvPr id="3" name="Текст 2"/>
          <p:cNvSpPr>
            <a:spLocks noGrp="1"/>
          </p:cNvSpPr>
          <p:nvPr>
            <p:ph type="body" idx="2"/>
          </p:nvPr>
        </p:nvSpPr>
        <p:spPr/>
        <p:txBody>
          <a:bodyPr/>
          <a:lstStyle/>
          <a:p>
            <a:endParaRPr lang="ru-RU"/>
          </a:p>
        </p:txBody>
      </p:sp>
      <p:pic>
        <p:nvPicPr>
          <p:cNvPr id="6146" name="Picture 2" descr="C:\Users\Игорь Тульчинский\Desktop\города -герои\алеша.jpg"/>
          <p:cNvPicPr>
            <a:picLocks noGrp="1" noChangeAspect="1" noChangeArrowheads="1"/>
          </p:cNvPicPr>
          <p:nvPr>
            <p:ph sz="half" idx="1"/>
          </p:nvPr>
        </p:nvPicPr>
        <p:blipFill>
          <a:blip r:embed="rId3" cstate="print"/>
          <a:srcRect/>
          <a:stretch>
            <a:fillRect/>
          </a:stretch>
        </p:blipFill>
        <p:spPr bwMode="auto">
          <a:xfrm>
            <a:off x="571472" y="428604"/>
            <a:ext cx="7786742" cy="500066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2"/>
          </p:nvPr>
        </p:nvSpPr>
        <p:spPr/>
        <p:txBody>
          <a:bodyPr/>
          <a:lstStyle/>
          <a:p>
            <a:endParaRPr lang="ru-RU"/>
          </a:p>
        </p:txBody>
      </p:sp>
      <p:pic>
        <p:nvPicPr>
          <p:cNvPr id="7170" name="Picture 2" descr="C:\Users\Игорь Тульчинский\Desktop\города -герои\P4050651 - копия.JPG"/>
          <p:cNvPicPr>
            <a:picLocks noGrp="1" noChangeAspect="1" noChangeArrowheads="1"/>
          </p:cNvPicPr>
          <p:nvPr>
            <p:ph sz="half" idx="1"/>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286248" y="5410200"/>
            <a:ext cx="4629152" cy="882650"/>
          </a:xfrm>
        </p:spPr>
        <p:txBody>
          <a:bodyPr>
            <a:normAutofit fontScale="90000"/>
          </a:bodyPr>
          <a:lstStyle/>
          <a:p>
            <a:r>
              <a:rPr lang="ru-RU" dirty="0" smtClean="0"/>
              <a:t> </a:t>
            </a:r>
            <a:r>
              <a:rPr lang="ru-RU" sz="2800" b="1" dirty="0" smtClean="0">
                <a:solidFill>
                  <a:srgbClr val="C00000"/>
                </a:solidFill>
              </a:rPr>
              <a:t>вахта памяти у поста №1 </a:t>
            </a:r>
            <a:br>
              <a:rPr lang="ru-RU" sz="2800" b="1" dirty="0" smtClean="0">
                <a:solidFill>
                  <a:srgbClr val="C00000"/>
                </a:solidFill>
              </a:rPr>
            </a:br>
            <a:r>
              <a:rPr lang="ru-RU" sz="2800" b="1" dirty="0" smtClean="0">
                <a:solidFill>
                  <a:srgbClr val="C00000"/>
                </a:solidFill>
              </a:rPr>
              <a:t>в </a:t>
            </a:r>
            <a:r>
              <a:rPr lang="ru-RU" sz="2800" b="1" dirty="0" err="1" smtClean="0">
                <a:solidFill>
                  <a:srgbClr val="C00000"/>
                </a:solidFill>
              </a:rPr>
              <a:t>волгограде</a:t>
            </a:r>
            <a:endParaRPr lang="ru-RU" dirty="0"/>
          </a:p>
        </p:txBody>
      </p:sp>
      <p:sp>
        <p:nvSpPr>
          <p:cNvPr id="52" name="Текст 51"/>
          <p:cNvSpPr>
            <a:spLocks noGrp="1"/>
          </p:cNvSpPr>
          <p:nvPr>
            <p:ph type="body" idx="1"/>
          </p:nvPr>
        </p:nvSpPr>
        <p:spPr>
          <a:xfrm>
            <a:off x="281444" y="142852"/>
            <a:ext cx="4290556" cy="928694"/>
          </a:xfrm>
        </p:spPr>
        <p:txBody>
          <a:bodyPr>
            <a:normAutofit fontScale="92500" lnSpcReduction="10000"/>
          </a:bodyPr>
          <a:lstStyle/>
          <a:p>
            <a:r>
              <a:rPr lang="ru-RU" sz="2800" b="1" dirty="0" smtClean="0">
                <a:solidFill>
                  <a:srgbClr val="C00000"/>
                </a:solidFill>
              </a:rPr>
              <a:t>Мамаев курган. </a:t>
            </a:r>
          </a:p>
          <a:p>
            <a:r>
              <a:rPr lang="ru-RU" sz="2800" b="1" dirty="0" smtClean="0">
                <a:solidFill>
                  <a:srgbClr val="C00000"/>
                </a:solidFill>
              </a:rPr>
              <a:t>«родина-мать зовёт»</a:t>
            </a:r>
            <a:endParaRPr lang="ru-RU" sz="2800" b="1" dirty="0">
              <a:solidFill>
                <a:srgbClr val="C00000"/>
              </a:solidFill>
            </a:endParaRPr>
          </a:p>
        </p:txBody>
      </p:sp>
      <p:sp>
        <p:nvSpPr>
          <p:cNvPr id="54" name="Текст 53"/>
          <p:cNvSpPr>
            <a:spLocks noGrp="1"/>
          </p:cNvSpPr>
          <p:nvPr>
            <p:ph type="body" sz="half" idx="3"/>
          </p:nvPr>
        </p:nvSpPr>
        <p:spPr>
          <a:xfrm>
            <a:off x="4645025" y="142852"/>
            <a:ext cx="4292241" cy="857256"/>
          </a:xfrm>
        </p:spPr>
        <p:txBody>
          <a:bodyPr>
            <a:normAutofit fontScale="92500" lnSpcReduction="10000"/>
          </a:bodyPr>
          <a:lstStyle/>
          <a:p>
            <a:r>
              <a:rPr lang="ru-RU" sz="2800" b="1" dirty="0" smtClean="0">
                <a:solidFill>
                  <a:srgbClr val="C00000"/>
                </a:solidFill>
              </a:rPr>
              <a:t>Музей-панорама «</a:t>
            </a:r>
            <a:r>
              <a:rPr lang="ru-RU" sz="2800" b="1" dirty="0" err="1" smtClean="0">
                <a:solidFill>
                  <a:srgbClr val="C00000"/>
                </a:solidFill>
              </a:rPr>
              <a:t>сталинградская</a:t>
            </a:r>
            <a:r>
              <a:rPr lang="ru-RU" sz="2800" b="1" dirty="0" smtClean="0">
                <a:solidFill>
                  <a:srgbClr val="C00000"/>
                </a:solidFill>
              </a:rPr>
              <a:t> битва»</a:t>
            </a:r>
            <a:endParaRPr lang="ru-RU" sz="2800" b="1" dirty="0">
              <a:solidFill>
                <a:srgbClr val="C00000"/>
              </a:solidFill>
            </a:endParaRPr>
          </a:p>
        </p:txBody>
      </p:sp>
      <p:pic>
        <p:nvPicPr>
          <p:cNvPr id="2059" name="Picture 11" descr="C:\Users\Игорь Тульчинский\Desktop\города -герои\родина мать.jpg"/>
          <p:cNvPicPr>
            <a:picLocks noGrp="1" noChangeAspect="1" noChangeArrowheads="1"/>
          </p:cNvPicPr>
          <p:nvPr>
            <p:ph sz="quarter" idx="2"/>
          </p:nvPr>
        </p:nvPicPr>
        <p:blipFill>
          <a:blip r:embed="rId3" cstate="print"/>
          <a:srcRect/>
          <a:stretch>
            <a:fillRect/>
          </a:stretch>
        </p:blipFill>
        <p:spPr bwMode="auto">
          <a:xfrm>
            <a:off x="149989" y="1071547"/>
            <a:ext cx="3707631" cy="2852020"/>
          </a:xfrm>
          <a:prstGeom prst="rect">
            <a:avLst/>
          </a:prstGeom>
          <a:noFill/>
        </p:spPr>
      </p:pic>
      <p:pic>
        <p:nvPicPr>
          <p:cNvPr id="2060" name="Picture 12" descr="C:\Users\Игорь Тульчинский\Desktop\города -герои\панорама.jpg"/>
          <p:cNvPicPr>
            <a:picLocks noGrp="1" noChangeAspect="1" noChangeArrowheads="1"/>
          </p:cNvPicPr>
          <p:nvPr>
            <p:ph sz="quarter" idx="4"/>
          </p:nvPr>
        </p:nvPicPr>
        <p:blipFill>
          <a:blip r:embed="rId4" cstate="print"/>
          <a:srcRect/>
          <a:stretch>
            <a:fillRect/>
          </a:stretch>
        </p:blipFill>
        <p:spPr bwMode="auto">
          <a:xfrm>
            <a:off x="4929190" y="1071546"/>
            <a:ext cx="3786214" cy="2853930"/>
          </a:xfrm>
          <a:prstGeom prst="rect">
            <a:avLst/>
          </a:prstGeom>
          <a:noFill/>
        </p:spPr>
      </p:pic>
      <p:pic>
        <p:nvPicPr>
          <p:cNvPr id="2061" name="Picture 13" descr="C:\Users\Игорь Тульчинский\Desktop\города -герои\пост.jpg"/>
          <p:cNvPicPr>
            <a:picLocks noChangeAspect="1" noChangeArrowheads="1"/>
          </p:cNvPicPr>
          <p:nvPr/>
        </p:nvPicPr>
        <p:blipFill>
          <a:blip r:embed="rId5" cstate="print"/>
          <a:srcRect/>
          <a:stretch>
            <a:fillRect/>
          </a:stretch>
        </p:blipFill>
        <p:spPr bwMode="auto">
          <a:xfrm>
            <a:off x="142844" y="4286256"/>
            <a:ext cx="4089962" cy="221457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Текст 3"/>
          <p:cNvSpPr>
            <a:spLocks noGrp="1"/>
          </p:cNvSpPr>
          <p:nvPr>
            <p:ph type="body" sz="half" idx="3"/>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8194" name="Picture 2" descr="C:\Users\Игорь Тульчинский\Desktop\родина.jpg"/>
          <p:cNvPicPr>
            <a:picLocks noGrp="1" noChangeAspect="1" noChangeArrowheads="1"/>
          </p:cNvPicPr>
          <p:nvPr>
            <p:ph sz="quarter" idx="2"/>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2"/>
          </p:nvPr>
        </p:nvSpPr>
        <p:spPr/>
        <p:txBody>
          <a:bodyPr/>
          <a:lstStyle/>
          <a:p>
            <a:endParaRPr lang="ru-RU"/>
          </a:p>
        </p:txBody>
      </p:sp>
      <p:pic>
        <p:nvPicPr>
          <p:cNvPr id="9218" name="Picture 2" descr="C:\Users\Игорь Тульчинский\Desktop\города -герои\P4050655.JPG"/>
          <p:cNvPicPr>
            <a:picLocks noGrp="1" noChangeAspect="1" noChangeArrowheads="1"/>
          </p:cNvPicPr>
          <p:nvPr>
            <p:ph sz="half" idx="1"/>
          </p:nvPr>
        </p:nvPicPr>
        <p:blipFill>
          <a:blip r:embed="rId3" cstate="print"/>
          <a:srcRect/>
          <a:stretch>
            <a:fillRect/>
          </a:stretch>
        </p:blipFill>
        <p:spPr bwMode="auto">
          <a:xfrm>
            <a:off x="0" y="0"/>
            <a:ext cx="9144000" cy="707233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2"/>
          </p:nvPr>
        </p:nvSpPr>
        <p:spPr/>
        <p:txBody>
          <a:bodyPr/>
          <a:lstStyle/>
          <a:p>
            <a:endParaRPr lang="ru-RU" dirty="0"/>
          </a:p>
        </p:txBody>
      </p:sp>
      <p:sp>
        <p:nvSpPr>
          <p:cNvPr id="4" name="Содержимое 3"/>
          <p:cNvSpPr>
            <a:spLocks noGrp="1"/>
          </p:cNvSpPr>
          <p:nvPr>
            <p:ph sz="half" idx="1"/>
          </p:nvPr>
        </p:nvSpPr>
        <p:spPr/>
        <p:txBody>
          <a:bodyPr/>
          <a:lstStyle/>
          <a:p>
            <a:endParaRPr lang="ru-RU"/>
          </a:p>
        </p:txBody>
      </p:sp>
      <p:pic>
        <p:nvPicPr>
          <p:cNvPr id="9218" name="Picture 2" descr="C:\Users\Игорь Тульчинский\Desktop\гора.jpg"/>
          <p:cNvPicPr>
            <a:picLocks noChangeAspect="1" noChangeArrowheads="1"/>
          </p:cNvPicPr>
          <p:nvPr/>
        </p:nvPicPr>
        <p:blipFill>
          <a:blip r:embed="rId3" cstate="print"/>
          <a:srcRect/>
          <a:stretch>
            <a:fillRect/>
          </a:stretch>
        </p:blipFill>
        <p:spPr bwMode="auto">
          <a:xfrm>
            <a:off x="0" y="0"/>
            <a:ext cx="9144000" cy="686466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46" y="5486400"/>
            <a:ext cx="3357554" cy="871558"/>
          </a:xfrm>
        </p:spPr>
        <p:txBody>
          <a:bodyPr>
            <a:noAutofit/>
          </a:bodyPr>
          <a:lstStyle/>
          <a:p>
            <a:r>
              <a:rPr lang="ru-RU" sz="2800" dirty="0" smtClean="0">
                <a:solidFill>
                  <a:srgbClr val="C00000"/>
                </a:solidFill>
              </a:rPr>
              <a:t>Вечный огонь </a:t>
            </a:r>
            <a:br>
              <a:rPr lang="ru-RU" sz="2800" dirty="0" smtClean="0">
                <a:solidFill>
                  <a:srgbClr val="C00000"/>
                </a:solidFill>
              </a:rPr>
            </a:br>
            <a:r>
              <a:rPr lang="ru-RU" sz="2800" dirty="0" smtClean="0">
                <a:solidFill>
                  <a:srgbClr val="C00000"/>
                </a:solidFill>
              </a:rPr>
              <a:t>на сапун-горе</a:t>
            </a:r>
            <a:endParaRPr lang="ru-RU" sz="2800" dirty="0">
              <a:solidFill>
                <a:srgbClr val="C00000"/>
              </a:solidFill>
            </a:endParaRPr>
          </a:p>
        </p:txBody>
      </p:sp>
      <p:sp>
        <p:nvSpPr>
          <p:cNvPr id="3" name="Текст 2"/>
          <p:cNvSpPr>
            <a:spLocks noGrp="1"/>
          </p:cNvSpPr>
          <p:nvPr>
            <p:ph type="body" idx="2"/>
          </p:nvPr>
        </p:nvSpPr>
        <p:spPr>
          <a:xfrm>
            <a:off x="0" y="142852"/>
            <a:ext cx="3465513" cy="5267348"/>
          </a:xfrm>
        </p:spPr>
        <p:txBody>
          <a:bodyPr>
            <a:normAutofit/>
          </a:bodyPr>
          <a:lstStyle/>
          <a:p>
            <a:r>
              <a:rPr lang="ru-RU" sz="2800" b="1" dirty="0" smtClean="0">
                <a:solidFill>
                  <a:srgbClr val="C00000"/>
                </a:solidFill>
              </a:rPr>
              <a:t>Мемориал обороны Севастополя.</a:t>
            </a:r>
          </a:p>
          <a:p>
            <a:endParaRPr lang="ru-RU" sz="2800" b="1" dirty="0" smtClean="0">
              <a:solidFill>
                <a:srgbClr val="C00000"/>
              </a:solidFill>
            </a:endParaRPr>
          </a:p>
          <a:p>
            <a:endParaRPr lang="ru-RU" sz="2800" b="1" dirty="0" smtClean="0">
              <a:solidFill>
                <a:srgbClr val="C00000"/>
              </a:solidFill>
            </a:endParaRPr>
          </a:p>
          <a:p>
            <a:endParaRPr lang="ru-RU" sz="2800" b="1" dirty="0" smtClean="0">
              <a:solidFill>
                <a:srgbClr val="C00000"/>
              </a:solidFill>
            </a:endParaRPr>
          </a:p>
          <a:p>
            <a:r>
              <a:rPr lang="ru-RU" sz="2800" b="1" dirty="0" smtClean="0">
                <a:solidFill>
                  <a:srgbClr val="C00000"/>
                </a:solidFill>
              </a:rPr>
              <a:t>«Матрос и</a:t>
            </a:r>
          </a:p>
          <a:p>
            <a:r>
              <a:rPr lang="ru-RU" sz="2800" b="1" dirty="0" smtClean="0">
                <a:solidFill>
                  <a:srgbClr val="C00000"/>
                </a:solidFill>
              </a:rPr>
              <a:t>солдат»</a:t>
            </a:r>
            <a:endParaRPr lang="ru-RU" sz="2800" b="1" dirty="0">
              <a:solidFill>
                <a:srgbClr val="C00000"/>
              </a:solidFill>
            </a:endParaRPr>
          </a:p>
        </p:txBody>
      </p:sp>
      <p:pic>
        <p:nvPicPr>
          <p:cNvPr id="10242" name="Picture 2" descr="C:\Users\Игорь Тульчинский\Desktop\города -герои\мемориал обороны севастополя.jpg"/>
          <p:cNvPicPr>
            <a:picLocks noGrp="1" noChangeAspect="1" noChangeArrowheads="1"/>
          </p:cNvPicPr>
          <p:nvPr>
            <p:ph sz="half" idx="1"/>
          </p:nvPr>
        </p:nvPicPr>
        <p:blipFill>
          <a:blip r:embed="rId3" cstate="print"/>
          <a:srcRect/>
          <a:stretch>
            <a:fillRect/>
          </a:stretch>
        </p:blipFill>
        <p:spPr bwMode="auto">
          <a:xfrm>
            <a:off x="3929058" y="0"/>
            <a:ext cx="3786214" cy="2428868"/>
          </a:xfrm>
          <a:prstGeom prst="rect">
            <a:avLst/>
          </a:prstGeom>
          <a:noFill/>
        </p:spPr>
      </p:pic>
      <p:pic>
        <p:nvPicPr>
          <p:cNvPr id="10243" name="Picture 3" descr="C:\Users\Игорь Тульчинский\Desktop\города -герои\матрос и солдат.jpg"/>
          <p:cNvPicPr>
            <a:picLocks noChangeAspect="1" noChangeArrowheads="1"/>
          </p:cNvPicPr>
          <p:nvPr/>
        </p:nvPicPr>
        <p:blipFill>
          <a:blip r:embed="rId4" cstate="print"/>
          <a:srcRect/>
          <a:stretch>
            <a:fillRect/>
          </a:stretch>
        </p:blipFill>
        <p:spPr bwMode="auto">
          <a:xfrm>
            <a:off x="1500166" y="3143248"/>
            <a:ext cx="3619504" cy="2714632"/>
          </a:xfrm>
          <a:prstGeom prst="rect">
            <a:avLst/>
          </a:prstGeom>
          <a:noFill/>
        </p:spPr>
      </p:pic>
      <p:pic>
        <p:nvPicPr>
          <p:cNvPr id="10244" name="Picture 4" descr="C:\Users\Игорь Тульчинский\Desktop\города -герои\вечный огонь на сапун-горе.jpg"/>
          <p:cNvPicPr>
            <a:picLocks noChangeAspect="1" noChangeArrowheads="1"/>
          </p:cNvPicPr>
          <p:nvPr/>
        </p:nvPicPr>
        <p:blipFill>
          <a:blip r:embed="rId5" cstate="print"/>
          <a:srcRect/>
          <a:stretch>
            <a:fillRect/>
          </a:stretch>
        </p:blipFill>
        <p:spPr bwMode="auto">
          <a:xfrm>
            <a:off x="5857884" y="2643182"/>
            <a:ext cx="2214578" cy="278608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Игорь Тульчинский\Desktop\начало войны.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2"/>
          </p:nvPr>
        </p:nvSpPr>
        <p:spPr/>
        <p:txBody>
          <a:bodyPr/>
          <a:lstStyle/>
          <a:p>
            <a:endParaRPr lang="ru-RU" dirty="0"/>
          </a:p>
        </p:txBody>
      </p:sp>
      <p:pic>
        <p:nvPicPr>
          <p:cNvPr id="10242" name="Picture 2" descr="C:\Users\Игорь Тульчинский\Desktop\в болгарии.jpg"/>
          <p:cNvPicPr>
            <a:picLocks noChangeAspect="1" noChangeArrowheads="1"/>
          </p:cNvPicPr>
          <p:nvPr/>
        </p:nvPicPr>
        <p:blipFill>
          <a:blip r:embed="rId3" cstate="print"/>
          <a:srcRect/>
          <a:stretch>
            <a:fillRect/>
          </a:stretch>
        </p:blipFill>
        <p:spPr bwMode="auto">
          <a:xfrm>
            <a:off x="714348" y="142852"/>
            <a:ext cx="2928958" cy="3571900"/>
          </a:xfrm>
          <a:prstGeom prst="rect">
            <a:avLst/>
          </a:prstGeom>
          <a:noFill/>
        </p:spPr>
      </p:pic>
      <p:pic>
        <p:nvPicPr>
          <p:cNvPr id="10243" name="Picture 3" descr="C:\Users\Игорь Тульчинский\Desktop\в германии.jpg"/>
          <p:cNvPicPr>
            <a:picLocks noGrp="1" noChangeAspect="1" noChangeArrowheads="1"/>
          </p:cNvPicPr>
          <p:nvPr>
            <p:ph sz="half" idx="1"/>
          </p:nvPr>
        </p:nvPicPr>
        <p:blipFill>
          <a:blip r:embed="rId4" cstate="print"/>
          <a:srcRect/>
          <a:stretch>
            <a:fillRect/>
          </a:stretch>
        </p:blipFill>
        <p:spPr bwMode="auto">
          <a:xfrm>
            <a:off x="5286380" y="142852"/>
            <a:ext cx="2786082" cy="3571900"/>
          </a:xfrm>
          <a:prstGeom prst="rect">
            <a:avLst/>
          </a:prstGeom>
          <a:noFill/>
        </p:spPr>
      </p:pic>
      <p:pic>
        <p:nvPicPr>
          <p:cNvPr id="10244" name="Picture 4" descr="C:\Users\Игорь Тульчинский\Desktop\польша.jpg"/>
          <p:cNvPicPr>
            <a:picLocks noChangeAspect="1" noChangeArrowheads="1"/>
          </p:cNvPicPr>
          <p:nvPr/>
        </p:nvPicPr>
        <p:blipFill>
          <a:blip r:embed="rId5" cstate="print"/>
          <a:srcRect/>
          <a:stretch>
            <a:fillRect/>
          </a:stretch>
        </p:blipFill>
        <p:spPr bwMode="auto">
          <a:xfrm>
            <a:off x="2643174" y="3929066"/>
            <a:ext cx="3643338" cy="278826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2"/>
          </p:nvPr>
        </p:nvSpPr>
        <p:spPr/>
        <p:txBody>
          <a:bodyPr/>
          <a:lstStyle/>
          <a:p>
            <a:endParaRPr lang="ru-RU" dirty="0"/>
          </a:p>
        </p:txBody>
      </p:sp>
      <p:sp>
        <p:nvSpPr>
          <p:cNvPr id="4" name="Содержимое 3"/>
          <p:cNvSpPr>
            <a:spLocks noGrp="1"/>
          </p:cNvSpPr>
          <p:nvPr>
            <p:ph sz="half" idx="1"/>
          </p:nvPr>
        </p:nvSpPr>
        <p:spPr/>
        <p:txBody>
          <a:bodyPr/>
          <a:lstStyle/>
          <a:p>
            <a:endParaRPr lang="ru-RU"/>
          </a:p>
        </p:txBody>
      </p:sp>
      <p:pic>
        <p:nvPicPr>
          <p:cNvPr id="1026" name="Picture 2" descr="C:\Users\Игорь Тульчинский\Desktop\9 МАЯ.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2"/>
          </p:nvPr>
        </p:nvSpPr>
        <p:spPr/>
        <p:txBody>
          <a:bodyPr/>
          <a:lstStyle/>
          <a:p>
            <a:endParaRPr lang="ru-RU" dirty="0"/>
          </a:p>
        </p:txBody>
      </p:sp>
      <p:sp>
        <p:nvSpPr>
          <p:cNvPr id="4" name="Содержимое 3"/>
          <p:cNvSpPr>
            <a:spLocks noGrp="1"/>
          </p:cNvSpPr>
          <p:nvPr>
            <p:ph sz="half" idx="1"/>
          </p:nvPr>
        </p:nvSpPr>
        <p:spPr/>
        <p:txBody>
          <a:bodyPr/>
          <a:lstStyle/>
          <a:p>
            <a:endParaRPr lang="ru-RU"/>
          </a:p>
        </p:txBody>
      </p:sp>
      <p:pic>
        <p:nvPicPr>
          <p:cNvPr id="1026" name="Picture 2" descr="C:\Users\Игорь Тульчинский\Desktop\мир.jpg"/>
          <p:cNvPicPr>
            <a:picLocks noChangeAspect="1" noChangeArrowheads="1"/>
          </p:cNvPicPr>
          <p:nvPr/>
        </p:nvPicPr>
        <p:blipFill>
          <a:blip r:embed="rId2" cstate="print"/>
          <a:srcRect/>
          <a:stretch>
            <a:fillRect/>
          </a:stretch>
        </p:blipFill>
        <p:spPr bwMode="auto">
          <a:xfrm>
            <a:off x="0" y="-1"/>
            <a:ext cx="9144000" cy="686228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Игорь Тульчинский\Desktop\города герои.png"/>
          <p:cNvPicPr>
            <a:picLocks noGrp="1" noChangeAspect="1" noChangeArrowheads="1"/>
          </p:cNvPicPr>
          <p:nvPr>
            <p:ph idx="1"/>
          </p:nvPr>
        </p:nvPicPr>
        <p:blipFill>
          <a:blip r:embed="rId3" cstate="print"/>
          <a:srcRect/>
          <a:stretch>
            <a:fillRect/>
          </a:stretch>
        </p:blipFill>
        <p:spPr bwMode="auto">
          <a:xfrm>
            <a:off x="0" y="0"/>
            <a:ext cx="9144000" cy="686740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Игорь Тульчинский\Desktop\орден ленина.jpg"/>
          <p:cNvPicPr>
            <a:picLocks noGrp="1" noChangeAspect="1" noChangeArrowheads="1"/>
          </p:cNvPicPr>
          <p:nvPr>
            <p:ph idx="1"/>
          </p:nvPr>
        </p:nvPicPr>
        <p:blipFill>
          <a:blip r:embed="rId3" cstate="print"/>
          <a:srcRect/>
          <a:stretch>
            <a:fillRect/>
          </a:stretch>
        </p:blipFill>
        <p:spPr bwMode="auto">
          <a:xfrm>
            <a:off x="1857356" y="357166"/>
            <a:ext cx="5072098" cy="617294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Игорь Тульчинский\Desktop\P4050650.JPG"/>
          <p:cNvPicPr>
            <a:picLocks noGrp="1" noChangeAspect="1" noChangeArrowheads="1"/>
          </p:cNvPicPr>
          <p:nvPr>
            <p:ph idx="1"/>
          </p:nvPr>
        </p:nvPicPr>
        <p:blipFill>
          <a:blip r:embed="rId3" cstate="print"/>
          <a:srcRect/>
          <a:stretch>
            <a:fillRect/>
          </a:stretch>
        </p:blipFill>
        <p:spPr bwMode="auto">
          <a:xfrm>
            <a:off x="0" y="-142900"/>
            <a:ext cx="9143999" cy="70009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3552820" cy="5472130"/>
          </a:xfrm>
        </p:spPr>
        <p:txBody>
          <a:bodyPr>
            <a:normAutofit/>
          </a:bodyPr>
          <a:lstStyle/>
          <a:p>
            <a:r>
              <a:rPr lang="ru-RU" b="1" dirty="0" smtClean="0">
                <a:solidFill>
                  <a:srgbClr val="C00000"/>
                </a:solidFill>
              </a:rPr>
              <a:t>МЕМОРИАЛЫ  В БРЕСТСКОЙ КРЕПОСТИ</a:t>
            </a:r>
            <a:endParaRPr lang="ru-RU" b="1" dirty="0">
              <a:solidFill>
                <a:srgbClr val="C00000"/>
              </a:solidFill>
            </a:endParaRPr>
          </a:p>
        </p:txBody>
      </p:sp>
      <p:sp>
        <p:nvSpPr>
          <p:cNvPr id="3" name="Содержимое 2"/>
          <p:cNvSpPr>
            <a:spLocks noGrp="1"/>
          </p:cNvSpPr>
          <p:nvPr>
            <p:ph idx="1"/>
          </p:nvPr>
        </p:nvSpPr>
        <p:spPr>
          <a:xfrm>
            <a:off x="304800" y="285728"/>
            <a:ext cx="8686800" cy="6286544"/>
          </a:xfrm>
        </p:spPr>
        <p:txBody>
          <a:bodyPr/>
          <a:lstStyle/>
          <a:p>
            <a:endParaRPr lang="ru-RU" b="1" dirty="0" smtClean="0">
              <a:solidFill>
                <a:srgbClr val="FF0000"/>
              </a:solidFill>
            </a:endParaRPr>
          </a:p>
          <a:p>
            <a:pPr>
              <a:buNone/>
            </a:pPr>
            <a:r>
              <a:rPr lang="ru-RU" sz="4400" b="1" dirty="0" smtClean="0">
                <a:solidFill>
                  <a:srgbClr val="FF0000"/>
                </a:solidFill>
              </a:rPr>
              <a:t>«ЖАЖДА»</a:t>
            </a:r>
          </a:p>
          <a:p>
            <a:pPr>
              <a:buNone/>
            </a:pPr>
            <a:endParaRPr lang="ru-RU" sz="4400" b="1" dirty="0" smtClean="0">
              <a:solidFill>
                <a:srgbClr val="FF0000"/>
              </a:solidFill>
            </a:endParaRPr>
          </a:p>
          <a:p>
            <a:endParaRPr lang="ru-RU" sz="4400" b="1" dirty="0" smtClean="0">
              <a:solidFill>
                <a:srgbClr val="FF0000"/>
              </a:solidFill>
            </a:endParaRPr>
          </a:p>
          <a:p>
            <a:endParaRPr lang="ru-RU" sz="4400" b="1" dirty="0" smtClean="0">
              <a:solidFill>
                <a:srgbClr val="FF0000"/>
              </a:solidFill>
            </a:endParaRPr>
          </a:p>
          <a:p>
            <a:endParaRPr lang="ru-RU" sz="4400" b="1" dirty="0" smtClean="0">
              <a:solidFill>
                <a:srgbClr val="FF0000"/>
              </a:solidFill>
            </a:endParaRPr>
          </a:p>
          <a:p>
            <a:pPr>
              <a:buNone/>
            </a:pPr>
            <a:r>
              <a:rPr lang="ru-RU" sz="4400" b="1" dirty="0" smtClean="0">
                <a:solidFill>
                  <a:srgbClr val="FF0000"/>
                </a:solidFill>
              </a:rPr>
              <a:t>«МУЖЕСТВО»</a:t>
            </a:r>
            <a:endParaRPr lang="ru-RU" sz="4400" b="1" dirty="0">
              <a:solidFill>
                <a:srgbClr val="FF0000"/>
              </a:solidFill>
            </a:endParaRPr>
          </a:p>
        </p:txBody>
      </p:sp>
      <p:pic>
        <p:nvPicPr>
          <p:cNvPr id="4098" name="Picture 2" descr="C:\Users\Игорь Тульчинский\Desktop\города -герои\брест.jpg"/>
          <p:cNvPicPr>
            <a:picLocks noChangeAspect="1" noChangeArrowheads="1"/>
          </p:cNvPicPr>
          <p:nvPr/>
        </p:nvPicPr>
        <p:blipFill>
          <a:blip r:embed="rId3" cstate="print"/>
          <a:srcRect/>
          <a:stretch>
            <a:fillRect/>
          </a:stretch>
        </p:blipFill>
        <p:spPr bwMode="auto">
          <a:xfrm>
            <a:off x="4000496" y="142852"/>
            <a:ext cx="4967254" cy="3214710"/>
          </a:xfrm>
          <a:prstGeom prst="rect">
            <a:avLst/>
          </a:prstGeom>
          <a:noFill/>
        </p:spPr>
      </p:pic>
      <p:pic>
        <p:nvPicPr>
          <p:cNvPr id="4099" name="Picture 3" descr="C:\Users\Игорь Тульчинский\Desktop\города -герои\брест2.jpg"/>
          <p:cNvPicPr>
            <a:picLocks noChangeAspect="1" noChangeArrowheads="1"/>
          </p:cNvPicPr>
          <p:nvPr/>
        </p:nvPicPr>
        <p:blipFill>
          <a:blip r:embed="rId4" cstate="print"/>
          <a:srcRect/>
          <a:stretch>
            <a:fillRect/>
          </a:stretch>
        </p:blipFill>
        <p:spPr bwMode="auto">
          <a:xfrm>
            <a:off x="4000496" y="3571876"/>
            <a:ext cx="4913335" cy="3079787"/>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122" name="Picture 2" descr="C:\Users\Игорь Тульчинский\Desktop\города -герои\P4050656.JPG"/>
          <p:cNvPicPr>
            <a:picLocks noChangeAspect="1" noChangeArrowheads="1"/>
          </p:cNvPicPr>
          <p:nvPr/>
        </p:nvPicPr>
        <p:blipFill>
          <a:blip r:embed="rId3" cstate="print"/>
          <a:srcRect/>
          <a:stretch>
            <a:fillRect/>
          </a:stretch>
        </p:blipFill>
        <p:spPr bwMode="auto">
          <a:xfrm>
            <a:off x="0" y="0"/>
            <a:ext cx="9144000" cy="721521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01752" y="457200"/>
            <a:ext cx="4484562" cy="1400164"/>
          </a:xfrm>
        </p:spPr>
        <p:txBody>
          <a:bodyPr>
            <a:normAutofit/>
          </a:bodyPr>
          <a:lstStyle/>
          <a:p>
            <a:pPr algn="ctr"/>
            <a:r>
              <a:rPr lang="ru-RU" b="1" dirty="0" smtClean="0">
                <a:solidFill>
                  <a:srgbClr val="C00000"/>
                </a:solidFill>
              </a:rPr>
              <a:t>КРЕПОСТНАЯ СТЕНА В СМОЛЕНСКЕ</a:t>
            </a:r>
            <a:endParaRPr lang="ru-RU" b="1" dirty="0">
              <a:solidFill>
                <a:srgbClr val="C00000"/>
              </a:solidFill>
            </a:endParaRPr>
          </a:p>
        </p:txBody>
      </p:sp>
      <p:sp>
        <p:nvSpPr>
          <p:cNvPr id="7" name="Содержимое 6"/>
          <p:cNvSpPr>
            <a:spLocks noGrp="1"/>
          </p:cNvSpPr>
          <p:nvPr>
            <p:ph sz="half" idx="1"/>
          </p:nvPr>
        </p:nvSpPr>
        <p:spPr>
          <a:xfrm>
            <a:off x="304800" y="3643314"/>
            <a:ext cx="4191000" cy="2681286"/>
          </a:xfrm>
        </p:spPr>
        <p:txBody>
          <a:bodyPr>
            <a:normAutofit/>
          </a:bodyPr>
          <a:lstStyle/>
          <a:p>
            <a:pPr algn="ctr">
              <a:buNone/>
            </a:pPr>
            <a:r>
              <a:rPr lang="ru-RU" sz="3600" b="1" dirty="0" smtClean="0">
                <a:solidFill>
                  <a:srgbClr val="C00000"/>
                </a:solidFill>
              </a:rPr>
              <a:t>МЕМОРИАЛ</a:t>
            </a:r>
          </a:p>
          <a:p>
            <a:pPr algn="ctr">
              <a:buNone/>
            </a:pPr>
            <a:r>
              <a:rPr lang="ru-RU" sz="3600" b="1" dirty="0" smtClean="0">
                <a:solidFill>
                  <a:srgbClr val="C00000"/>
                </a:solidFill>
              </a:rPr>
              <a:t>«КУРГАН БОЕВОЙ СЛАВЫ»</a:t>
            </a:r>
            <a:endParaRPr lang="ru-RU" sz="3600" b="1" dirty="0">
              <a:solidFill>
                <a:srgbClr val="C00000"/>
              </a:solidFill>
            </a:endParaRPr>
          </a:p>
        </p:txBody>
      </p:sp>
      <p:sp>
        <p:nvSpPr>
          <p:cNvPr id="8" name="Содержимое 7"/>
          <p:cNvSpPr>
            <a:spLocks noGrp="1"/>
          </p:cNvSpPr>
          <p:nvPr>
            <p:ph sz="half" idx="2"/>
          </p:nvPr>
        </p:nvSpPr>
        <p:spPr/>
        <p:txBody>
          <a:bodyPr/>
          <a:lstStyle/>
          <a:p>
            <a:endParaRPr lang="ru-RU"/>
          </a:p>
        </p:txBody>
      </p:sp>
      <p:pic>
        <p:nvPicPr>
          <p:cNvPr id="6146" name="Picture 2" descr="C:\Users\Игорь Тульчинский\Desktop\города -герои\крепостная стена в смоленске.jpg"/>
          <p:cNvPicPr>
            <a:picLocks noChangeAspect="1" noChangeArrowheads="1"/>
          </p:cNvPicPr>
          <p:nvPr/>
        </p:nvPicPr>
        <p:blipFill>
          <a:blip r:embed="rId3" cstate="print"/>
          <a:srcRect/>
          <a:stretch>
            <a:fillRect/>
          </a:stretch>
        </p:blipFill>
        <p:spPr bwMode="auto">
          <a:xfrm>
            <a:off x="4857752" y="214290"/>
            <a:ext cx="4143404" cy="3000396"/>
          </a:xfrm>
          <a:prstGeom prst="rect">
            <a:avLst/>
          </a:prstGeom>
          <a:noFill/>
        </p:spPr>
      </p:pic>
      <p:pic>
        <p:nvPicPr>
          <p:cNvPr id="6147" name="Picture 3" descr="C:\Users\Игорь Тульчинский\Desktop\города -герои\курган бессмертия.jpg"/>
          <p:cNvPicPr>
            <a:picLocks noChangeAspect="1" noChangeArrowheads="1"/>
          </p:cNvPicPr>
          <p:nvPr/>
        </p:nvPicPr>
        <p:blipFill>
          <a:blip r:embed="rId4" cstate="print"/>
          <a:srcRect/>
          <a:stretch>
            <a:fillRect/>
          </a:stretch>
        </p:blipFill>
        <p:spPr bwMode="auto">
          <a:xfrm>
            <a:off x="4857752" y="3428999"/>
            <a:ext cx="4143404" cy="3214711"/>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424</TotalTime>
  <Words>1833</Words>
  <Application>Microsoft Office PowerPoint</Application>
  <PresentationFormat>Экран (4:3)</PresentationFormat>
  <Paragraphs>264</Paragraphs>
  <Slides>32</Slides>
  <Notes>29</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Трек</vt:lpstr>
      <vt:lpstr>Слайд 1</vt:lpstr>
      <vt:lpstr>Слайд 2</vt:lpstr>
      <vt:lpstr>Слайд 3</vt:lpstr>
      <vt:lpstr>Слайд 4</vt:lpstr>
      <vt:lpstr>Слайд 5</vt:lpstr>
      <vt:lpstr>Слайд 6</vt:lpstr>
      <vt:lpstr>МЕМОРИАЛЫ  В БРЕСТСКОЙ КРЕПОСТИ</vt:lpstr>
      <vt:lpstr>Слайд 8</vt:lpstr>
      <vt:lpstr>КРЕПОСТНАЯ СТЕНА В СМОЛЕНСКЕ</vt:lpstr>
      <vt:lpstr>Слайд 10</vt:lpstr>
      <vt:lpstr>Памятник  зенитному орудию</vt:lpstr>
      <vt:lpstr>Слайд 12</vt:lpstr>
      <vt:lpstr>Слайд 13</vt:lpstr>
      <vt:lpstr>Слайд 14</vt:lpstr>
      <vt:lpstr>Памятник героям-панфиловцам</vt:lpstr>
      <vt:lpstr>Вечный огонь на могиле неизвестного солдата</vt:lpstr>
      <vt:lpstr>Слайд 17</vt:lpstr>
      <vt:lpstr>Слайд 18</vt:lpstr>
      <vt:lpstr>«Памяти машины-солдата» и «Разорванное кольцо»</vt:lpstr>
      <vt:lpstr>Слайд 20</vt:lpstr>
      <vt:lpstr>Слайд 21</vt:lpstr>
      <vt:lpstr>Слайд 22</vt:lpstr>
      <vt:lpstr>«защитникам советского заполярья»</vt:lpstr>
      <vt:lpstr>Слайд 24</vt:lpstr>
      <vt:lpstr> вахта памяти у поста №1  в волгограде</vt:lpstr>
      <vt:lpstr>Слайд 26</vt:lpstr>
      <vt:lpstr>Слайд 27</vt:lpstr>
      <vt:lpstr>Слайд 28</vt:lpstr>
      <vt:lpstr>Вечный огонь  на сапун-горе</vt:lpstr>
      <vt:lpstr>Слайд 30</vt:lpstr>
      <vt:lpstr>Слайд 31</vt:lpstr>
      <vt:lpstr>Слайд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Игорь Тульчинский</dc:creator>
  <cp:lastModifiedBy>Игорь Тульчинский</cp:lastModifiedBy>
  <cp:revision>78</cp:revision>
  <dcterms:created xsi:type="dcterms:W3CDTF">2015-04-05T06:57:47Z</dcterms:created>
  <dcterms:modified xsi:type="dcterms:W3CDTF">2016-04-19T10:41:41Z</dcterms:modified>
</cp:coreProperties>
</file>