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12" autoAdjust="0"/>
    <p:restoredTop sz="94638" autoAdjust="0"/>
  </p:normalViewPr>
  <p:slideViewPr>
    <p:cSldViewPr>
      <p:cViewPr varScale="1">
        <p:scale>
          <a:sx n="86" d="100"/>
          <a:sy n="86" d="100"/>
        </p:scale>
        <p:origin x="-924"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ata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ata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diagrams/_rels/drawing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52787A-E28C-4889-9DBA-BAEF5AB897F1}" type="doc">
      <dgm:prSet loTypeId="urn:microsoft.com/office/officeart/2005/8/layout/vList4" loCatId="list" qsTypeId="urn:microsoft.com/office/officeart/2005/8/quickstyle/simple1" qsCatId="simple" csTypeId="urn:microsoft.com/office/officeart/2005/8/colors/accent3_5" csCatId="accent3" phldr="1"/>
      <dgm:spPr/>
      <dgm:t>
        <a:bodyPr/>
        <a:lstStyle/>
        <a:p>
          <a:endParaRPr lang="ru-RU"/>
        </a:p>
      </dgm:t>
    </dgm:pt>
    <dgm:pt modelId="{673BD690-43D6-4125-B9CB-91CE49B67A21}">
      <dgm:prSet phldrT="[Текст]"/>
      <dgm:spPr/>
      <dgm:t>
        <a:bodyPr/>
        <a:lstStyle/>
        <a:p>
          <a:r>
            <a:rPr lang="ru-RU" b="1" dirty="0" smtClean="0">
              <a:solidFill>
                <a:schemeClr val="accent6">
                  <a:lumMod val="50000"/>
                </a:schemeClr>
              </a:solidFill>
            </a:rPr>
            <a:t>Мотивы, связанные с интересом детей к миру взрослых</a:t>
          </a:r>
          <a:endParaRPr lang="ru-RU" dirty="0">
            <a:solidFill>
              <a:schemeClr val="accent6">
                <a:lumMod val="50000"/>
              </a:schemeClr>
            </a:solidFill>
          </a:endParaRPr>
        </a:p>
      </dgm:t>
    </dgm:pt>
    <dgm:pt modelId="{637D733F-D0EE-497A-B9B4-89F39A1D0418}" type="parTrans" cxnId="{42E6BD4E-274B-44D9-9514-8E86E6DC0467}">
      <dgm:prSet/>
      <dgm:spPr/>
      <dgm:t>
        <a:bodyPr/>
        <a:lstStyle/>
        <a:p>
          <a:endParaRPr lang="ru-RU"/>
        </a:p>
      </dgm:t>
    </dgm:pt>
    <dgm:pt modelId="{CE1E75DB-9B2B-480B-B213-D6660458A3EF}" type="sibTrans" cxnId="{42E6BD4E-274B-44D9-9514-8E86E6DC0467}">
      <dgm:prSet/>
      <dgm:spPr/>
      <dgm:t>
        <a:bodyPr/>
        <a:lstStyle/>
        <a:p>
          <a:endParaRPr lang="ru-RU"/>
        </a:p>
      </dgm:t>
    </dgm:pt>
    <dgm:pt modelId="{BFBA8D9C-6E18-4961-8D9C-97B5D00E710F}">
      <dgm:prSet phldrT="[Текст]"/>
      <dgm:spPr/>
      <dgm:t>
        <a:bodyPr/>
        <a:lstStyle/>
        <a:p>
          <a:r>
            <a:rPr lang="ru-RU" dirty="0" smtClean="0">
              <a:solidFill>
                <a:schemeClr val="accent5">
                  <a:lumMod val="50000"/>
                </a:schemeClr>
              </a:solidFill>
            </a:rPr>
            <a:t>Стремление действовать, как взрослые – желание быть похожим на взрослого руководит ребенком в ролевой игре. </a:t>
          </a:r>
          <a:endParaRPr lang="ru-RU" dirty="0">
            <a:solidFill>
              <a:schemeClr val="accent5">
                <a:lumMod val="50000"/>
              </a:schemeClr>
            </a:solidFill>
          </a:endParaRPr>
        </a:p>
      </dgm:t>
    </dgm:pt>
    <dgm:pt modelId="{00383BA6-5627-41F3-B4CC-029D0F6CF868}" type="parTrans" cxnId="{A6A22959-4A46-4D15-83E0-5D3AD47C0A0D}">
      <dgm:prSet/>
      <dgm:spPr/>
      <dgm:t>
        <a:bodyPr/>
        <a:lstStyle/>
        <a:p>
          <a:endParaRPr lang="ru-RU"/>
        </a:p>
      </dgm:t>
    </dgm:pt>
    <dgm:pt modelId="{6733CF74-0435-4337-B73D-9EEBE9CBB38F}" type="sibTrans" cxnId="{A6A22959-4A46-4D15-83E0-5D3AD47C0A0D}">
      <dgm:prSet/>
      <dgm:spPr/>
      <dgm:t>
        <a:bodyPr/>
        <a:lstStyle/>
        <a:p>
          <a:endParaRPr lang="ru-RU"/>
        </a:p>
      </dgm:t>
    </dgm:pt>
    <dgm:pt modelId="{1469E622-C4BB-4609-94ED-4AE0ED3E54EA}">
      <dgm:prSet phldrT="[Текст]" custT="1"/>
      <dgm:spPr/>
      <dgm:t>
        <a:bodyPr/>
        <a:lstStyle/>
        <a:p>
          <a:r>
            <a:rPr lang="ru-RU" sz="2400" b="1" dirty="0" smtClean="0">
              <a:solidFill>
                <a:schemeClr val="accent6">
                  <a:lumMod val="50000"/>
                </a:schemeClr>
              </a:solidFill>
            </a:rPr>
            <a:t>Игровые мотивы </a:t>
          </a:r>
          <a:r>
            <a:rPr lang="ru-RU" sz="2000" b="1" dirty="0" smtClean="0">
              <a:solidFill>
                <a:schemeClr val="accent6">
                  <a:lumMod val="50000"/>
                </a:schemeClr>
              </a:solidFill>
            </a:rPr>
            <a:t>(интерес к самому процессу игры)</a:t>
          </a:r>
          <a:endParaRPr lang="ru-RU" sz="2000" b="1" dirty="0">
            <a:solidFill>
              <a:schemeClr val="accent6">
                <a:lumMod val="50000"/>
              </a:schemeClr>
            </a:solidFill>
          </a:endParaRPr>
        </a:p>
      </dgm:t>
    </dgm:pt>
    <dgm:pt modelId="{415F9BF7-C470-4CB8-9428-9CCFA22BDE7C}" type="parTrans" cxnId="{869C023C-8EDE-4E03-A6FE-D4BB4FF4B72B}">
      <dgm:prSet/>
      <dgm:spPr/>
      <dgm:t>
        <a:bodyPr/>
        <a:lstStyle/>
        <a:p>
          <a:endParaRPr lang="ru-RU"/>
        </a:p>
      </dgm:t>
    </dgm:pt>
    <dgm:pt modelId="{DB8A9123-DAC6-4397-9BAE-DF400F7D70E0}" type="sibTrans" cxnId="{869C023C-8EDE-4E03-A6FE-D4BB4FF4B72B}">
      <dgm:prSet/>
      <dgm:spPr/>
      <dgm:t>
        <a:bodyPr/>
        <a:lstStyle/>
        <a:p>
          <a:endParaRPr lang="ru-RU"/>
        </a:p>
      </dgm:t>
    </dgm:pt>
    <dgm:pt modelId="{67AA57E1-948D-45F9-BE42-60A824574F22}">
      <dgm:prSet phldrT="[Текст]" custT="1"/>
      <dgm:spPr/>
      <dgm:t>
        <a:bodyPr/>
        <a:lstStyle/>
        <a:p>
          <a:r>
            <a:rPr lang="ru-RU" sz="1900" dirty="0" smtClean="0">
              <a:solidFill>
                <a:srgbClr val="002060"/>
              </a:solidFill>
            </a:rPr>
            <a:t>Эти мотивы появляются в ходе овладения игровой деятельностью и переплетаются в ней со стремлением действовать, как взрослый. </a:t>
          </a:r>
          <a:endParaRPr lang="ru-RU" sz="1900" dirty="0">
            <a:solidFill>
              <a:srgbClr val="002060"/>
            </a:solidFill>
          </a:endParaRPr>
        </a:p>
      </dgm:t>
    </dgm:pt>
    <dgm:pt modelId="{CD2C5AB4-C175-4102-AAEC-6671AFCCC2AC}" type="parTrans" cxnId="{C332F362-8C7B-47A5-838A-1BE523986D61}">
      <dgm:prSet/>
      <dgm:spPr/>
      <dgm:t>
        <a:bodyPr/>
        <a:lstStyle/>
        <a:p>
          <a:endParaRPr lang="ru-RU"/>
        </a:p>
      </dgm:t>
    </dgm:pt>
    <dgm:pt modelId="{E443F20A-5063-4787-B6AC-F3C993012879}" type="sibTrans" cxnId="{C332F362-8C7B-47A5-838A-1BE523986D61}">
      <dgm:prSet/>
      <dgm:spPr/>
      <dgm:t>
        <a:bodyPr/>
        <a:lstStyle/>
        <a:p>
          <a:endParaRPr lang="ru-RU"/>
        </a:p>
      </dgm:t>
    </dgm:pt>
    <dgm:pt modelId="{04AD274E-808D-4DB8-811A-A4CC369C0640}">
      <dgm:prSet phldrT="[Текст]" custT="1"/>
      <dgm:spPr/>
      <dgm:t>
        <a:bodyPr/>
        <a:lstStyle/>
        <a:p>
          <a:r>
            <a:rPr lang="ru-RU" sz="1900" dirty="0" smtClean="0">
              <a:solidFill>
                <a:srgbClr val="002060"/>
              </a:solidFill>
            </a:rPr>
            <a:t>Любое дело ребенок может превратить в игру. Очень часто в то время, когда взрослым кажется, что ребенок занят серьезным трудом или прилежно чему-либо учится, он в действительности играет, создавая для себя воображаемую ситуацию. </a:t>
          </a:r>
          <a:endParaRPr lang="ru-RU" sz="1900" dirty="0">
            <a:solidFill>
              <a:srgbClr val="002060"/>
            </a:solidFill>
          </a:endParaRPr>
        </a:p>
      </dgm:t>
    </dgm:pt>
    <dgm:pt modelId="{92BB3DCE-38C5-4932-A92E-17FA0B303E36}" type="parTrans" cxnId="{80171295-AD5C-4B90-9EFC-FA48A2CF804F}">
      <dgm:prSet/>
      <dgm:spPr/>
      <dgm:t>
        <a:bodyPr/>
        <a:lstStyle/>
        <a:p>
          <a:endParaRPr lang="ru-RU"/>
        </a:p>
      </dgm:t>
    </dgm:pt>
    <dgm:pt modelId="{B58D7AAD-673F-4996-8F30-1439C5C0304E}" type="sibTrans" cxnId="{80171295-AD5C-4B90-9EFC-FA48A2CF804F}">
      <dgm:prSet/>
      <dgm:spPr/>
      <dgm:t>
        <a:bodyPr/>
        <a:lstStyle/>
        <a:p>
          <a:endParaRPr lang="ru-RU"/>
        </a:p>
      </dgm:t>
    </dgm:pt>
    <dgm:pt modelId="{2BC7B36C-41CB-4A0C-91C6-55D56CCCCF0D}">
      <dgm:prSet phldrT="[Текст]"/>
      <dgm:spPr/>
      <dgm:t>
        <a:bodyPr/>
        <a:lstStyle/>
        <a:p>
          <a:r>
            <a:rPr lang="ru-RU" dirty="0" smtClean="0">
              <a:solidFill>
                <a:schemeClr val="accent5">
                  <a:lumMod val="50000"/>
                </a:schemeClr>
              </a:solidFill>
            </a:rPr>
            <a:t>Побуждение к самостоятельности  («Ты ведь большой, а большие одеваются сами»)</a:t>
          </a:r>
          <a:endParaRPr lang="ru-RU" dirty="0">
            <a:solidFill>
              <a:schemeClr val="accent5">
                <a:lumMod val="50000"/>
              </a:schemeClr>
            </a:solidFill>
          </a:endParaRPr>
        </a:p>
      </dgm:t>
    </dgm:pt>
    <dgm:pt modelId="{4AE00928-D922-448D-936C-D421313F2B46}" type="parTrans" cxnId="{A36ED3DB-7756-4377-8157-961416BEDFA3}">
      <dgm:prSet/>
      <dgm:spPr/>
      <dgm:t>
        <a:bodyPr/>
        <a:lstStyle/>
        <a:p>
          <a:endParaRPr lang="ru-RU"/>
        </a:p>
      </dgm:t>
    </dgm:pt>
    <dgm:pt modelId="{4FC1FCE9-2CFE-4D6B-83EB-B0757890CA84}" type="sibTrans" cxnId="{A36ED3DB-7756-4377-8157-961416BEDFA3}">
      <dgm:prSet/>
      <dgm:spPr/>
      <dgm:t>
        <a:bodyPr/>
        <a:lstStyle/>
        <a:p>
          <a:endParaRPr lang="ru-RU"/>
        </a:p>
      </dgm:t>
    </dgm:pt>
    <dgm:pt modelId="{3027CCA5-7687-4840-87E9-49C6700A5235}" type="pres">
      <dgm:prSet presAssocID="{2B52787A-E28C-4889-9DBA-BAEF5AB897F1}" presName="linear" presStyleCnt="0">
        <dgm:presLayoutVars>
          <dgm:dir/>
          <dgm:resizeHandles val="exact"/>
        </dgm:presLayoutVars>
      </dgm:prSet>
      <dgm:spPr/>
      <dgm:t>
        <a:bodyPr/>
        <a:lstStyle/>
        <a:p>
          <a:endParaRPr lang="ru-RU"/>
        </a:p>
      </dgm:t>
    </dgm:pt>
    <dgm:pt modelId="{3B93DA6B-9B07-4E2A-93B7-8482428178DE}" type="pres">
      <dgm:prSet presAssocID="{673BD690-43D6-4125-B9CB-91CE49B67A21}" presName="comp" presStyleCnt="0"/>
      <dgm:spPr/>
    </dgm:pt>
    <dgm:pt modelId="{F6280C1D-2EE4-4DCE-9555-29666D84A0B8}" type="pres">
      <dgm:prSet presAssocID="{673BD690-43D6-4125-B9CB-91CE49B67A21}" presName="box" presStyleLbl="node1" presStyleIdx="0" presStyleCnt="2"/>
      <dgm:spPr/>
      <dgm:t>
        <a:bodyPr/>
        <a:lstStyle/>
        <a:p>
          <a:endParaRPr lang="ru-RU"/>
        </a:p>
      </dgm:t>
    </dgm:pt>
    <dgm:pt modelId="{CA9700DE-C011-4B8E-9129-FFBF89A39098}" type="pres">
      <dgm:prSet presAssocID="{673BD690-43D6-4125-B9CB-91CE49B67A21}" presName="img" presStyleLbl="fgImgPlace1" presStyleIdx="0" presStyleCnt="2" custScaleX="108468" custScaleY="99935" custLinFactNeighborX="-3999" custLinFactNeighborY="4177"/>
      <dgm:spPr>
        <a:blipFill rotWithShape="0">
          <a:blip xmlns:r="http://schemas.openxmlformats.org/officeDocument/2006/relationships" r:embed="rId1"/>
          <a:stretch>
            <a:fillRect/>
          </a:stretch>
        </a:blipFill>
      </dgm:spPr>
    </dgm:pt>
    <dgm:pt modelId="{19DA4D8E-4E38-4CA2-A4F8-2E296F8A45CE}" type="pres">
      <dgm:prSet presAssocID="{673BD690-43D6-4125-B9CB-91CE49B67A21}" presName="text" presStyleLbl="node1" presStyleIdx="0" presStyleCnt="2">
        <dgm:presLayoutVars>
          <dgm:bulletEnabled val="1"/>
        </dgm:presLayoutVars>
      </dgm:prSet>
      <dgm:spPr/>
      <dgm:t>
        <a:bodyPr/>
        <a:lstStyle/>
        <a:p>
          <a:endParaRPr lang="ru-RU"/>
        </a:p>
      </dgm:t>
    </dgm:pt>
    <dgm:pt modelId="{A9818ECB-AA41-4D7A-995B-161AE0B05546}" type="pres">
      <dgm:prSet presAssocID="{CE1E75DB-9B2B-480B-B213-D6660458A3EF}" presName="spacer" presStyleCnt="0"/>
      <dgm:spPr/>
    </dgm:pt>
    <dgm:pt modelId="{BF3C26B1-DE70-49D8-B812-8DA0D9B4DBA5}" type="pres">
      <dgm:prSet presAssocID="{1469E622-C4BB-4609-94ED-4AE0ED3E54EA}" presName="comp" presStyleCnt="0"/>
      <dgm:spPr/>
    </dgm:pt>
    <dgm:pt modelId="{5ACF0918-B642-431A-9244-9443EDB8E5D7}" type="pres">
      <dgm:prSet presAssocID="{1469E622-C4BB-4609-94ED-4AE0ED3E54EA}" presName="box" presStyleLbl="node1" presStyleIdx="1" presStyleCnt="2" custScaleY="120857"/>
      <dgm:spPr/>
      <dgm:t>
        <a:bodyPr/>
        <a:lstStyle/>
        <a:p>
          <a:endParaRPr lang="ru-RU"/>
        </a:p>
      </dgm:t>
    </dgm:pt>
    <dgm:pt modelId="{AD852CA4-DAA3-4657-9026-E1A07781EDCA}" type="pres">
      <dgm:prSet presAssocID="{1469E622-C4BB-4609-94ED-4AE0ED3E54EA}" presName="img" presStyleLbl="fgImgPlace1" presStyleIdx="1" presStyleCnt="2" custScaleX="118223" custLinFactNeighborX="-4132" custLinFactNeighborY="772"/>
      <dgm:spPr>
        <a:blipFill rotWithShape="0">
          <a:blip xmlns:r="http://schemas.openxmlformats.org/officeDocument/2006/relationships" r:embed="rId2"/>
          <a:stretch>
            <a:fillRect/>
          </a:stretch>
        </a:blipFill>
      </dgm:spPr>
    </dgm:pt>
    <dgm:pt modelId="{0C8F1842-C180-4AB9-8592-E53BF211F67C}" type="pres">
      <dgm:prSet presAssocID="{1469E622-C4BB-4609-94ED-4AE0ED3E54EA}" presName="text" presStyleLbl="node1" presStyleIdx="1" presStyleCnt="2">
        <dgm:presLayoutVars>
          <dgm:bulletEnabled val="1"/>
        </dgm:presLayoutVars>
      </dgm:prSet>
      <dgm:spPr/>
      <dgm:t>
        <a:bodyPr/>
        <a:lstStyle/>
        <a:p>
          <a:endParaRPr lang="ru-RU"/>
        </a:p>
      </dgm:t>
    </dgm:pt>
  </dgm:ptLst>
  <dgm:cxnLst>
    <dgm:cxn modelId="{BE582226-6BD2-4835-9620-4B7741B6AF50}" type="presOf" srcId="{BFBA8D9C-6E18-4961-8D9C-97B5D00E710F}" destId="{F6280C1D-2EE4-4DCE-9555-29666D84A0B8}" srcOrd="0" destOrd="1" presId="urn:microsoft.com/office/officeart/2005/8/layout/vList4"/>
    <dgm:cxn modelId="{80171295-AD5C-4B90-9EFC-FA48A2CF804F}" srcId="{1469E622-C4BB-4609-94ED-4AE0ED3E54EA}" destId="{04AD274E-808D-4DB8-811A-A4CC369C0640}" srcOrd="1" destOrd="0" parTransId="{92BB3DCE-38C5-4932-A92E-17FA0B303E36}" sibTransId="{B58D7AAD-673F-4996-8F30-1439C5C0304E}"/>
    <dgm:cxn modelId="{A6A22959-4A46-4D15-83E0-5D3AD47C0A0D}" srcId="{673BD690-43D6-4125-B9CB-91CE49B67A21}" destId="{BFBA8D9C-6E18-4961-8D9C-97B5D00E710F}" srcOrd="0" destOrd="0" parTransId="{00383BA6-5627-41F3-B4CC-029D0F6CF868}" sibTransId="{6733CF74-0435-4337-B73D-9EEBE9CBB38F}"/>
    <dgm:cxn modelId="{142C2031-9A90-44D6-85DB-ECC6E24DBBEF}" type="presOf" srcId="{2BC7B36C-41CB-4A0C-91C6-55D56CCCCF0D}" destId="{19DA4D8E-4E38-4CA2-A4F8-2E296F8A45CE}" srcOrd="1" destOrd="2" presId="urn:microsoft.com/office/officeart/2005/8/layout/vList4"/>
    <dgm:cxn modelId="{1BD2F1E9-557F-47EA-9BA7-1C0C88D420FA}" type="presOf" srcId="{1469E622-C4BB-4609-94ED-4AE0ED3E54EA}" destId="{5ACF0918-B642-431A-9244-9443EDB8E5D7}" srcOrd="0" destOrd="0" presId="urn:microsoft.com/office/officeart/2005/8/layout/vList4"/>
    <dgm:cxn modelId="{DF03BFAF-304B-497B-B4DB-9551D93D6189}" type="presOf" srcId="{673BD690-43D6-4125-B9CB-91CE49B67A21}" destId="{19DA4D8E-4E38-4CA2-A4F8-2E296F8A45CE}" srcOrd="1" destOrd="0" presId="urn:microsoft.com/office/officeart/2005/8/layout/vList4"/>
    <dgm:cxn modelId="{17BACEB6-F189-40A9-9F1A-DD843657145D}" type="presOf" srcId="{67AA57E1-948D-45F9-BE42-60A824574F22}" destId="{5ACF0918-B642-431A-9244-9443EDB8E5D7}" srcOrd="0" destOrd="1" presId="urn:microsoft.com/office/officeart/2005/8/layout/vList4"/>
    <dgm:cxn modelId="{64EB0E98-100B-45E1-BB3C-84BCA1D597AD}" type="presOf" srcId="{2B52787A-E28C-4889-9DBA-BAEF5AB897F1}" destId="{3027CCA5-7687-4840-87E9-49C6700A5235}" srcOrd="0" destOrd="0" presId="urn:microsoft.com/office/officeart/2005/8/layout/vList4"/>
    <dgm:cxn modelId="{1BC1DF6E-5A8C-4938-A66F-F63D20A530E6}" type="presOf" srcId="{673BD690-43D6-4125-B9CB-91CE49B67A21}" destId="{F6280C1D-2EE4-4DCE-9555-29666D84A0B8}" srcOrd="0" destOrd="0" presId="urn:microsoft.com/office/officeart/2005/8/layout/vList4"/>
    <dgm:cxn modelId="{239BEB8B-E9A4-43A6-AB0E-F1278C68CBCE}" type="presOf" srcId="{67AA57E1-948D-45F9-BE42-60A824574F22}" destId="{0C8F1842-C180-4AB9-8592-E53BF211F67C}" srcOrd="1" destOrd="1" presId="urn:microsoft.com/office/officeart/2005/8/layout/vList4"/>
    <dgm:cxn modelId="{B0A4CE3E-E9DB-4437-9D01-C9D06BD08B1E}" type="presOf" srcId="{2BC7B36C-41CB-4A0C-91C6-55D56CCCCF0D}" destId="{F6280C1D-2EE4-4DCE-9555-29666D84A0B8}" srcOrd="0" destOrd="2" presId="urn:microsoft.com/office/officeart/2005/8/layout/vList4"/>
    <dgm:cxn modelId="{ABD73D94-AD1A-4B2B-86FD-C34C5A43DA4B}" type="presOf" srcId="{BFBA8D9C-6E18-4961-8D9C-97B5D00E710F}" destId="{19DA4D8E-4E38-4CA2-A4F8-2E296F8A45CE}" srcOrd="1" destOrd="1" presId="urn:microsoft.com/office/officeart/2005/8/layout/vList4"/>
    <dgm:cxn modelId="{7BDADE9D-3D9E-4F66-B8DA-F4978BD339BC}" type="presOf" srcId="{1469E622-C4BB-4609-94ED-4AE0ED3E54EA}" destId="{0C8F1842-C180-4AB9-8592-E53BF211F67C}" srcOrd="1" destOrd="0" presId="urn:microsoft.com/office/officeart/2005/8/layout/vList4"/>
    <dgm:cxn modelId="{A36ED3DB-7756-4377-8157-961416BEDFA3}" srcId="{673BD690-43D6-4125-B9CB-91CE49B67A21}" destId="{2BC7B36C-41CB-4A0C-91C6-55D56CCCCF0D}" srcOrd="1" destOrd="0" parTransId="{4AE00928-D922-448D-936C-D421313F2B46}" sibTransId="{4FC1FCE9-2CFE-4D6B-83EB-B0757890CA84}"/>
    <dgm:cxn modelId="{C332F362-8C7B-47A5-838A-1BE523986D61}" srcId="{1469E622-C4BB-4609-94ED-4AE0ED3E54EA}" destId="{67AA57E1-948D-45F9-BE42-60A824574F22}" srcOrd="0" destOrd="0" parTransId="{CD2C5AB4-C175-4102-AAEC-6671AFCCC2AC}" sibTransId="{E443F20A-5063-4787-B6AC-F3C993012879}"/>
    <dgm:cxn modelId="{869C023C-8EDE-4E03-A6FE-D4BB4FF4B72B}" srcId="{2B52787A-E28C-4889-9DBA-BAEF5AB897F1}" destId="{1469E622-C4BB-4609-94ED-4AE0ED3E54EA}" srcOrd="1" destOrd="0" parTransId="{415F9BF7-C470-4CB8-9428-9CCFA22BDE7C}" sibTransId="{DB8A9123-DAC6-4397-9BAE-DF400F7D70E0}"/>
    <dgm:cxn modelId="{42E6BD4E-274B-44D9-9514-8E86E6DC0467}" srcId="{2B52787A-E28C-4889-9DBA-BAEF5AB897F1}" destId="{673BD690-43D6-4125-B9CB-91CE49B67A21}" srcOrd="0" destOrd="0" parTransId="{637D733F-D0EE-497A-B9B4-89F39A1D0418}" sibTransId="{CE1E75DB-9B2B-480B-B213-D6660458A3EF}"/>
    <dgm:cxn modelId="{BD4B9C56-A5E7-4E64-83A9-2A72EFBE25A4}" type="presOf" srcId="{04AD274E-808D-4DB8-811A-A4CC369C0640}" destId="{0C8F1842-C180-4AB9-8592-E53BF211F67C}" srcOrd="1" destOrd="2" presId="urn:microsoft.com/office/officeart/2005/8/layout/vList4"/>
    <dgm:cxn modelId="{A6132521-C4AD-4842-BC6C-E6612181CB94}" type="presOf" srcId="{04AD274E-808D-4DB8-811A-A4CC369C0640}" destId="{5ACF0918-B642-431A-9244-9443EDB8E5D7}" srcOrd="0" destOrd="2" presId="urn:microsoft.com/office/officeart/2005/8/layout/vList4"/>
    <dgm:cxn modelId="{D0C053F8-7820-41B9-B83E-6609688E3D84}" type="presParOf" srcId="{3027CCA5-7687-4840-87E9-49C6700A5235}" destId="{3B93DA6B-9B07-4E2A-93B7-8482428178DE}" srcOrd="0" destOrd="0" presId="urn:microsoft.com/office/officeart/2005/8/layout/vList4"/>
    <dgm:cxn modelId="{60574D83-89C8-4A90-9790-5A5791CB09B0}" type="presParOf" srcId="{3B93DA6B-9B07-4E2A-93B7-8482428178DE}" destId="{F6280C1D-2EE4-4DCE-9555-29666D84A0B8}" srcOrd="0" destOrd="0" presId="urn:microsoft.com/office/officeart/2005/8/layout/vList4"/>
    <dgm:cxn modelId="{04F9D595-E2CA-4627-B065-601E77530616}" type="presParOf" srcId="{3B93DA6B-9B07-4E2A-93B7-8482428178DE}" destId="{CA9700DE-C011-4B8E-9129-FFBF89A39098}" srcOrd="1" destOrd="0" presId="urn:microsoft.com/office/officeart/2005/8/layout/vList4"/>
    <dgm:cxn modelId="{C47A98EC-C671-47D7-8038-F03B107701FE}" type="presParOf" srcId="{3B93DA6B-9B07-4E2A-93B7-8482428178DE}" destId="{19DA4D8E-4E38-4CA2-A4F8-2E296F8A45CE}" srcOrd="2" destOrd="0" presId="urn:microsoft.com/office/officeart/2005/8/layout/vList4"/>
    <dgm:cxn modelId="{56B42C53-8D58-4D8C-8670-A9EBA5F66DDA}" type="presParOf" srcId="{3027CCA5-7687-4840-87E9-49C6700A5235}" destId="{A9818ECB-AA41-4D7A-995B-161AE0B05546}" srcOrd="1" destOrd="0" presId="urn:microsoft.com/office/officeart/2005/8/layout/vList4"/>
    <dgm:cxn modelId="{67C3EE61-0636-4B04-B04D-3C614B449F9C}" type="presParOf" srcId="{3027CCA5-7687-4840-87E9-49C6700A5235}" destId="{BF3C26B1-DE70-49D8-B812-8DA0D9B4DBA5}" srcOrd="2" destOrd="0" presId="urn:microsoft.com/office/officeart/2005/8/layout/vList4"/>
    <dgm:cxn modelId="{C95FBFBC-C9AB-4C6C-B0D4-EC302865629F}" type="presParOf" srcId="{BF3C26B1-DE70-49D8-B812-8DA0D9B4DBA5}" destId="{5ACF0918-B642-431A-9244-9443EDB8E5D7}" srcOrd="0" destOrd="0" presId="urn:microsoft.com/office/officeart/2005/8/layout/vList4"/>
    <dgm:cxn modelId="{19E07A62-50B7-4BCA-8F46-22D10186DFC3}" type="presParOf" srcId="{BF3C26B1-DE70-49D8-B812-8DA0D9B4DBA5}" destId="{AD852CA4-DAA3-4657-9026-E1A07781EDCA}" srcOrd="1" destOrd="0" presId="urn:microsoft.com/office/officeart/2005/8/layout/vList4"/>
    <dgm:cxn modelId="{4373BBB2-97AC-43EF-A081-217A81E67D82}" type="presParOf" srcId="{BF3C26B1-DE70-49D8-B812-8DA0D9B4DBA5}" destId="{0C8F1842-C180-4AB9-8592-E53BF211F67C}" srcOrd="2" destOrd="0" presId="urn:microsoft.com/office/officeart/2005/8/layout/vList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B52787A-E28C-4889-9DBA-BAEF5AB897F1}" type="doc">
      <dgm:prSet loTypeId="urn:microsoft.com/office/officeart/2005/8/layout/vList4" loCatId="list" qsTypeId="urn:microsoft.com/office/officeart/2005/8/quickstyle/simple1" qsCatId="simple" csTypeId="urn:microsoft.com/office/officeart/2005/8/colors/accent3_5" csCatId="accent3" phldr="1"/>
      <dgm:spPr/>
      <dgm:t>
        <a:bodyPr/>
        <a:lstStyle/>
        <a:p>
          <a:endParaRPr lang="ru-RU"/>
        </a:p>
      </dgm:t>
    </dgm:pt>
    <dgm:pt modelId="{673BD690-43D6-4125-B9CB-91CE49B67A21}">
      <dgm:prSet phldrT="[Текст]" custT="1"/>
      <dgm:spPr/>
      <dgm:t>
        <a:bodyPr/>
        <a:lstStyle/>
        <a:p>
          <a:r>
            <a:rPr lang="ru-RU" sz="2000" b="1" dirty="0" smtClean="0">
              <a:solidFill>
                <a:schemeClr val="accent6">
                  <a:lumMod val="50000"/>
                </a:schemeClr>
              </a:solidFill>
            </a:rPr>
            <a:t>Мотивы установления и сохранения положительных взаимоотношений со взрослыми и другими детьми</a:t>
          </a:r>
          <a:endParaRPr lang="ru-RU" sz="2000" dirty="0">
            <a:solidFill>
              <a:schemeClr val="accent6">
                <a:lumMod val="50000"/>
              </a:schemeClr>
            </a:solidFill>
          </a:endParaRPr>
        </a:p>
      </dgm:t>
    </dgm:pt>
    <dgm:pt modelId="{637D733F-D0EE-497A-B9B4-89F39A1D0418}" type="parTrans" cxnId="{42E6BD4E-274B-44D9-9514-8E86E6DC0467}">
      <dgm:prSet/>
      <dgm:spPr/>
      <dgm:t>
        <a:bodyPr/>
        <a:lstStyle/>
        <a:p>
          <a:endParaRPr lang="ru-RU"/>
        </a:p>
      </dgm:t>
    </dgm:pt>
    <dgm:pt modelId="{CE1E75DB-9B2B-480B-B213-D6660458A3EF}" type="sibTrans" cxnId="{42E6BD4E-274B-44D9-9514-8E86E6DC0467}">
      <dgm:prSet/>
      <dgm:spPr/>
      <dgm:t>
        <a:bodyPr/>
        <a:lstStyle/>
        <a:p>
          <a:endParaRPr lang="ru-RU"/>
        </a:p>
      </dgm:t>
    </dgm:pt>
    <dgm:pt modelId="{1469E622-C4BB-4609-94ED-4AE0ED3E54EA}">
      <dgm:prSet phldrT="[Текст]" custT="1"/>
      <dgm:spPr/>
      <dgm:t>
        <a:bodyPr/>
        <a:lstStyle/>
        <a:p>
          <a:r>
            <a:rPr lang="ru-RU" sz="2000" b="1" dirty="0" smtClean="0">
              <a:solidFill>
                <a:schemeClr val="accent6">
                  <a:lumMod val="50000"/>
                </a:schemeClr>
              </a:solidFill>
            </a:rPr>
            <a:t>Мотивы самолюбия, самоутверждения</a:t>
          </a:r>
          <a:endParaRPr lang="ru-RU" sz="2000" b="1" dirty="0">
            <a:solidFill>
              <a:schemeClr val="accent6">
                <a:lumMod val="50000"/>
              </a:schemeClr>
            </a:solidFill>
          </a:endParaRPr>
        </a:p>
      </dgm:t>
    </dgm:pt>
    <dgm:pt modelId="{415F9BF7-C470-4CB8-9428-9CCFA22BDE7C}" type="parTrans" cxnId="{869C023C-8EDE-4E03-A6FE-D4BB4FF4B72B}">
      <dgm:prSet/>
      <dgm:spPr/>
      <dgm:t>
        <a:bodyPr/>
        <a:lstStyle/>
        <a:p>
          <a:endParaRPr lang="ru-RU"/>
        </a:p>
      </dgm:t>
    </dgm:pt>
    <dgm:pt modelId="{DB8A9123-DAC6-4397-9BAE-DF400F7D70E0}" type="sibTrans" cxnId="{869C023C-8EDE-4E03-A6FE-D4BB4FF4B72B}">
      <dgm:prSet/>
      <dgm:spPr/>
      <dgm:t>
        <a:bodyPr/>
        <a:lstStyle/>
        <a:p>
          <a:endParaRPr lang="ru-RU"/>
        </a:p>
      </dgm:t>
    </dgm:pt>
    <dgm:pt modelId="{2BC7B36C-41CB-4A0C-91C6-55D56CCCCF0D}">
      <dgm:prSet phldrT="[Текст]"/>
      <dgm:spPr/>
      <dgm:t>
        <a:bodyPr/>
        <a:lstStyle/>
        <a:p>
          <a:endParaRPr lang="ru-RU" sz="1400" dirty="0">
            <a:solidFill>
              <a:schemeClr val="accent5">
                <a:lumMod val="50000"/>
              </a:schemeClr>
            </a:solidFill>
          </a:endParaRPr>
        </a:p>
      </dgm:t>
    </dgm:pt>
    <dgm:pt modelId="{4FC1FCE9-2CFE-4D6B-83EB-B0757890CA84}" type="sibTrans" cxnId="{A36ED3DB-7756-4377-8157-961416BEDFA3}">
      <dgm:prSet/>
      <dgm:spPr/>
      <dgm:t>
        <a:bodyPr/>
        <a:lstStyle/>
        <a:p>
          <a:endParaRPr lang="ru-RU"/>
        </a:p>
      </dgm:t>
    </dgm:pt>
    <dgm:pt modelId="{4AE00928-D922-448D-936C-D421313F2B46}" type="parTrans" cxnId="{A36ED3DB-7756-4377-8157-961416BEDFA3}">
      <dgm:prSet/>
      <dgm:spPr/>
      <dgm:t>
        <a:bodyPr/>
        <a:lstStyle/>
        <a:p>
          <a:endParaRPr lang="ru-RU"/>
        </a:p>
      </dgm:t>
    </dgm:pt>
    <dgm:pt modelId="{BFBA8D9C-6E18-4961-8D9C-97B5D00E710F}">
      <dgm:prSet phldrT="[Текст]" custT="1"/>
      <dgm:spPr/>
      <dgm:t>
        <a:bodyPr/>
        <a:lstStyle/>
        <a:p>
          <a:r>
            <a:rPr lang="ru-RU" sz="1600" dirty="0" smtClean="0">
              <a:solidFill>
                <a:schemeClr val="accent5">
                  <a:lumMod val="50000"/>
                </a:schemeClr>
              </a:solidFill>
            </a:rPr>
            <a:t>Желание заслужить ласку, одобрение, похвалу взрослых является одним из основных рычагов его поведения. Многие действия детей объясняются именно этим желанием.</a:t>
          </a:r>
          <a:endParaRPr lang="ru-RU" sz="1600" dirty="0">
            <a:solidFill>
              <a:schemeClr val="accent5">
                <a:lumMod val="50000"/>
              </a:schemeClr>
            </a:solidFill>
          </a:endParaRPr>
        </a:p>
      </dgm:t>
    </dgm:pt>
    <dgm:pt modelId="{6733CF74-0435-4337-B73D-9EEBE9CBB38F}" type="sibTrans" cxnId="{A6A22959-4A46-4D15-83E0-5D3AD47C0A0D}">
      <dgm:prSet/>
      <dgm:spPr/>
      <dgm:t>
        <a:bodyPr/>
        <a:lstStyle/>
        <a:p>
          <a:endParaRPr lang="ru-RU"/>
        </a:p>
      </dgm:t>
    </dgm:pt>
    <dgm:pt modelId="{00383BA6-5627-41F3-B4CC-029D0F6CF868}" type="parTrans" cxnId="{A6A22959-4A46-4D15-83E0-5D3AD47C0A0D}">
      <dgm:prSet/>
      <dgm:spPr/>
      <dgm:t>
        <a:bodyPr/>
        <a:lstStyle/>
        <a:p>
          <a:endParaRPr lang="ru-RU"/>
        </a:p>
      </dgm:t>
    </dgm:pt>
    <dgm:pt modelId="{04AD274E-808D-4DB8-811A-A4CC369C0640}">
      <dgm:prSet phldrT="[Текст]" custT="1"/>
      <dgm:spPr/>
      <dgm:t>
        <a:bodyPr/>
        <a:lstStyle/>
        <a:p>
          <a:r>
            <a:rPr lang="ru-RU" sz="1600" dirty="0" smtClean="0">
              <a:solidFill>
                <a:srgbClr val="002060"/>
              </a:solidFill>
            </a:rPr>
            <a:t>Взрослые воспитывают ребенка, предъявляя требования и добиваясь их исполнения, поэтому и</a:t>
          </a:r>
          <a:r>
            <a:rPr lang="ru-RU" sz="1600" dirty="0" smtClean="0"/>
            <a:t> </a:t>
          </a:r>
          <a:r>
            <a:rPr lang="ru-RU" sz="1600" dirty="0" smtClean="0">
              <a:solidFill>
                <a:schemeClr val="tx2">
                  <a:lumMod val="50000"/>
                </a:schemeClr>
              </a:solidFill>
            </a:rPr>
            <a:t>ребенок начинает претендовать на то, чтобы и его уважали и слушались другие. Одно из проявлений стремления к самоутверждению — притязания детей на исполнение главных ролей в играх.</a:t>
          </a:r>
          <a:endParaRPr lang="ru-RU" sz="1600" dirty="0">
            <a:solidFill>
              <a:schemeClr val="tx2">
                <a:lumMod val="50000"/>
              </a:schemeClr>
            </a:solidFill>
          </a:endParaRPr>
        </a:p>
      </dgm:t>
    </dgm:pt>
    <dgm:pt modelId="{B58D7AAD-673F-4996-8F30-1439C5C0304E}" type="sibTrans" cxnId="{80171295-AD5C-4B90-9EFC-FA48A2CF804F}">
      <dgm:prSet/>
      <dgm:spPr/>
      <dgm:t>
        <a:bodyPr/>
        <a:lstStyle/>
        <a:p>
          <a:endParaRPr lang="ru-RU"/>
        </a:p>
      </dgm:t>
    </dgm:pt>
    <dgm:pt modelId="{92BB3DCE-38C5-4932-A92E-17FA0B303E36}" type="parTrans" cxnId="{80171295-AD5C-4B90-9EFC-FA48A2CF804F}">
      <dgm:prSet/>
      <dgm:spPr/>
      <dgm:t>
        <a:bodyPr/>
        <a:lstStyle/>
        <a:p>
          <a:endParaRPr lang="ru-RU"/>
        </a:p>
      </dgm:t>
    </dgm:pt>
    <dgm:pt modelId="{67AA57E1-948D-45F9-BE42-60A824574F22}">
      <dgm:prSet phldrT="[Текст]" custT="1"/>
      <dgm:spPr/>
      <dgm:t>
        <a:bodyPr/>
        <a:lstStyle/>
        <a:p>
          <a:r>
            <a:rPr lang="ru-RU" sz="1600" dirty="0" smtClean="0">
              <a:solidFill>
                <a:schemeClr val="tx2">
                  <a:lumMod val="50000"/>
                </a:schemeClr>
              </a:solidFill>
            </a:rPr>
            <a:t>Их исходный пункт — отделение себя от других людей, отношение к взрослому как к образцу поведения.</a:t>
          </a:r>
          <a:endParaRPr lang="ru-RU" sz="1600" dirty="0">
            <a:solidFill>
              <a:schemeClr val="tx2">
                <a:lumMod val="50000"/>
              </a:schemeClr>
            </a:solidFill>
          </a:endParaRPr>
        </a:p>
      </dgm:t>
    </dgm:pt>
    <dgm:pt modelId="{E443F20A-5063-4787-B6AC-F3C993012879}" type="sibTrans" cxnId="{C332F362-8C7B-47A5-838A-1BE523986D61}">
      <dgm:prSet/>
      <dgm:spPr/>
      <dgm:t>
        <a:bodyPr/>
        <a:lstStyle/>
        <a:p>
          <a:endParaRPr lang="ru-RU"/>
        </a:p>
      </dgm:t>
    </dgm:pt>
    <dgm:pt modelId="{CD2C5AB4-C175-4102-AAEC-6671AFCCC2AC}" type="parTrans" cxnId="{C332F362-8C7B-47A5-838A-1BE523986D61}">
      <dgm:prSet/>
      <dgm:spPr/>
      <dgm:t>
        <a:bodyPr/>
        <a:lstStyle/>
        <a:p>
          <a:endParaRPr lang="ru-RU"/>
        </a:p>
      </dgm:t>
    </dgm:pt>
    <dgm:pt modelId="{0C01233D-4B28-4EE2-9727-F1382DEEEB81}">
      <dgm:prSet phldrT="[Текст]" custT="1"/>
      <dgm:spPr/>
      <dgm:t>
        <a:bodyPr/>
        <a:lstStyle/>
        <a:p>
          <a:r>
            <a:rPr lang="ru-RU" sz="1600" dirty="0" smtClean="0">
              <a:solidFill>
                <a:schemeClr val="accent5">
                  <a:lumMod val="50000"/>
                </a:schemeClr>
              </a:solidFill>
            </a:rPr>
            <a:t>Стремление к положительным взаимоотношениям со взрослыми заставляет ребенка считаться с их мнениями и оценками, выполнять устанавливаемые ими правила поведения. </a:t>
          </a:r>
          <a:endParaRPr lang="ru-RU" sz="1600" dirty="0">
            <a:solidFill>
              <a:schemeClr val="accent5">
                <a:lumMod val="50000"/>
              </a:schemeClr>
            </a:solidFill>
          </a:endParaRPr>
        </a:p>
      </dgm:t>
    </dgm:pt>
    <dgm:pt modelId="{361FEF78-6720-48E7-B27F-C18772135520}" type="parTrans" cxnId="{94922F61-5DDB-484F-BA22-DECC0A653D22}">
      <dgm:prSet/>
      <dgm:spPr/>
      <dgm:t>
        <a:bodyPr/>
        <a:lstStyle/>
        <a:p>
          <a:endParaRPr lang="ru-RU"/>
        </a:p>
      </dgm:t>
    </dgm:pt>
    <dgm:pt modelId="{D46996FA-F24C-4172-B97D-58057CC440CF}" type="sibTrans" cxnId="{94922F61-5DDB-484F-BA22-DECC0A653D22}">
      <dgm:prSet/>
      <dgm:spPr/>
      <dgm:t>
        <a:bodyPr/>
        <a:lstStyle/>
        <a:p>
          <a:endParaRPr lang="ru-RU"/>
        </a:p>
      </dgm:t>
    </dgm:pt>
    <dgm:pt modelId="{7BB49F90-EDF9-4543-BA94-32EA57F30867}">
      <dgm:prSet phldrT="[Текст]" custT="1"/>
      <dgm:spPr/>
      <dgm:t>
        <a:bodyPr/>
        <a:lstStyle/>
        <a:p>
          <a:r>
            <a:rPr lang="ru-RU" sz="1600" dirty="0" smtClean="0">
              <a:solidFill>
                <a:schemeClr val="tx2">
                  <a:lumMod val="50000"/>
                </a:schemeClr>
              </a:solidFill>
            </a:rPr>
            <a:t>У детей трех — пяти лет самоутверждение обнаруживается и в том, что они приписывают себе все известные им положительные качества, не заботясь о соответствии их действительности, преувеличивают свою смелость, силу и т. п. </a:t>
          </a:r>
          <a:endParaRPr lang="ru-RU" sz="1600" dirty="0">
            <a:solidFill>
              <a:schemeClr val="tx2">
                <a:lumMod val="50000"/>
              </a:schemeClr>
            </a:solidFill>
          </a:endParaRPr>
        </a:p>
      </dgm:t>
    </dgm:pt>
    <dgm:pt modelId="{7E305FEE-23DB-4461-A429-627D02560CDC}" type="parTrans" cxnId="{2B991527-9768-493F-A464-62E6A49FE00C}">
      <dgm:prSet/>
      <dgm:spPr/>
      <dgm:t>
        <a:bodyPr/>
        <a:lstStyle/>
        <a:p>
          <a:endParaRPr lang="ru-RU"/>
        </a:p>
      </dgm:t>
    </dgm:pt>
    <dgm:pt modelId="{2D721D0F-291C-4BC1-BA12-30F12B33F9DA}" type="sibTrans" cxnId="{2B991527-9768-493F-A464-62E6A49FE00C}">
      <dgm:prSet/>
      <dgm:spPr/>
      <dgm:t>
        <a:bodyPr/>
        <a:lstStyle/>
        <a:p>
          <a:endParaRPr lang="ru-RU"/>
        </a:p>
      </dgm:t>
    </dgm:pt>
    <dgm:pt modelId="{3027CCA5-7687-4840-87E9-49C6700A5235}" type="pres">
      <dgm:prSet presAssocID="{2B52787A-E28C-4889-9DBA-BAEF5AB897F1}" presName="linear" presStyleCnt="0">
        <dgm:presLayoutVars>
          <dgm:dir/>
          <dgm:resizeHandles val="exact"/>
        </dgm:presLayoutVars>
      </dgm:prSet>
      <dgm:spPr/>
      <dgm:t>
        <a:bodyPr/>
        <a:lstStyle/>
        <a:p>
          <a:endParaRPr lang="ru-RU"/>
        </a:p>
      </dgm:t>
    </dgm:pt>
    <dgm:pt modelId="{3B93DA6B-9B07-4E2A-93B7-8482428178DE}" type="pres">
      <dgm:prSet presAssocID="{673BD690-43D6-4125-B9CB-91CE49B67A21}" presName="comp" presStyleCnt="0"/>
      <dgm:spPr/>
    </dgm:pt>
    <dgm:pt modelId="{F6280C1D-2EE4-4DCE-9555-29666D84A0B8}" type="pres">
      <dgm:prSet presAssocID="{673BD690-43D6-4125-B9CB-91CE49B67A21}" presName="box" presStyleLbl="node1" presStyleIdx="0" presStyleCnt="2" custScaleY="115238" custLinFactNeighborY="-16816"/>
      <dgm:spPr/>
      <dgm:t>
        <a:bodyPr/>
        <a:lstStyle/>
        <a:p>
          <a:endParaRPr lang="ru-RU"/>
        </a:p>
      </dgm:t>
    </dgm:pt>
    <dgm:pt modelId="{CA9700DE-C011-4B8E-9129-FFBF89A39098}" type="pres">
      <dgm:prSet presAssocID="{673BD690-43D6-4125-B9CB-91CE49B67A21}" presName="img" presStyleLbl="fgImgPlace1" presStyleIdx="0" presStyleCnt="2" custScaleX="110225" custScaleY="105645" custLinFactNeighborX="-3999" custLinFactNeighborY="4177"/>
      <dgm:spPr>
        <a:blipFill rotWithShape="0">
          <a:blip xmlns:r="http://schemas.openxmlformats.org/officeDocument/2006/relationships" r:embed="rId1"/>
          <a:stretch>
            <a:fillRect/>
          </a:stretch>
        </a:blipFill>
      </dgm:spPr>
    </dgm:pt>
    <dgm:pt modelId="{19DA4D8E-4E38-4CA2-A4F8-2E296F8A45CE}" type="pres">
      <dgm:prSet presAssocID="{673BD690-43D6-4125-B9CB-91CE49B67A21}" presName="text" presStyleLbl="node1" presStyleIdx="0" presStyleCnt="2">
        <dgm:presLayoutVars>
          <dgm:bulletEnabled val="1"/>
        </dgm:presLayoutVars>
      </dgm:prSet>
      <dgm:spPr/>
      <dgm:t>
        <a:bodyPr/>
        <a:lstStyle/>
        <a:p>
          <a:endParaRPr lang="ru-RU"/>
        </a:p>
      </dgm:t>
    </dgm:pt>
    <dgm:pt modelId="{A9818ECB-AA41-4D7A-995B-161AE0B05546}" type="pres">
      <dgm:prSet presAssocID="{CE1E75DB-9B2B-480B-B213-D6660458A3EF}" presName="spacer" presStyleCnt="0"/>
      <dgm:spPr/>
    </dgm:pt>
    <dgm:pt modelId="{BF3C26B1-DE70-49D8-B812-8DA0D9B4DBA5}" type="pres">
      <dgm:prSet presAssocID="{1469E622-C4BB-4609-94ED-4AE0ED3E54EA}" presName="comp" presStyleCnt="0"/>
      <dgm:spPr/>
    </dgm:pt>
    <dgm:pt modelId="{5ACF0918-B642-431A-9244-9443EDB8E5D7}" type="pres">
      <dgm:prSet presAssocID="{1469E622-C4BB-4609-94ED-4AE0ED3E54EA}" presName="box" presStyleLbl="node1" presStyleIdx="1" presStyleCnt="2" custScaleY="154904" custLinFactNeighborY="-2591"/>
      <dgm:spPr/>
      <dgm:t>
        <a:bodyPr/>
        <a:lstStyle/>
        <a:p>
          <a:endParaRPr lang="ru-RU"/>
        </a:p>
      </dgm:t>
    </dgm:pt>
    <dgm:pt modelId="{AD852CA4-DAA3-4657-9026-E1A07781EDCA}" type="pres">
      <dgm:prSet presAssocID="{1469E622-C4BB-4609-94ED-4AE0ED3E54EA}" presName="img" presStyleLbl="fgImgPlace1" presStyleIdx="1" presStyleCnt="2" custScaleX="118223" custScaleY="109198" custLinFactNeighborX="-4132" custLinFactNeighborY="772"/>
      <dgm:spPr>
        <a:blipFill rotWithShape="0">
          <a:blip xmlns:r="http://schemas.openxmlformats.org/officeDocument/2006/relationships" r:embed="rId2"/>
          <a:stretch>
            <a:fillRect/>
          </a:stretch>
        </a:blipFill>
      </dgm:spPr>
    </dgm:pt>
    <dgm:pt modelId="{0C8F1842-C180-4AB9-8592-E53BF211F67C}" type="pres">
      <dgm:prSet presAssocID="{1469E622-C4BB-4609-94ED-4AE0ED3E54EA}" presName="text" presStyleLbl="node1" presStyleIdx="1" presStyleCnt="2">
        <dgm:presLayoutVars>
          <dgm:bulletEnabled val="1"/>
        </dgm:presLayoutVars>
      </dgm:prSet>
      <dgm:spPr/>
      <dgm:t>
        <a:bodyPr/>
        <a:lstStyle/>
        <a:p>
          <a:endParaRPr lang="ru-RU"/>
        </a:p>
      </dgm:t>
    </dgm:pt>
  </dgm:ptLst>
  <dgm:cxnLst>
    <dgm:cxn modelId="{2B991527-9768-493F-A464-62E6A49FE00C}" srcId="{1469E622-C4BB-4609-94ED-4AE0ED3E54EA}" destId="{7BB49F90-EDF9-4543-BA94-32EA57F30867}" srcOrd="2" destOrd="0" parTransId="{7E305FEE-23DB-4461-A429-627D02560CDC}" sibTransId="{2D721D0F-291C-4BC1-BA12-30F12B33F9DA}"/>
    <dgm:cxn modelId="{80171295-AD5C-4B90-9EFC-FA48A2CF804F}" srcId="{1469E622-C4BB-4609-94ED-4AE0ED3E54EA}" destId="{04AD274E-808D-4DB8-811A-A4CC369C0640}" srcOrd="1" destOrd="0" parTransId="{92BB3DCE-38C5-4932-A92E-17FA0B303E36}" sibTransId="{B58D7AAD-673F-4996-8F30-1439C5C0304E}"/>
    <dgm:cxn modelId="{A6A22959-4A46-4D15-83E0-5D3AD47C0A0D}" srcId="{673BD690-43D6-4125-B9CB-91CE49B67A21}" destId="{BFBA8D9C-6E18-4961-8D9C-97B5D00E710F}" srcOrd="0" destOrd="0" parTransId="{00383BA6-5627-41F3-B4CC-029D0F6CF868}" sibTransId="{6733CF74-0435-4337-B73D-9EEBE9CBB38F}"/>
    <dgm:cxn modelId="{7F0CE4C5-332B-4B8E-9443-6F27B60E549C}" type="presOf" srcId="{0C01233D-4B28-4EE2-9727-F1382DEEEB81}" destId="{F6280C1D-2EE4-4DCE-9555-29666D84A0B8}" srcOrd="0" destOrd="2" presId="urn:microsoft.com/office/officeart/2005/8/layout/vList4"/>
    <dgm:cxn modelId="{7A47C9B7-A315-4B21-A84D-3E629CAC3AE5}" type="presOf" srcId="{04AD274E-808D-4DB8-811A-A4CC369C0640}" destId="{5ACF0918-B642-431A-9244-9443EDB8E5D7}" srcOrd="0" destOrd="2" presId="urn:microsoft.com/office/officeart/2005/8/layout/vList4"/>
    <dgm:cxn modelId="{1DC058D5-F10C-4857-854A-C800964456EF}" type="presOf" srcId="{1469E622-C4BB-4609-94ED-4AE0ED3E54EA}" destId="{0C8F1842-C180-4AB9-8592-E53BF211F67C}" srcOrd="1" destOrd="0" presId="urn:microsoft.com/office/officeart/2005/8/layout/vList4"/>
    <dgm:cxn modelId="{A7A48E3D-63D0-44B0-B141-ECA3A4ADE9E8}" type="presOf" srcId="{2BC7B36C-41CB-4A0C-91C6-55D56CCCCF0D}" destId="{F6280C1D-2EE4-4DCE-9555-29666D84A0B8}" srcOrd="0" destOrd="3" presId="urn:microsoft.com/office/officeart/2005/8/layout/vList4"/>
    <dgm:cxn modelId="{37DAFC1C-BA44-4014-BB4C-C9D84A018685}" type="presOf" srcId="{67AA57E1-948D-45F9-BE42-60A824574F22}" destId="{5ACF0918-B642-431A-9244-9443EDB8E5D7}" srcOrd="0" destOrd="1" presId="urn:microsoft.com/office/officeart/2005/8/layout/vList4"/>
    <dgm:cxn modelId="{51AB13D5-F9A2-435D-8C00-CCC56F573D0B}" type="presOf" srcId="{67AA57E1-948D-45F9-BE42-60A824574F22}" destId="{0C8F1842-C180-4AB9-8592-E53BF211F67C}" srcOrd="1" destOrd="1" presId="urn:microsoft.com/office/officeart/2005/8/layout/vList4"/>
    <dgm:cxn modelId="{374EAC4F-1F95-49CC-BE0E-C4AD5C8F53CF}" type="presOf" srcId="{2B52787A-E28C-4889-9DBA-BAEF5AB897F1}" destId="{3027CCA5-7687-4840-87E9-49C6700A5235}" srcOrd="0" destOrd="0" presId="urn:microsoft.com/office/officeart/2005/8/layout/vList4"/>
    <dgm:cxn modelId="{AE07B0EA-F206-4872-9688-8F17D0E4E55C}" type="presOf" srcId="{2BC7B36C-41CB-4A0C-91C6-55D56CCCCF0D}" destId="{19DA4D8E-4E38-4CA2-A4F8-2E296F8A45CE}" srcOrd="1" destOrd="3" presId="urn:microsoft.com/office/officeart/2005/8/layout/vList4"/>
    <dgm:cxn modelId="{5AC44CA0-7B56-42E4-9D12-CCFB4B4B25D6}" type="presOf" srcId="{673BD690-43D6-4125-B9CB-91CE49B67A21}" destId="{19DA4D8E-4E38-4CA2-A4F8-2E296F8A45CE}" srcOrd="1" destOrd="0" presId="urn:microsoft.com/office/officeart/2005/8/layout/vList4"/>
    <dgm:cxn modelId="{B3826BBD-597B-49FB-8D17-C8BD3D1E6FCD}" type="presOf" srcId="{04AD274E-808D-4DB8-811A-A4CC369C0640}" destId="{0C8F1842-C180-4AB9-8592-E53BF211F67C}" srcOrd="1" destOrd="2" presId="urn:microsoft.com/office/officeart/2005/8/layout/vList4"/>
    <dgm:cxn modelId="{94922F61-5DDB-484F-BA22-DECC0A653D22}" srcId="{673BD690-43D6-4125-B9CB-91CE49B67A21}" destId="{0C01233D-4B28-4EE2-9727-F1382DEEEB81}" srcOrd="1" destOrd="0" parTransId="{361FEF78-6720-48E7-B27F-C18772135520}" sibTransId="{D46996FA-F24C-4172-B97D-58057CC440CF}"/>
    <dgm:cxn modelId="{84ADF566-E2D9-4E26-895D-61C91201CF8F}" type="presOf" srcId="{BFBA8D9C-6E18-4961-8D9C-97B5D00E710F}" destId="{F6280C1D-2EE4-4DCE-9555-29666D84A0B8}" srcOrd="0" destOrd="1" presId="urn:microsoft.com/office/officeart/2005/8/layout/vList4"/>
    <dgm:cxn modelId="{D1CFCD0B-DDF1-4219-8A10-83D10C1406AE}" type="presOf" srcId="{1469E622-C4BB-4609-94ED-4AE0ED3E54EA}" destId="{5ACF0918-B642-431A-9244-9443EDB8E5D7}" srcOrd="0" destOrd="0" presId="urn:microsoft.com/office/officeart/2005/8/layout/vList4"/>
    <dgm:cxn modelId="{C332F362-8C7B-47A5-838A-1BE523986D61}" srcId="{1469E622-C4BB-4609-94ED-4AE0ED3E54EA}" destId="{67AA57E1-948D-45F9-BE42-60A824574F22}" srcOrd="0" destOrd="0" parTransId="{CD2C5AB4-C175-4102-AAEC-6671AFCCC2AC}" sibTransId="{E443F20A-5063-4787-B6AC-F3C993012879}"/>
    <dgm:cxn modelId="{A36ED3DB-7756-4377-8157-961416BEDFA3}" srcId="{673BD690-43D6-4125-B9CB-91CE49B67A21}" destId="{2BC7B36C-41CB-4A0C-91C6-55D56CCCCF0D}" srcOrd="2" destOrd="0" parTransId="{4AE00928-D922-448D-936C-D421313F2B46}" sibTransId="{4FC1FCE9-2CFE-4D6B-83EB-B0757890CA84}"/>
    <dgm:cxn modelId="{869C023C-8EDE-4E03-A6FE-D4BB4FF4B72B}" srcId="{2B52787A-E28C-4889-9DBA-BAEF5AB897F1}" destId="{1469E622-C4BB-4609-94ED-4AE0ED3E54EA}" srcOrd="1" destOrd="0" parTransId="{415F9BF7-C470-4CB8-9428-9CCFA22BDE7C}" sibTransId="{DB8A9123-DAC6-4397-9BAE-DF400F7D70E0}"/>
    <dgm:cxn modelId="{4F174647-521F-4BE1-8136-DA3C3420569B}" type="presOf" srcId="{7BB49F90-EDF9-4543-BA94-32EA57F30867}" destId="{5ACF0918-B642-431A-9244-9443EDB8E5D7}" srcOrd="0" destOrd="3" presId="urn:microsoft.com/office/officeart/2005/8/layout/vList4"/>
    <dgm:cxn modelId="{DD1DE882-4383-4B01-9E36-82D614BE1A67}" type="presOf" srcId="{7BB49F90-EDF9-4543-BA94-32EA57F30867}" destId="{0C8F1842-C180-4AB9-8592-E53BF211F67C}" srcOrd="1" destOrd="3" presId="urn:microsoft.com/office/officeart/2005/8/layout/vList4"/>
    <dgm:cxn modelId="{42E6BD4E-274B-44D9-9514-8E86E6DC0467}" srcId="{2B52787A-E28C-4889-9DBA-BAEF5AB897F1}" destId="{673BD690-43D6-4125-B9CB-91CE49B67A21}" srcOrd="0" destOrd="0" parTransId="{637D733F-D0EE-497A-B9B4-89F39A1D0418}" sibTransId="{CE1E75DB-9B2B-480B-B213-D6660458A3EF}"/>
    <dgm:cxn modelId="{ED175E33-8E61-4D51-96C6-0C8F17ED65EA}" type="presOf" srcId="{BFBA8D9C-6E18-4961-8D9C-97B5D00E710F}" destId="{19DA4D8E-4E38-4CA2-A4F8-2E296F8A45CE}" srcOrd="1" destOrd="1" presId="urn:microsoft.com/office/officeart/2005/8/layout/vList4"/>
    <dgm:cxn modelId="{D36CEECF-58F0-4482-9A93-62D5E9C8A832}" type="presOf" srcId="{0C01233D-4B28-4EE2-9727-F1382DEEEB81}" destId="{19DA4D8E-4E38-4CA2-A4F8-2E296F8A45CE}" srcOrd="1" destOrd="2" presId="urn:microsoft.com/office/officeart/2005/8/layout/vList4"/>
    <dgm:cxn modelId="{1082C20A-43C6-404E-B0FD-F494E46D0753}" type="presOf" srcId="{673BD690-43D6-4125-B9CB-91CE49B67A21}" destId="{F6280C1D-2EE4-4DCE-9555-29666D84A0B8}" srcOrd="0" destOrd="0" presId="urn:microsoft.com/office/officeart/2005/8/layout/vList4"/>
    <dgm:cxn modelId="{3CA58F67-5D9A-435B-A40A-5E75571D1D11}" type="presParOf" srcId="{3027CCA5-7687-4840-87E9-49C6700A5235}" destId="{3B93DA6B-9B07-4E2A-93B7-8482428178DE}" srcOrd="0" destOrd="0" presId="urn:microsoft.com/office/officeart/2005/8/layout/vList4"/>
    <dgm:cxn modelId="{07A87B92-9DCB-4117-93CB-9E05430D1D02}" type="presParOf" srcId="{3B93DA6B-9B07-4E2A-93B7-8482428178DE}" destId="{F6280C1D-2EE4-4DCE-9555-29666D84A0B8}" srcOrd="0" destOrd="0" presId="urn:microsoft.com/office/officeart/2005/8/layout/vList4"/>
    <dgm:cxn modelId="{7C414361-3ADF-4E0A-932A-831AA739C5AD}" type="presParOf" srcId="{3B93DA6B-9B07-4E2A-93B7-8482428178DE}" destId="{CA9700DE-C011-4B8E-9129-FFBF89A39098}" srcOrd="1" destOrd="0" presId="urn:microsoft.com/office/officeart/2005/8/layout/vList4"/>
    <dgm:cxn modelId="{1AD7947D-84E0-4F42-AB3B-9CB1BF766032}" type="presParOf" srcId="{3B93DA6B-9B07-4E2A-93B7-8482428178DE}" destId="{19DA4D8E-4E38-4CA2-A4F8-2E296F8A45CE}" srcOrd="2" destOrd="0" presId="urn:microsoft.com/office/officeart/2005/8/layout/vList4"/>
    <dgm:cxn modelId="{FD413CB8-E716-4E9B-8188-E104122592DF}" type="presParOf" srcId="{3027CCA5-7687-4840-87E9-49C6700A5235}" destId="{A9818ECB-AA41-4D7A-995B-161AE0B05546}" srcOrd="1" destOrd="0" presId="urn:microsoft.com/office/officeart/2005/8/layout/vList4"/>
    <dgm:cxn modelId="{4E67FA85-0389-4B3F-8661-F9BFFF949071}" type="presParOf" srcId="{3027CCA5-7687-4840-87E9-49C6700A5235}" destId="{BF3C26B1-DE70-49D8-B812-8DA0D9B4DBA5}" srcOrd="2" destOrd="0" presId="urn:microsoft.com/office/officeart/2005/8/layout/vList4"/>
    <dgm:cxn modelId="{EAD4B258-A4A6-4C0B-BA24-2ACBF28DC70C}" type="presParOf" srcId="{BF3C26B1-DE70-49D8-B812-8DA0D9B4DBA5}" destId="{5ACF0918-B642-431A-9244-9443EDB8E5D7}" srcOrd="0" destOrd="0" presId="urn:microsoft.com/office/officeart/2005/8/layout/vList4"/>
    <dgm:cxn modelId="{A6067D02-D3D1-4D31-942A-FD59C41CC987}" type="presParOf" srcId="{BF3C26B1-DE70-49D8-B812-8DA0D9B4DBA5}" destId="{AD852CA4-DAA3-4657-9026-E1A07781EDCA}" srcOrd="1" destOrd="0" presId="urn:microsoft.com/office/officeart/2005/8/layout/vList4"/>
    <dgm:cxn modelId="{805073BF-F2B8-4B15-8528-CFA2638C9CE0}" type="presParOf" srcId="{BF3C26B1-DE70-49D8-B812-8DA0D9B4DBA5}" destId="{0C8F1842-C180-4AB9-8592-E53BF211F67C}" srcOrd="2" destOrd="0" presId="urn:microsoft.com/office/officeart/2005/8/layout/vLis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B52787A-E28C-4889-9DBA-BAEF5AB897F1}" type="doc">
      <dgm:prSet loTypeId="urn:microsoft.com/office/officeart/2005/8/layout/vList4" loCatId="list" qsTypeId="urn:microsoft.com/office/officeart/2005/8/quickstyle/simple1" qsCatId="simple" csTypeId="urn:microsoft.com/office/officeart/2005/8/colors/accent3_5" csCatId="accent3" phldr="1"/>
      <dgm:spPr/>
      <dgm:t>
        <a:bodyPr/>
        <a:lstStyle/>
        <a:p>
          <a:endParaRPr lang="ru-RU"/>
        </a:p>
      </dgm:t>
    </dgm:pt>
    <dgm:pt modelId="{673BD690-43D6-4125-B9CB-91CE49B67A21}">
      <dgm:prSet phldrT="[Текст]" custT="1"/>
      <dgm:spPr/>
      <dgm:t>
        <a:bodyPr/>
        <a:lstStyle/>
        <a:p>
          <a:r>
            <a:rPr lang="ru-RU" sz="2000" b="1" dirty="0" smtClean="0">
              <a:solidFill>
                <a:schemeClr val="accent6">
                  <a:lumMod val="50000"/>
                </a:schemeClr>
              </a:solidFill>
            </a:rPr>
            <a:t>Познавательные и соревновательные мотивы </a:t>
          </a:r>
          <a:endParaRPr lang="ru-RU" sz="2000" dirty="0">
            <a:solidFill>
              <a:schemeClr val="accent6">
                <a:lumMod val="50000"/>
              </a:schemeClr>
            </a:solidFill>
          </a:endParaRPr>
        </a:p>
      </dgm:t>
    </dgm:pt>
    <dgm:pt modelId="{637D733F-D0EE-497A-B9B4-89F39A1D0418}" type="parTrans" cxnId="{42E6BD4E-274B-44D9-9514-8E86E6DC0467}">
      <dgm:prSet/>
      <dgm:spPr/>
      <dgm:t>
        <a:bodyPr/>
        <a:lstStyle/>
        <a:p>
          <a:endParaRPr lang="ru-RU"/>
        </a:p>
      </dgm:t>
    </dgm:pt>
    <dgm:pt modelId="{CE1E75DB-9B2B-480B-B213-D6660458A3EF}" type="sibTrans" cxnId="{42E6BD4E-274B-44D9-9514-8E86E6DC0467}">
      <dgm:prSet/>
      <dgm:spPr/>
      <dgm:t>
        <a:bodyPr/>
        <a:lstStyle/>
        <a:p>
          <a:endParaRPr lang="ru-RU"/>
        </a:p>
      </dgm:t>
    </dgm:pt>
    <dgm:pt modelId="{1469E622-C4BB-4609-94ED-4AE0ED3E54EA}">
      <dgm:prSet phldrT="[Текст]" custT="1"/>
      <dgm:spPr/>
      <dgm:t>
        <a:bodyPr/>
        <a:lstStyle/>
        <a:p>
          <a:r>
            <a:rPr lang="ru-RU" sz="2000" b="1" dirty="0" smtClean="0">
              <a:solidFill>
                <a:schemeClr val="accent6">
                  <a:lumMod val="50000"/>
                </a:schemeClr>
              </a:solidFill>
            </a:rPr>
            <a:t>Нравственные мотивы, выражающие отношение ребенка к другим людям </a:t>
          </a:r>
          <a:endParaRPr lang="ru-RU" sz="2000" b="1" dirty="0">
            <a:solidFill>
              <a:schemeClr val="accent6">
                <a:lumMod val="50000"/>
              </a:schemeClr>
            </a:solidFill>
          </a:endParaRPr>
        </a:p>
      </dgm:t>
    </dgm:pt>
    <dgm:pt modelId="{415F9BF7-C470-4CB8-9428-9CCFA22BDE7C}" type="parTrans" cxnId="{869C023C-8EDE-4E03-A6FE-D4BB4FF4B72B}">
      <dgm:prSet/>
      <dgm:spPr/>
      <dgm:t>
        <a:bodyPr/>
        <a:lstStyle/>
        <a:p>
          <a:endParaRPr lang="ru-RU"/>
        </a:p>
      </dgm:t>
    </dgm:pt>
    <dgm:pt modelId="{DB8A9123-DAC6-4397-9BAE-DF400F7D70E0}" type="sibTrans" cxnId="{869C023C-8EDE-4E03-A6FE-D4BB4FF4B72B}">
      <dgm:prSet/>
      <dgm:spPr/>
      <dgm:t>
        <a:bodyPr/>
        <a:lstStyle/>
        <a:p>
          <a:endParaRPr lang="ru-RU"/>
        </a:p>
      </dgm:t>
    </dgm:pt>
    <dgm:pt modelId="{2BC7B36C-41CB-4A0C-91C6-55D56CCCCF0D}">
      <dgm:prSet phldrT="[Текст]"/>
      <dgm:spPr/>
      <dgm:t>
        <a:bodyPr/>
        <a:lstStyle/>
        <a:p>
          <a:endParaRPr lang="ru-RU" sz="1400" dirty="0">
            <a:solidFill>
              <a:schemeClr val="accent5">
                <a:lumMod val="50000"/>
              </a:schemeClr>
            </a:solidFill>
          </a:endParaRPr>
        </a:p>
      </dgm:t>
    </dgm:pt>
    <dgm:pt modelId="{4FC1FCE9-2CFE-4D6B-83EB-B0757890CA84}" type="sibTrans" cxnId="{A36ED3DB-7756-4377-8157-961416BEDFA3}">
      <dgm:prSet/>
      <dgm:spPr/>
      <dgm:t>
        <a:bodyPr/>
        <a:lstStyle/>
        <a:p>
          <a:endParaRPr lang="ru-RU"/>
        </a:p>
      </dgm:t>
    </dgm:pt>
    <dgm:pt modelId="{4AE00928-D922-448D-936C-D421313F2B46}" type="parTrans" cxnId="{A36ED3DB-7756-4377-8157-961416BEDFA3}">
      <dgm:prSet/>
      <dgm:spPr/>
      <dgm:t>
        <a:bodyPr/>
        <a:lstStyle/>
        <a:p>
          <a:endParaRPr lang="ru-RU"/>
        </a:p>
      </dgm:t>
    </dgm:pt>
    <dgm:pt modelId="{BFBA8D9C-6E18-4961-8D9C-97B5D00E710F}">
      <dgm:prSet phldrT="[Текст]" custT="1"/>
      <dgm:spPr/>
      <dgm:t>
        <a:bodyPr/>
        <a:lstStyle/>
        <a:p>
          <a:r>
            <a:rPr lang="ru-RU" sz="1600" dirty="0" smtClean="0">
              <a:solidFill>
                <a:srgbClr val="002060"/>
              </a:solidFill>
            </a:rPr>
            <a:t>Уже в три-четыре года ребенок может буквально засыпать окружающих вопросами: «Что это?»; «А как?»; «Зачем?» и т. п. Позднее преобладающим становится вопрос «Почему?». </a:t>
          </a:r>
          <a:endParaRPr lang="ru-RU" sz="1600" dirty="0">
            <a:solidFill>
              <a:srgbClr val="002060"/>
            </a:solidFill>
          </a:endParaRPr>
        </a:p>
      </dgm:t>
    </dgm:pt>
    <dgm:pt modelId="{6733CF74-0435-4337-B73D-9EEBE9CBB38F}" type="sibTrans" cxnId="{A6A22959-4A46-4D15-83E0-5D3AD47C0A0D}">
      <dgm:prSet/>
      <dgm:spPr/>
      <dgm:t>
        <a:bodyPr/>
        <a:lstStyle/>
        <a:p>
          <a:endParaRPr lang="ru-RU"/>
        </a:p>
      </dgm:t>
    </dgm:pt>
    <dgm:pt modelId="{00383BA6-5627-41F3-B4CC-029D0F6CF868}" type="parTrans" cxnId="{A6A22959-4A46-4D15-83E0-5D3AD47C0A0D}">
      <dgm:prSet/>
      <dgm:spPr/>
      <dgm:t>
        <a:bodyPr/>
        <a:lstStyle/>
        <a:p>
          <a:endParaRPr lang="ru-RU"/>
        </a:p>
      </dgm:t>
    </dgm:pt>
    <dgm:pt modelId="{67AA57E1-948D-45F9-BE42-60A824574F22}">
      <dgm:prSet phldrT="[Текст]" custT="1"/>
      <dgm:spPr/>
      <dgm:t>
        <a:bodyPr/>
        <a:lstStyle/>
        <a:p>
          <a:r>
            <a:rPr lang="ru-RU" sz="1600" dirty="0" smtClean="0">
              <a:solidFill>
                <a:srgbClr val="002060"/>
              </a:solidFill>
            </a:rPr>
            <a:t>Эти мотивы изменяются и развиваются на протяжении дошкольного детства в связи с усвоением и осознанием нравственных норм и правил поведения, пониманием значения своих поступков для других людей. </a:t>
          </a:r>
          <a:endParaRPr lang="ru-RU" sz="1600" dirty="0">
            <a:solidFill>
              <a:srgbClr val="002060"/>
            </a:solidFill>
          </a:endParaRPr>
        </a:p>
      </dgm:t>
    </dgm:pt>
    <dgm:pt modelId="{E443F20A-5063-4787-B6AC-F3C993012879}" type="sibTrans" cxnId="{C332F362-8C7B-47A5-838A-1BE523986D61}">
      <dgm:prSet/>
      <dgm:spPr/>
      <dgm:t>
        <a:bodyPr/>
        <a:lstStyle/>
        <a:p>
          <a:endParaRPr lang="ru-RU"/>
        </a:p>
      </dgm:t>
    </dgm:pt>
    <dgm:pt modelId="{CD2C5AB4-C175-4102-AAEC-6671AFCCC2AC}" type="parTrans" cxnId="{C332F362-8C7B-47A5-838A-1BE523986D61}">
      <dgm:prSet/>
      <dgm:spPr/>
      <dgm:t>
        <a:bodyPr/>
        <a:lstStyle/>
        <a:p>
          <a:endParaRPr lang="ru-RU"/>
        </a:p>
      </dgm:t>
    </dgm:pt>
    <dgm:pt modelId="{0C01233D-4B28-4EE2-9727-F1382DEEEB81}">
      <dgm:prSet phldrT="[Текст]" custT="1"/>
      <dgm:spPr/>
      <dgm:t>
        <a:bodyPr/>
        <a:lstStyle/>
        <a:p>
          <a:r>
            <a:rPr lang="ru-RU" sz="1600" dirty="0" smtClean="0">
              <a:solidFill>
                <a:srgbClr val="002060"/>
              </a:solidFill>
            </a:rPr>
            <a:t>Развитие совместной деятельности со сверстниками, особенно игр с правилами, способствует тому, что на основе стремления к самоутверждению возникает новая форма мотивов — стремление выиграть, быть первым. </a:t>
          </a:r>
          <a:endParaRPr lang="ru-RU" sz="1600" dirty="0">
            <a:solidFill>
              <a:srgbClr val="002060"/>
            </a:solidFill>
          </a:endParaRPr>
        </a:p>
      </dgm:t>
    </dgm:pt>
    <dgm:pt modelId="{361FEF78-6720-48E7-B27F-C18772135520}" type="parTrans" cxnId="{94922F61-5DDB-484F-BA22-DECC0A653D22}">
      <dgm:prSet/>
      <dgm:spPr/>
      <dgm:t>
        <a:bodyPr/>
        <a:lstStyle/>
        <a:p>
          <a:endParaRPr lang="ru-RU"/>
        </a:p>
      </dgm:t>
    </dgm:pt>
    <dgm:pt modelId="{D46996FA-F24C-4172-B97D-58057CC440CF}" type="sibTrans" cxnId="{94922F61-5DDB-484F-BA22-DECC0A653D22}">
      <dgm:prSet/>
      <dgm:spPr/>
      <dgm:t>
        <a:bodyPr/>
        <a:lstStyle/>
        <a:p>
          <a:endParaRPr lang="ru-RU"/>
        </a:p>
      </dgm:t>
    </dgm:pt>
    <dgm:pt modelId="{2CD62D17-8B3C-48DD-A3FF-2228A06F91D0}">
      <dgm:prSet phldrT="[Текст]" custT="1"/>
      <dgm:spPr/>
      <dgm:t>
        <a:bodyPr/>
        <a:lstStyle/>
        <a:p>
          <a:endParaRPr lang="ru-RU" dirty="0"/>
        </a:p>
      </dgm:t>
    </dgm:pt>
    <dgm:pt modelId="{EB8363A9-5B85-436D-9D8B-7AAEBFE2B9FF}" type="parTrans" cxnId="{13D26D37-BDEF-4FE1-8FCF-7B9505320E9D}">
      <dgm:prSet/>
      <dgm:spPr/>
      <dgm:t>
        <a:bodyPr/>
        <a:lstStyle/>
        <a:p>
          <a:endParaRPr lang="ru-RU"/>
        </a:p>
      </dgm:t>
    </dgm:pt>
    <dgm:pt modelId="{9D176C9F-5B29-40A0-8953-187CD3B0DE50}" type="sibTrans" cxnId="{13D26D37-BDEF-4FE1-8FCF-7B9505320E9D}">
      <dgm:prSet/>
      <dgm:spPr/>
      <dgm:t>
        <a:bodyPr/>
        <a:lstStyle/>
        <a:p>
          <a:endParaRPr lang="ru-RU"/>
        </a:p>
      </dgm:t>
    </dgm:pt>
    <dgm:pt modelId="{EF120FC7-904E-4E79-BDD9-53B5D4EEA322}">
      <dgm:prSet phldrT="[Текст]" custT="1"/>
      <dgm:spPr/>
      <dgm:t>
        <a:bodyPr/>
        <a:lstStyle/>
        <a:p>
          <a:r>
            <a:rPr lang="ru-RU" sz="1600" dirty="0" smtClean="0">
              <a:solidFill>
                <a:srgbClr val="002060"/>
              </a:solidFill>
            </a:rPr>
            <a:t>Младшие дошкольники поступают в соответствии с нравственными нормами только по отношению к тем взрослым или детям, к которым испытывают симпатию. </a:t>
          </a:r>
          <a:endParaRPr lang="ru-RU" sz="1600" dirty="0">
            <a:solidFill>
              <a:srgbClr val="002060"/>
            </a:solidFill>
          </a:endParaRPr>
        </a:p>
      </dgm:t>
    </dgm:pt>
    <dgm:pt modelId="{C08F683D-5A68-49CF-97B8-98CED47C52D1}" type="parTrans" cxnId="{220EF7AD-D5AC-447F-ADFE-8EC3971D9BAD}">
      <dgm:prSet/>
      <dgm:spPr/>
      <dgm:t>
        <a:bodyPr/>
        <a:lstStyle/>
        <a:p>
          <a:endParaRPr lang="ru-RU"/>
        </a:p>
      </dgm:t>
    </dgm:pt>
    <dgm:pt modelId="{13B2AF7E-1BE5-4DFE-9359-1DB2A2BCF0A4}" type="sibTrans" cxnId="{220EF7AD-D5AC-447F-ADFE-8EC3971D9BAD}">
      <dgm:prSet/>
      <dgm:spPr/>
      <dgm:t>
        <a:bodyPr/>
        <a:lstStyle/>
        <a:p>
          <a:endParaRPr lang="ru-RU"/>
        </a:p>
      </dgm:t>
    </dgm:pt>
    <dgm:pt modelId="{B997D7C2-E1E7-4161-98FF-AF9507B042F1}">
      <dgm:prSet phldrT="[Текст]" custT="1"/>
      <dgm:spPr/>
      <dgm:t>
        <a:bodyPr/>
        <a:lstStyle/>
        <a:p>
          <a:r>
            <a:rPr lang="ru-RU" sz="1600" dirty="0" smtClean="0">
              <a:solidFill>
                <a:srgbClr val="002060"/>
              </a:solidFill>
            </a:rPr>
            <a:t>В старшем дошкольном возрасте нравственное поведение детей начинает распространяться на широкий круг людей, не имеющих с ребенком непосредственной связи. Это связано с осознанием детьми нравственных норм и правил, пониманием их общеобязательности, их действительного значения. </a:t>
          </a:r>
          <a:endParaRPr lang="ru-RU" sz="1600" dirty="0">
            <a:solidFill>
              <a:srgbClr val="002060"/>
            </a:solidFill>
          </a:endParaRPr>
        </a:p>
      </dgm:t>
    </dgm:pt>
    <dgm:pt modelId="{EA9CB2B1-15E1-4EAF-AA26-843B90ABFD06}" type="parTrans" cxnId="{DACBD4B3-00BB-48B6-8DA7-E5F170EB750A}">
      <dgm:prSet/>
      <dgm:spPr/>
      <dgm:t>
        <a:bodyPr/>
        <a:lstStyle/>
        <a:p>
          <a:endParaRPr lang="ru-RU"/>
        </a:p>
      </dgm:t>
    </dgm:pt>
    <dgm:pt modelId="{0B513A89-8167-4DDD-8C96-1BB87D39675A}" type="sibTrans" cxnId="{DACBD4B3-00BB-48B6-8DA7-E5F170EB750A}">
      <dgm:prSet/>
      <dgm:spPr/>
      <dgm:t>
        <a:bodyPr/>
        <a:lstStyle/>
        <a:p>
          <a:endParaRPr lang="ru-RU"/>
        </a:p>
      </dgm:t>
    </dgm:pt>
    <dgm:pt modelId="{3027CCA5-7687-4840-87E9-49C6700A5235}" type="pres">
      <dgm:prSet presAssocID="{2B52787A-E28C-4889-9DBA-BAEF5AB897F1}" presName="linear" presStyleCnt="0">
        <dgm:presLayoutVars>
          <dgm:dir/>
          <dgm:resizeHandles val="exact"/>
        </dgm:presLayoutVars>
      </dgm:prSet>
      <dgm:spPr/>
      <dgm:t>
        <a:bodyPr/>
        <a:lstStyle/>
        <a:p>
          <a:endParaRPr lang="ru-RU"/>
        </a:p>
      </dgm:t>
    </dgm:pt>
    <dgm:pt modelId="{3B93DA6B-9B07-4E2A-93B7-8482428178DE}" type="pres">
      <dgm:prSet presAssocID="{673BD690-43D6-4125-B9CB-91CE49B67A21}" presName="comp" presStyleCnt="0"/>
      <dgm:spPr/>
    </dgm:pt>
    <dgm:pt modelId="{F6280C1D-2EE4-4DCE-9555-29666D84A0B8}" type="pres">
      <dgm:prSet presAssocID="{673BD690-43D6-4125-B9CB-91CE49B67A21}" presName="box" presStyleLbl="node1" presStyleIdx="0" presStyleCnt="2" custScaleY="115238" custLinFactNeighborY="-16816"/>
      <dgm:spPr/>
      <dgm:t>
        <a:bodyPr/>
        <a:lstStyle/>
        <a:p>
          <a:endParaRPr lang="ru-RU"/>
        </a:p>
      </dgm:t>
    </dgm:pt>
    <dgm:pt modelId="{CA9700DE-C011-4B8E-9129-FFBF89A39098}" type="pres">
      <dgm:prSet presAssocID="{673BD690-43D6-4125-B9CB-91CE49B67A21}" presName="img" presStyleLbl="fgImgPlace1" presStyleIdx="0" presStyleCnt="2" custScaleX="110225" custScaleY="105645" custLinFactNeighborX="-3999" custLinFactNeighborY="4177"/>
      <dgm:spPr>
        <a:blipFill rotWithShape="0">
          <a:blip xmlns:r="http://schemas.openxmlformats.org/officeDocument/2006/relationships" r:embed="rId1"/>
          <a:stretch>
            <a:fillRect/>
          </a:stretch>
        </a:blipFill>
      </dgm:spPr>
    </dgm:pt>
    <dgm:pt modelId="{19DA4D8E-4E38-4CA2-A4F8-2E296F8A45CE}" type="pres">
      <dgm:prSet presAssocID="{673BD690-43D6-4125-B9CB-91CE49B67A21}" presName="text" presStyleLbl="node1" presStyleIdx="0" presStyleCnt="2">
        <dgm:presLayoutVars>
          <dgm:bulletEnabled val="1"/>
        </dgm:presLayoutVars>
      </dgm:prSet>
      <dgm:spPr/>
      <dgm:t>
        <a:bodyPr/>
        <a:lstStyle/>
        <a:p>
          <a:endParaRPr lang="ru-RU"/>
        </a:p>
      </dgm:t>
    </dgm:pt>
    <dgm:pt modelId="{A9818ECB-AA41-4D7A-995B-161AE0B05546}" type="pres">
      <dgm:prSet presAssocID="{CE1E75DB-9B2B-480B-B213-D6660458A3EF}" presName="spacer" presStyleCnt="0"/>
      <dgm:spPr/>
    </dgm:pt>
    <dgm:pt modelId="{BF3C26B1-DE70-49D8-B812-8DA0D9B4DBA5}" type="pres">
      <dgm:prSet presAssocID="{1469E622-C4BB-4609-94ED-4AE0ED3E54EA}" presName="comp" presStyleCnt="0"/>
      <dgm:spPr/>
    </dgm:pt>
    <dgm:pt modelId="{5ACF0918-B642-431A-9244-9443EDB8E5D7}" type="pres">
      <dgm:prSet presAssocID="{1469E622-C4BB-4609-94ED-4AE0ED3E54EA}" presName="box" presStyleLbl="node1" presStyleIdx="1" presStyleCnt="2" custScaleY="172256" custLinFactNeighborX="826" custLinFactNeighborY="180"/>
      <dgm:spPr/>
      <dgm:t>
        <a:bodyPr/>
        <a:lstStyle/>
        <a:p>
          <a:endParaRPr lang="ru-RU"/>
        </a:p>
      </dgm:t>
    </dgm:pt>
    <dgm:pt modelId="{AD852CA4-DAA3-4657-9026-E1A07781EDCA}" type="pres">
      <dgm:prSet presAssocID="{1469E622-C4BB-4609-94ED-4AE0ED3E54EA}" presName="img" presStyleLbl="fgImgPlace1" presStyleIdx="1" presStyleCnt="2" custScaleX="113182" custScaleY="123132" custLinFactNeighborX="-4600" custLinFactNeighborY="437"/>
      <dgm:spPr>
        <a:blipFill rotWithShape="0">
          <a:blip xmlns:r="http://schemas.openxmlformats.org/officeDocument/2006/relationships" r:embed="rId2"/>
          <a:stretch>
            <a:fillRect/>
          </a:stretch>
        </a:blipFill>
        <a:ln>
          <a:solidFill>
            <a:srgbClr val="92D050"/>
          </a:solidFill>
        </a:ln>
      </dgm:spPr>
    </dgm:pt>
    <dgm:pt modelId="{0C8F1842-C180-4AB9-8592-E53BF211F67C}" type="pres">
      <dgm:prSet presAssocID="{1469E622-C4BB-4609-94ED-4AE0ED3E54EA}" presName="text" presStyleLbl="node1" presStyleIdx="1" presStyleCnt="2">
        <dgm:presLayoutVars>
          <dgm:bulletEnabled val="1"/>
        </dgm:presLayoutVars>
      </dgm:prSet>
      <dgm:spPr/>
      <dgm:t>
        <a:bodyPr/>
        <a:lstStyle/>
        <a:p>
          <a:endParaRPr lang="ru-RU"/>
        </a:p>
      </dgm:t>
    </dgm:pt>
  </dgm:ptLst>
  <dgm:cxnLst>
    <dgm:cxn modelId="{82F142DC-0B51-4667-B4D5-09168A406A78}" type="presOf" srcId="{67AA57E1-948D-45F9-BE42-60A824574F22}" destId="{0C8F1842-C180-4AB9-8592-E53BF211F67C}" srcOrd="1" destOrd="1" presId="urn:microsoft.com/office/officeart/2005/8/layout/vList4"/>
    <dgm:cxn modelId="{AA0137EE-5C88-43D8-8BA5-264F09EA3F25}" type="presOf" srcId="{1469E622-C4BB-4609-94ED-4AE0ED3E54EA}" destId="{5ACF0918-B642-431A-9244-9443EDB8E5D7}" srcOrd="0" destOrd="0" presId="urn:microsoft.com/office/officeart/2005/8/layout/vList4"/>
    <dgm:cxn modelId="{A6A22959-4A46-4D15-83E0-5D3AD47C0A0D}" srcId="{673BD690-43D6-4125-B9CB-91CE49B67A21}" destId="{BFBA8D9C-6E18-4961-8D9C-97B5D00E710F}" srcOrd="0" destOrd="0" parTransId="{00383BA6-5627-41F3-B4CC-029D0F6CF868}" sibTransId="{6733CF74-0435-4337-B73D-9EEBE9CBB38F}"/>
    <dgm:cxn modelId="{B9FF8114-C870-40BE-A769-47DBFE5DECE8}" type="presOf" srcId="{673BD690-43D6-4125-B9CB-91CE49B67A21}" destId="{F6280C1D-2EE4-4DCE-9555-29666D84A0B8}" srcOrd="0" destOrd="0" presId="urn:microsoft.com/office/officeart/2005/8/layout/vList4"/>
    <dgm:cxn modelId="{DACBD4B3-00BB-48B6-8DA7-E5F170EB750A}" srcId="{1469E622-C4BB-4609-94ED-4AE0ED3E54EA}" destId="{B997D7C2-E1E7-4161-98FF-AF9507B042F1}" srcOrd="2" destOrd="0" parTransId="{EA9CB2B1-15E1-4EAF-AA26-843B90ABFD06}" sibTransId="{0B513A89-8167-4DDD-8C96-1BB87D39675A}"/>
    <dgm:cxn modelId="{E0F8CF92-3180-4B8F-9A33-35E5333D9753}" type="presOf" srcId="{2B52787A-E28C-4889-9DBA-BAEF5AB897F1}" destId="{3027CCA5-7687-4840-87E9-49C6700A5235}" srcOrd="0" destOrd="0" presId="urn:microsoft.com/office/officeart/2005/8/layout/vList4"/>
    <dgm:cxn modelId="{FF01DA33-1A8D-4FB7-AFB7-C7FEC6D5D87E}" type="presOf" srcId="{BFBA8D9C-6E18-4961-8D9C-97B5D00E710F}" destId="{F6280C1D-2EE4-4DCE-9555-29666D84A0B8}" srcOrd="0" destOrd="1" presId="urn:microsoft.com/office/officeart/2005/8/layout/vList4"/>
    <dgm:cxn modelId="{7D5D438E-9A14-4452-90E3-D8F4B03BED95}" type="presOf" srcId="{0C01233D-4B28-4EE2-9727-F1382DEEEB81}" destId="{F6280C1D-2EE4-4DCE-9555-29666D84A0B8}" srcOrd="0" destOrd="2" presId="urn:microsoft.com/office/officeart/2005/8/layout/vList4"/>
    <dgm:cxn modelId="{85488B29-5574-4329-A5F6-C6459DF3525C}" type="presOf" srcId="{2BC7B36C-41CB-4A0C-91C6-55D56CCCCF0D}" destId="{F6280C1D-2EE4-4DCE-9555-29666D84A0B8}" srcOrd="0" destOrd="4" presId="urn:microsoft.com/office/officeart/2005/8/layout/vList4"/>
    <dgm:cxn modelId="{44949D1A-EEB1-4366-A298-A65EAD5F0485}" type="presOf" srcId="{673BD690-43D6-4125-B9CB-91CE49B67A21}" destId="{19DA4D8E-4E38-4CA2-A4F8-2E296F8A45CE}" srcOrd="1" destOrd="0" presId="urn:microsoft.com/office/officeart/2005/8/layout/vList4"/>
    <dgm:cxn modelId="{E3410676-1F80-4479-A32D-6144E7A6510A}" type="presOf" srcId="{2CD62D17-8B3C-48DD-A3FF-2228A06F91D0}" destId="{19DA4D8E-4E38-4CA2-A4F8-2E296F8A45CE}" srcOrd="1" destOrd="3" presId="urn:microsoft.com/office/officeart/2005/8/layout/vList4"/>
    <dgm:cxn modelId="{682690D2-2613-464C-A537-82768AB5FCD2}" type="presOf" srcId="{BFBA8D9C-6E18-4961-8D9C-97B5D00E710F}" destId="{19DA4D8E-4E38-4CA2-A4F8-2E296F8A45CE}" srcOrd="1" destOrd="1" presId="urn:microsoft.com/office/officeart/2005/8/layout/vList4"/>
    <dgm:cxn modelId="{13D26D37-BDEF-4FE1-8FCF-7B9505320E9D}" srcId="{673BD690-43D6-4125-B9CB-91CE49B67A21}" destId="{2CD62D17-8B3C-48DD-A3FF-2228A06F91D0}" srcOrd="2" destOrd="0" parTransId="{EB8363A9-5B85-436D-9D8B-7AAEBFE2B9FF}" sibTransId="{9D176C9F-5B29-40A0-8953-187CD3B0DE50}"/>
    <dgm:cxn modelId="{FBFA3A6F-4134-4ED0-BFF7-6F56D15E6DF4}" type="presOf" srcId="{EF120FC7-904E-4E79-BDD9-53B5D4EEA322}" destId="{0C8F1842-C180-4AB9-8592-E53BF211F67C}" srcOrd="1" destOrd="2" presId="urn:microsoft.com/office/officeart/2005/8/layout/vList4"/>
    <dgm:cxn modelId="{027E864C-0D7D-4BB0-ADCB-9478806B0CBD}" type="presOf" srcId="{0C01233D-4B28-4EE2-9727-F1382DEEEB81}" destId="{19DA4D8E-4E38-4CA2-A4F8-2E296F8A45CE}" srcOrd="1" destOrd="2" presId="urn:microsoft.com/office/officeart/2005/8/layout/vList4"/>
    <dgm:cxn modelId="{22BE107D-D6A1-4FDE-B452-87B1C846C374}" type="presOf" srcId="{67AA57E1-948D-45F9-BE42-60A824574F22}" destId="{5ACF0918-B642-431A-9244-9443EDB8E5D7}" srcOrd="0" destOrd="1" presId="urn:microsoft.com/office/officeart/2005/8/layout/vList4"/>
    <dgm:cxn modelId="{F16814A7-25AB-4A60-925F-282817181168}" type="presOf" srcId="{2BC7B36C-41CB-4A0C-91C6-55D56CCCCF0D}" destId="{19DA4D8E-4E38-4CA2-A4F8-2E296F8A45CE}" srcOrd="1" destOrd="4" presId="urn:microsoft.com/office/officeart/2005/8/layout/vList4"/>
    <dgm:cxn modelId="{94922F61-5DDB-484F-BA22-DECC0A653D22}" srcId="{673BD690-43D6-4125-B9CB-91CE49B67A21}" destId="{0C01233D-4B28-4EE2-9727-F1382DEEEB81}" srcOrd="1" destOrd="0" parTransId="{361FEF78-6720-48E7-B27F-C18772135520}" sibTransId="{D46996FA-F24C-4172-B97D-58057CC440CF}"/>
    <dgm:cxn modelId="{C332F362-8C7B-47A5-838A-1BE523986D61}" srcId="{1469E622-C4BB-4609-94ED-4AE0ED3E54EA}" destId="{67AA57E1-948D-45F9-BE42-60A824574F22}" srcOrd="0" destOrd="0" parTransId="{CD2C5AB4-C175-4102-AAEC-6671AFCCC2AC}" sibTransId="{E443F20A-5063-4787-B6AC-F3C993012879}"/>
    <dgm:cxn modelId="{CE42A3E5-7E68-4565-96BE-C94396414C98}" type="presOf" srcId="{B997D7C2-E1E7-4161-98FF-AF9507B042F1}" destId="{0C8F1842-C180-4AB9-8592-E53BF211F67C}" srcOrd="1" destOrd="3" presId="urn:microsoft.com/office/officeart/2005/8/layout/vList4"/>
    <dgm:cxn modelId="{A36ED3DB-7756-4377-8157-961416BEDFA3}" srcId="{673BD690-43D6-4125-B9CB-91CE49B67A21}" destId="{2BC7B36C-41CB-4A0C-91C6-55D56CCCCF0D}" srcOrd="3" destOrd="0" parTransId="{4AE00928-D922-448D-936C-D421313F2B46}" sibTransId="{4FC1FCE9-2CFE-4D6B-83EB-B0757890CA84}"/>
    <dgm:cxn modelId="{869C023C-8EDE-4E03-A6FE-D4BB4FF4B72B}" srcId="{2B52787A-E28C-4889-9DBA-BAEF5AB897F1}" destId="{1469E622-C4BB-4609-94ED-4AE0ED3E54EA}" srcOrd="1" destOrd="0" parTransId="{415F9BF7-C470-4CB8-9428-9CCFA22BDE7C}" sibTransId="{DB8A9123-DAC6-4397-9BAE-DF400F7D70E0}"/>
    <dgm:cxn modelId="{42E6BD4E-274B-44D9-9514-8E86E6DC0467}" srcId="{2B52787A-E28C-4889-9DBA-BAEF5AB897F1}" destId="{673BD690-43D6-4125-B9CB-91CE49B67A21}" srcOrd="0" destOrd="0" parTransId="{637D733F-D0EE-497A-B9B4-89F39A1D0418}" sibTransId="{CE1E75DB-9B2B-480B-B213-D6660458A3EF}"/>
    <dgm:cxn modelId="{0449620A-4F60-487D-A5C7-1C328DFA5D29}" type="presOf" srcId="{1469E622-C4BB-4609-94ED-4AE0ED3E54EA}" destId="{0C8F1842-C180-4AB9-8592-E53BF211F67C}" srcOrd="1" destOrd="0" presId="urn:microsoft.com/office/officeart/2005/8/layout/vList4"/>
    <dgm:cxn modelId="{220EF7AD-D5AC-447F-ADFE-8EC3971D9BAD}" srcId="{1469E622-C4BB-4609-94ED-4AE0ED3E54EA}" destId="{EF120FC7-904E-4E79-BDD9-53B5D4EEA322}" srcOrd="1" destOrd="0" parTransId="{C08F683D-5A68-49CF-97B8-98CED47C52D1}" sibTransId="{13B2AF7E-1BE5-4DFE-9359-1DB2A2BCF0A4}"/>
    <dgm:cxn modelId="{46FE3A78-E2EB-4A0D-A98C-609508A10CC1}" type="presOf" srcId="{2CD62D17-8B3C-48DD-A3FF-2228A06F91D0}" destId="{F6280C1D-2EE4-4DCE-9555-29666D84A0B8}" srcOrd="0" destOrd="3" presId="urn:microsoft.com/office/officeart/2005/8/layout/vList4"/>
    <dgm:cxn modelId="{B770413E-323C-4403-B53F-F7A28A5B77D3}" type="presOf" srcId="{EF120FC7-904E-4E79-BDD9-53B5D4EEA322}" destId="{5ACF0918-B642-431A-9244-9443EDB8E5D7}" srcOrd="0" destOrd="2" presId="urn:microsoft.com/office/officeart/2005/8/layout/vList4"/>
    <dgm:cxn modelId="{886AC8BC-4DBB-4914-88F8-12DDA16F6C5D}" type="presOf" srcId="{B997D7C2-E1E7-4161-98FF-AF9507B042F1}" destId="{5ACF0918-B642-431A-9244-9443EDB8E5D7}" srcOrd="0" destOrd="3" presId="urn:microsoft.com/office/officeart/2005/8/layout/vList4"/>
    <dgm:cxn modelId="{F6F275F9-F829-4E95-B489-224F0AC4FF3E}" type="presParOf" srcId="{3027CCA5-7687-4840-87E9-49C6700A5235}" destId="{3B93DA6B-9B07-4E2A-93B7-8482428178DE}" srcOrd="0" destOrd="0" presId="urn:microsoft.com/office/officeart/2005/8/layout/vList4"/>
    <dgm:cxn modelId="{67A2107F-0717-43A5-B30E-134A341342D3}" type="presParOf" srcId="{3B93DA6B-9B07-4E2A-93B7-8482428178DE}" destId="{F6280C1D-2EE4-4DCE-9555-29666D84A0B8}" srcOrd="0" destOrd="0" presId="urn:microsoft.com/office/officeart/2005/8/layout/vList4"/>
    <dgm:cxn modelId="{6A983638-DFA5-429C-8211-F9E3A863E6EA}" type="presParOf" srcId="{3B93DA6B-9B07-4E2A-93B7-8482428178DE}" destId="{CA9700DE-C011-4B8E-9129-FFBF89A39098}" srcOrd="1" destOrd="0" presId="urn:microsoft.com/office/officeart/2005/8/layout/vList4"/>
    <dgm:cxn modelId="{1A8AD263-C6D5-446D-BD80-139E8DE3B22E}" type="presParOf" srcId="{3B93DA6B-9B07-4E2A-93B7-8482428178DE}" destId="{19DA4D8E-4E38-4CA2-A4F8-2E296F8A45CE}" srcOrd="2" destOrd="0" presId="urn:microsoft.com/office/officeart/2005/8/layout/vList4"/>
    <dgm:cxn modelId="{5E388EFE-E1F3-49AD-B5BF-7AE31F4D21AB}" type="presParOf" srcId="{3027CCA5-7687-4840-87E9-49C6700A5235}" destId="{A9818ECB-AA41-4D7A-995B-161AE0B05546}" srcOrd="1" destOrd="0" presId="urn:microsoft.com/office/officeart/2005/8/layout/vList4"/>
    <dgm:cxn modelId="{ED10AE39-AC73-4FB5-BE9A-E2A7B11F7853}" type="presParOf" srcId="{3027CCA5-7687-4840-87E9-49C6700A5235}" destId="{BF3C26B1-DE70-49D8-B812-8DA0D9B4DBA5}" srcOrd="2" destOrd="0" presId="urn:microsoft.com/office/officeart/2005/8/layout/vList4"/>
    <dgm:cxn modelId="{A14FB8CA-B5D4-4229-9163-423EDBEBF92B}" type="presParOf" srcId="{BF3C26B1-DE70-49D8-B812-8DA0D9B4DBA5}" destId="{5ACF0918-B642-431A-9244-9443EDB8E5D7}" srcOrd="0" destOrd="0" presId="urn:microsoft.com/office/officeart/2005/8/layout/vList4"/>
    <dgm:cxn modelId="{4E28D5DB-A223-428D-B154-2221BBC61C27}" type="presParOf" srcId="{BF3C26B1-DE70-49D8-B812-8DA0D9B4DBA5}" destId="{AD852CA4-DAA3-4657-9026-E1A07781EDCA}" srcOrd="1" destOrd="0" presId="urn:microsoft.com/office/officeart/2005/8/layout/vList4"/>
    <dgm:cxn modelId="{79DC3892-C6FD-4073-B884-221EA6D467CC}" type="presParOf" srcId="{BF3C26B1-DE70-49D8-B812-8DA0D9B4DBA5}" destId="{0C8F1842-C180-4AB9-8592-E53BF211F67C}" srcOrd="2" destOrd="0" presId="urn:microsoft.com/office/officeart/2005/8/layout/vList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280C1D-2EE4-4DCE-9555-29666D84A0B8}">
      <dsp:nvSpPr>
        <dsp:cNvPr id="0" name=""/>
        <dsp:cNvSpPr/>
      </dsp:nvSpPr>
      <dsp:spPr>
        <a:xfrm>
          <a:off x="0" y="0"/>
          <a:ext cx="8712968" cy="2307842"/>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chemeClr val="accent6">
                  <a:lumMod val="50000"/>
                </a:schemeClr>
              </a:solidFill>
            </a:rPr>
            <a:t>Мотивы, связанные с интересом детей к миру взрослых</a:t>
          </a:r>
          <a:endParaRPr lang="ru-RU" sz="2400" kern="1200" dirty="0">
            <a:solidFill>
              <a:schemeClr val="accent6">
                <a:lumMod val="50000"/>
              </a:schemeClr>
            </a:solidFill>
          </a:endParaRPr>
        </a:p>
        <a:p>
          <a:pPr marL="171450" lvl="1" indent="-171450" algn="l" defTabSz="844550">
            <a:lnSpc>
              <a:spcPct val="90000"/>
            </a:lnSpc>
            <a:spcBef>
              <a:spcPct val="0"/>
            </a:spcBef>
            <a:spcAft>
              <a:spcPct val="15000"/>
            </a:spcAft>
            <a:buChar char="••"/>
          </a:pPr>
          <a:r>
            <a:rPr lang="ru-RU" sz="1900" kern="1200" dirty="0" smtClean="0">
              <a:solidFill>
                <a:schemeClr val="accent5">
                  <a:lumMod val="50000"/>
                </a:schemeClr>
              </a:solidFill>
            </a:rPr>
            <a:t>Стремление действовать, как взрослые – желание быть похожим на взрослого руководит ребенком в ролевой игре. </a:t>
          </a:r>
          <a:endParaRPr lang="ru-RU" sz="1900" kern="1200" dirty="0">
            <a:solidFill>
              <a:schemeClr val="accent5">
                <a:lumMod val="50000"/>
              </a:schemeClr>
            </a:solidFill>
          </a:endParaRPr>
        </a:p>
        <a:p>
          <a:pPr marL="171450" lvl="1" indent="-171450" algn="l" defTabSz="844550">
            <a:lnSpc>
              <a:spcPct val="90000"/>
            </a:lnSpc>
            <a:spcBef>
              <a:spcPct val="0"/>
            </a:spcBef>
            <a:spcAft>
              <a:spcPct val="15000"/>
            </a:spcAft>
            <a:buChar char="••"/>
          </a:pPr>
          <a:r>
            <a:rPr lang="ru-RU" sz="1900" kern="1200" dirty="0" smtClean="0">
              <a:solidFill>
                <a:schemeClr val="accent5">
                  <a:lumMod val="50000"/>
                </a:schemeClr>
              </a:solidFill>
            </a:rPr>
            <a:t>Побуждение к самостоятельности  («Ты ведь большой, а большие одеваются сами»)</a:t>
          </a:r>
          <a:endParaRPr lang="ru-RU" sz="1900" kern="1200" dirty="0">
            <a:solidFill>
              <a:schemeClr val="accent5">
                <a:lumMod val="50000"/>
              </a:schemeClr>
            </a:solidFill>
          </a:endParaRPr>
        </a:p>
      </dsp:txBody>
      <dsp:txXfrm>
        <a:off x="1973377" y="0"/>
        <a:ext cx="6739590" cy="2307842"/>
      </dsp:txXfrm>
    </dsp:sp>
    <dsp:sp modelId="{CA9700DE-C011-4B8E-9129-FFBF89A39098}">
      <dsp:nvSpPr>
        <dsp:cNvPr id="0" name=""/>
        <dsp:cNvSpPr/>
      </dsp:nvSpPr>
      <dsp:spPr>
        <a:xfrm>
          <a:off x="87316" y="308503"/>
          <a:ext cx="1890156" cy="1845073"/>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CF0918-B642-431A-9244-9443EDB8E5D7}">
      <dsp:nvSpPr>
        <dsp:cNvPr id="0" name=""/>
        <dsp:cNvSpPr/>
      </dsp:nvSpPr>
      <dsp:spPr>
        <a:xfrm>
          <a:off x="0" y="2538626"/>
          <a:ext cx="8712968" cy="2789189"/>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lvl="0" algn="l" defTabSz="1066800">
            <a:lnSpc>
              <a:spcPct val="90000"/>
            </a:lnSpc>
            <a:spcBef>
              <a:spcPct val="0"/>
            </a:spcBef>
            <a:spcAft>
              <a:spcPct val="35000"/>
            </a:spcAft>
          </a:pPr>
          <a:r>
            <a:rPr lang="ru-RU" sz="2400" b="1" kern="1200" dirty="0" smtClean="0">
              <a:solidFill>
                <a:schemeClr val="accent6">
                  <a:lumMod val="50000"/>
                </a:schemeClr>
              </a:solidFill>
            </a:rPr>
            <a:t>Игровые мотивы </a:t>
          </a:r>
          <a:r>
            <a:rPr lang="ru-RU" sz="2000" b="1" kern="1200" dirty="0" smtClean="0">
              <a:solidFill>
                <a:schemeClr val="accent6">
                  <a:lumMod val="50000"/>
                </a:schemeClr>
              </a:solidFill>
            </a:rPr>
            <a:t>(интерес к самому процессу игры)</a:t>
          </a:r>
          <a:endParaRPr lang="ru-RU" sz="2000" b="1" kern="1200" dirty="0">
            <a:solidFill>
              <a:schemeClr val="accent6">
                <a:lumMod val="50000"/>
              </a:schemeClr>
            </a:solidFill>
          </a:endParaRPr>
        </a:p>
        <a:p>
          <a:pPr marL="171450" lvl="1" indent="-171450" algn="l" defTabSz="844550">
            <a:lnSpc>
              <a:spcPct val="90000"/>
            </a:lnSpc>
            <a:spcBef>
              <a:spcPct val="0"/>
            </a:spcBef>
            <a:spcAft>
              <a:spcPct val="15000"/>
            </a:spcAft>
            <a:buChar char="••"/>
          </a:pPr>
          <a:r>
            <a:rPr lang="ru-RU" sz="1900" kern="1200" dirty="0" smtClean="0">
              <a:solidFill>
                <a:srgbClr val="002060"/>
              </a:solidFill>
            </a:rPr>
            <a:t>Эти мотивы появляются в ходе овладения игровой деятельностью и переплетаются в ней со стремлением действовать, как взрослый. </a:t>
          </a:r>
          <a:endParaRPr lang="ru-RU" sz="1900" kern="1200" dirty="0">
            <a:solidFill>
              <a:srgbClr val="002060"/>
            </a:solidFill>
          </a:endParaRPr>
        </a:p>
        <a:p>
          <a:pPr marL="171450" lvl="1" indent="-171450" algn="l" defTabSz="844550">
            <a:lnSpc>
              <a:spcPct val="90000"/>
            </a:lnSpc>
            <a:spcBef>
              <a:spcPct val="0"/>
            </a:spcBef>
            <a:spcAft>
              <a:spcPct val="15000"/>
            </a:spcAft>
            <a:buChar char="••"/>
          </a:pPr>
          <a:r>
            <a:rPr lang="ru-RU" sz="1900" kern="1200" dirty="0" smtClean="0">
              <a:solidFill>
                <a:srgbClr val="002060"/>
              </a:solidFill>
            </a:rPr>
            <a:t>Любое дело ребенок может превратить в игру. Очень часто в то время, когда взрослым кажется, что ребенок занят серьезным трудом или прилежно чему-либо учится, он в действительности играет, создавая для себя воображаемую ситуацию. </a:t>
          </a:r>
          <a:endParaRPr lang="ru-RU" sz="1900" kern="1200" dirty="0">
            <a:solidFill>
              <a:srgbClr val="002060"/>
            </a:solidFill>
          </a:endParaRPr>
        </a:p>
      </dsp:txBody>
      <dsp:txXfrm>
        <a:off x="1973377" y="2538626"/>
        <a:ext cx="6739590" cy="2789189"/>
      </dsp:txXfrm>
    </dsp:sp>
    <dsp:sp modelId="{AD852CA4-DAA3-4657-9026-E1A07781EDCA}">
      <dsp:nvSpPr>
        <dsp:cNvPr id="0" name=""/>
        <dsp:cNvSpPr/>
      </dsp:nvSpPr>
      <dsp:spPr>
        <a:xfrm>
          <a:off x="3" y="3024337"/>
          <a:ext cx="2060146" cy="1846273"/>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280C1D-2EE4-4DCE-9555-29666D84A0B8}">
      <dsp:nvSpPr>
        <dsp:cNvPr id="0" name=""/>
        <dsp:cNvSpPr/>
      </dsp:nvSpPr>
      <dsp:spPr>
        <a:xfrm>
          <a:off x="0" y="0"/>
          <a:ext cx="8712968" cy="2251010"/>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6">
                  <a:lumMod val="50000"/>
                </a:schemeClr>
              </a:solidFill>
            </a:rPr>
            <a:t>Мотивы установления и сохранения положительных взаимоотношений со взрослыми и другими детьми</a:t>
          </a:r>
          <a:endParaRPr lang="ru-RU" sz="2000" kern="1200" dirty="0">
            <a:solidFill>
              <a:schemeClr val="accent6">
                <a:lumMod val="50000"/>
              </a:schemeClr>
            </a:solidFill>
          </a:endParaRPr>
        </a:p>
        <a:p>
          <a:pPr marL="171450" lvl="1" indent="-171450" algn="l" defTabSz="711200">
            <a:lnSpc>
              <a:spcPct val="90000"/>
            </a:lnSpc>
            <a:spcBef>
              <a:spcPct val="0"/>
            </a:spcBef>
            <a:spcAft>
              <a:spcPct val="15000"/>
            </a:spcAft>
            <a:buChar char="••"/>
          </a:pPr>
          <a:r>
            <a:rPr lang="ru-RU" sz="1600" kern="1200" dirty="0" smtClean="0">
              <a:solidFill>
                <a:schemeClr val="accent5">
                  <a:lumMod val="50000"/>
                </a:schemeClr>
              </a:solidFill>
            </a:rPr>
            <a:t>Желание заслужить ласку, одобрение, похвалу взрослых является одним из основных рычагов его поведения. Многие действия детей объясняются именно этим желанием.</a:t>
          </a:r>
          <a:endParaRPr lang="ru-RU" sz="1600" kern="1200" dirty="0">
            <a:solidFill>
              <a:schemeClr val="accent5">
                <a:lumMod val="50000"/>
              </a:schemeClr>
            </a:solidFill>
          </a:endParaRPr>
        </a:p>
        <a:p>
          <a:pPr marL="171450" lvl="1" indent="-171450" algn="l" defTabSz="711200">
            <a:lnSpc>
              <a:spcPct val="90000"/>
            </a:lnSpc>
            <a:spcBef>
              <a:spcPct val="0"/>
            </a:spcBef>
            <a:spcAft>
              <a:spcPct val="15000"/>
            </a:spcAft>
            <a:buChar char="••"/>
          </a:pPr>
          <a:r>
            <a:rPr lang="ru-RU" sz="1600" kern="1200" dirty="0" smtClean="0">
              <a:solidFill>
                <a:schemeClr val="accent5">
                  <a:lumMod val="50000"/>
                </a:schemeClr>
              </a:solidFill>
            </a:rPr>
            <a:t>Стремление к положительным взаимоотношениям со взрослыми заставляет ребенка считаться с их мнениями и оценками, выполнять устанавливаемые ими правила поведения. </a:t>
          </a:r>
          <a:endParaRPr lang="ru-RU" sz="1600" kern="1200" dirty="0">
            <a:solidFill>
              <a:schemeClr val="accent5">
                <a:lumMod val="50000"/>
              </a:schemeClr>
            </a:solidFill>
          </a:endParaRPr>
        </a:p>
        <a:p>
          <a:pPr marL="114300" lvl="1" indent="-114300" algn="l" defTabSz="622300">
            <a:lnSpc>
              <a:spcPct val="90000"/>
            </a:lnSpc>
            <a:spcBef>
              <a:spcPct val="0"/>
            </a:spcBef>
            <a:spcAft>
              <a:spcPct val="15000"/>
            </a:spcAft>
            <a:buChar char="••"/>
          </a:pPr>
          <a:endParaRPr lang="ru-RU" sz="1400" kern="1200" dirty="0">
            <a:solidFill>
              <a:schemeClr val="accent5">
                <a:lumMod val="50000"/>
              </a:schemeClr>
            </a:solidFill>
          </a:endParaRPr>
        </a:p>
      </dsp:txBody>
      <dsp:txXfrm>
        <a:off x="1937929" y="0"/>
        <a:ext cx="6775038" cy="2251010"/>
      </dsp:txXfrm>
    </dsp:sp>
    <dsp:sp modelId="{CA9700DE-C011-4B8E-9129-FFBF89A39098}">
      <dsp:nvSpPr>
        <dsp:cNvPr id="0" name=""/>
        <dsp:cNvSpPr/>
      </dsp:nvSpPr>
      <dsp:spPr>
        <a:xfrm>
          <a:off x="36559" y="365328"/>
          <a:ext cx="1920773" cy="1650899"/>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CF0918-B642-431A-9244-9443EDB8E5D7}">
      <dsp:nvSpPr>
        <dsp:cNvPr id="0" name=""/>
        <dsp:cNvSpPr/>
      </dsp:nvSpPr>
      <dsp:spPr>
        <a:xfrm>
          <a:off x="0" y="2395734"/>
          <a:ext cx="8712968" cy="3025829"/>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6">
                  <a:lumMod val="50000"/>
                </a:schemeClr>
              </a:solidFill>
            </a:rPr>
            <a:t>Мотивы самолюбия, самоутверждения</a:t>
          </a:r>
          <a:endParaRPr lang="ru-RU" sz="2000" b="1" kern="1200" dirty="0">
            <a:solidFill>
              <a:schemeClr val="accent6">
                <a:lumMod val="50000"/>
              </a:schemeClr>
            </a:solidFill>
          </a:endParaRPr>
        </a:p>
        <a:p>
          <a:pPr marL="171450" lvl="1" indent="-171450" algn="l" defTabSz="711200">
            <a:lnSpc>
              <a:spcPct val="90000"/>
            </a:lnSpc>
            <a:spcBef>
              <a:spcPct val="0"/>
            </a:spcBef>
            <a:spcAft>
              <a:spcPct val="15000"/>
            </a:spcAft>
            <a:buChar char="••"/>
          </a:pPr>
          <a:r>
            <a:rPr lang="ru-RU" sz="1600" kern="1200" dirty="0" smtClean="0">
              <a:solidFill>
                <a:schemeClr val="tx2">
                  <a:lumMod val="50000"/>
                </a:schemeClr>
              </a:solidFill>
            </a:rPr>
            <a:t>Их исходный пункт — отделение себя от других людей, отношение к взрослому как к образцу поведения.</a:t>
          </a:r>
          <a:endParaRPr lang="ru-RU" sz="1600"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ru-RU" sz="1600" kern="1200" dirty="0" smtClean="0">
              <a:solidFill>
                <a:srgbClr val="002060"/>
              </a:solidFill>
            </a:rPr>
            <a:t>Взрослые воспитывают ребенка, предъявляя требования и добиваясь их исполнения, поэтому и</a:t>
          </a:r>
          <a:r>
            <a:rPr lang="ru-RU" sz="1600" kern="1200" dirty="0" smtClean="0"/>
            <a:t> </a:t>
          </a:r>
          <a:r>
            <a:rPr lang="ru-RU" sz="1600" kern="1200" dirty="0" smtClean="0">
              <a:solidFill>
                <a:schemeClr val="tx2">
                  <a:lumMod val="50000"/>
                </a:schemeClr>
              </a:solidFill>
            </a:rPr>
            <a:t>ребенок начинает претендовать на то, чтобы и его уважали и слушались другие. Одно из проявлений стремления к самоутверждению — притязания детей на исполнение главных ролей в играх.</a:t>
          </a:r>
          <a:endParaRPr lang="ru-RU" sz="1600" kern="1200" dirty="0">
            <a:solidFill>
              <a:schemeClr val="tx2">
                <a:lumMod val="50000"/>
              </a:schemeClr>
            </a:solidFill>
          </a:endParaRPr>
        </a:p>
        <a:p>
          <a:pPr marL="171450" lvl="1" indent="-171450" algn="l" defTabSz="711200">
            <a:lnSpc>
              <a:spcPct val="90000"/>
            </a:lnSpc>
            <a:spcBef>
              <a:spcPct val="0"/>
            </a:spcBef>
            <a:spcAft>
              <a:spcPct val="15000"/>
            </a:spcAft>
            <a:buChar char="••"/>
          </a:pPr>
          <a:r>
            <a:rPr lang="ru-RU" sz="1600" kern="1200" dirty="0" smtClean="0">
              <a:solidFill>
                <a:schemeClr val="tx2">
                  <a:lumMod val="50000"/>
                </a:schemeClr>
              </a:solidFill>
            </a:rPr>
            <a:t>У детей трех — пяти лет самоутверждение обнаруживается и в том, что они приписывают себе все известные им положительные качества, не заботясь о соответствии их действительности, преувеличивают свою смелость, силу и т. п. </a:t>
          </a:r>
          <a:endParaRPr lang="ru-RU" sz="1600" kern="1200" dirty="0">
            <a:solidFill>
              <a:schemeClr val="tx2">
                <a:lumMod val="50000"/>
              </a:schemeClr>
            </a:solidFill>
          </a:endParaRPr>
        </a:p>
      </dsp:txBody>
      <dsp:txXfrm>
        <a:off x="1937929" y="2395734"/>
        <a:ext cx="6775038" cy="3025829"/>
      </dsp:txXfrm>
    </dsp:sp>
    <dsp:sp modelId="{AD852CA4-DAA3-4657-9026-E1A07781EDCA}">
      <dsp:nvSpPr>
        <dsp:cNvPr id="0" name=""/>
        <dsp:cNvSpPr/>
      </dsp:nvSpPr>
      <dsp:spPr>
        <a:xfrm>
          <a:off x="0" y="3118113"/>
          <a:ext cx="2060146" cy="1706421"/>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280C1D-2EE4-4DCE-9555-29666D84A0B8}">
      <dsp:nvSpPr>
        <dsp:cNvPr id="0" name=""/>
        <dsp:cNvSpPr/>
      </dsp:nvSpPr>
      <dsp:spPr>
        <a:xfrm>
          <a:off x="0" y="0"/>
          <a:ext cx="8712968" cy="2247378"/>
        </a:xfrm>
        <a:prstGeom prst="roundRect">
          <a:avLst>
            <a:gd name="adj" fmla="val 10000"/>
          </a:avLst>
        </a:prstGeom>
        <a:solidFill>
          <a:schemeClr val="accent3">
            <a:alpha val="9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6">
                  <a:lumMod val="50000"/>
                </a:schemeClr>
              </a:solidFill>
            </a:rPr>
            <a:t>Познавательные и соревновательные мотивы </a:t>
          </a:r>
          <a:endParaRPr lang="ru-RU" sz="2000" kern="1200" dirty="0">
            <a:solidFill>
              <a:schemeClr val="accent6">
                <a:lumMod val="50000"/>
              </a:schemeClr>
            </a:solidFill>
          </a:endParaRPr>
        </a:p>
        <a:p>
          <a:pPr marL="171450" lvl="1" indent="-171450" algn="l" defTabSz="711200">
            <a:lnSpc>
              <a:spcPct val="90000"/>
            </a:lnSpc>
            <a:spcBef>
              <a:spcPct val="0"/>
            </a:spcBef>
            <a:spcAft>
              <a:spcPct val="15000"/>
            </a:spcAft>
            <a:buChar char="••"/>
          </a:pPr>
          <a:r>
            <a:rPr lang="ru-RU" sz="1600" kern="1200" dirty="0" smtClean="0">
              <a:solidFill>
                <a:srgbClr val="002060"/>
              </a:solidFill>
            </a:rPr>
            <a:t>Уже в три-четыре года ребенок может буквально засыпать окружающих вопросами: «Что это?»; «А как?»; «Зачем?» и т. п. Позднее преобладающим становится вопрос «Почему?». </a:t>
          </a:r>
          <a:endParaRPr lang="ru-RU" sz="1600" kern="1200" dirty="0">
            <a:solidFill>
              <a:srgbClr val="002060"/>
            </a:solidFill>
          </a:endParaRPr>
        </a:p>
        <a:p>
          <a:pPr marL="171450" lvl="1" indent="-171450" algn="l" defTabSz="711200">
            <a:lnSpc>
              <a:spcPct val="90000"/>
            </a:lnSpc>
            <a:spcBef>
              <a:spcPct val="0"/>
            </a:spcBef>
            <a:spcAft>
              <a:spcPct val="15000"/>
            </a:spcAft>
            <a:buChar char="••"/>
          </a:pPr>
          <a:r>
            <a:rPr lang="ru-RU" sz="1600" kern="1200" dirty="0" smtClean="0">
              <a:solidFill>
                <a:srgbClr val="002060"/>
              </a:solidFill>
            </a:rPr>
            <a:t>Развитие совместной деятельности со сверстниками, особенно игр с правилами, способствует тому, что на основе стремления к самоутверждению возникает новая форма мотивов — стремление выиграть, быть первым. </a:t>
          </a:r>
          <a:endParaRPr lang="ru-RU" sz="1600" kern="1200" dirty="0">
            <a:solidFill>
              <a:srgbClr val="002060"/>
            </a:solidFill>
          </a:endParaRPr>
        </a:p>
        <a:p>
          <a:pPr marL="285750" lvl="1" indent="-285750" algn="l" defTabSz="1600200">
            <a:lnSpc>
              <a:spcPct val="90000"/>
            </a:lnSpc>
            <a:spcBef>
              <a:spcPct val="0"/>
            </a:spcBef>
            <a:spcAft>
              <a:spcPct val="15000"/>
            </a:spcAft>
            <a:buChar char="••"/>
          </a:pPr>
          <a:endParaRPr lang="ru-RU" sz="3600" kern="1200" dirty="0"/>
        </a:p>
        <a:p>
          <a:pPr marL="114300" lvl="1" indent="-114300" algn="l" defTabSz="622300">
            <a:lnSpc>
              <a:spcPct val="90000"/>
            </a:lnSpc>
            <a:spcBef>
              <a:spcPct val="0"/>
            </a:spcBef>
            <a:spcAft>
              <a:spcPct val="15000"/>
            </a:spcAft>
            <a:buChar char="••"/>
          </a:pPr>
          <a:endParaRPr lang="ru-RU" sz="1400" kern="1200" dirty="0">
            <a:solidFill>
              <a:schemeClr val="accent5">
                <a:lumMod val="50000"/>
              </a:schemeClr>
            </a:solidFill>
          </a:endParaRPr>
        </a:p>
      </dsp:txBody>
      <dsp:txXfrm>
        <a:off x="1937614" y="0"/>
        <a:ext cx="6775353" cy="2247378"/>
      </dsp:txXfrm>
    </dsp:sp>
    <dsp:sp modelId="{CA9700DE-C011-4B8E-9129-FFBF89A39098}">
      <dsp:nvSpPr>
        <dsp:cNvPr id="0" name=""/>
        <dsp:cNvSpPr/>
      </dsp:nvSpPr>
      <dsp:spPr>
        <a:xfrm>
          <a:off x="36244" y="364739"/>
          <a:ext cx="1920773" cy="1648235"/>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ACF0918-B642-431A-9244-9443EDB8E5D7}">
      <dsp:nvSpPr>
        <dsp:cNvPr id="0" name=""/>
        <dsp:cNvSpPr/>
      </dsp:nvSpPr>
      <dsp:spPr>
        <a:xfrm>
          <a:off x="0" y="2445909"/>
          <a:ext cx="8712968" cy="3359346"/>
        </a:xfrm>
        <a:prstGeom prst="roundRect">
          <a:avLst>
            <a:gd name="adj" fmla="val 10000"/>
          </a:avLst>
        </a:prstGeom>
        <a:solidFill>
          <a:schemeClr val="accent3">
            <a:alpha val="90000"/>
            <a:hueOff val="0"/>
            <a:satOff val="0"/>
            <a:lumOff val="0"/>
            <a:alpha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t" anchorCtr="0">
          <a:noAutofit/>
        </a:bodyPr>
        <a:lstStyle/>
        <a:p>
          <a:pPr lvl="0" algn="l" defTabSz="889000">
            <a:lnSpc>
              <a:spcPct val="90000"/>
            </a:lnSpc>
            <a:spcBef>
              <a:spcPct val="0"/>
            </a:spcBef>
            <a:spcAft>
              <a:spcPct val="35000"/>
            </a:spcAft>
          </a:pPr>
          <a:r>
            <a:rPr lang="ru-RU" sz="2000" b="1" kern="1200" dirty="0" smtClean="0">
              <a:solidFill>
                <a:schemeClr val="accent6">
                  <a:lumMod val="50000"/>
                </a:schemeClr>
              </a:solidFill>
            </a:rPr>
            <a:t>Нравственные мотивы, выражающие отношение ребенка к другим людям </a:t>
          </a:r>
          <a:endParaRPr lang="ru-RU" sz="2000" b="1" kern="1200" dirty="0">
            <a:solidFill>
              <a:schemeClr val="accent6">
                <a:lumMod val="50000"/>
              </a:schemeClr>
            </a:solidFill>
          </a:endParaRPr>
        </a:p>
        <a:p>
          <a:pPr marL="171450" lvl="1" indent="-171450" algn="l" defTabSz="711200">
            <a:lnSpc>
              <a:spcPct val="90000"/>
            </a:lnSpc>
            <a:spcBef>
              <a:spcPct val="0"/>
            </a:spcBef>
            <a:spcAft>
              <a:spcPct val="15000"/>
            </a:spcAft>
            <a:buChar char="••"/>
          </a:pPr>
          <a:r>
            <a:rPr lang="ru-RU" sz="1600" kern="1200" dirty="0" smtClean="0">
              <a:solidFill>
                <a:srgbClr val="002060"/>
              </a:solidFill>
            </a:rPr>
            <a:t>Эти мотивы изменяются и развиваются на протяжении дошкольного детства в связи с усвоением и осознанием нравственных норм и правил поведения, пониманием значения своих поступков для других людей. </a:t>
          </a:r>
          <a:endParaRPr lang="ru-RU" sz="1600" kern="1200" dirty="0">
            <a:solidFill>
              <a:srgbClr val="002060"/>
            </a:solidFill>
          </a:endParaRPr>
        </a:p>
        <a:p>
          <a:pPr marL="171450" lvl="1" indent="-171450" algn="l" defTabSz="711200">
            <a:lnSpc>
              <a:spcPct val="90000"/>
            </a:lnSpc>
            <a:spcBef>
              <a:spcPct val="0"/>
            </a:spcBef>
            <a:spcAft>
              <a:spcPct val="15000"/>
            </a:spcAft>
            <a:buChar char="••"/>
          </a:pPr>
          <a:r>
            <a:rPr lang="ru-RU" sz="1600" kern="1200" dirty="0" smtClean="0">
              <a:solidFill>
                <a:srgbClr val="002060"/>
              </a:solidFill>
            </a:rPr>
            <a:t>Младшие дошкольники поступают в соответствии с нравственными нормами только по отношению к тем взрослым или детям, к которым испытывают симпатию. </a:t>
          </a:r>
          <a:endParaRPr lang="ru-RU" sz="1600" kern="1200" dirty="0">
            <a:solidFill>
              <a:srgbClr val="002060"/>
            </a:solidFill>
          </a:endParaRPr>
        </a:p>
        <a:p>
          <a:pPr marL="171450" lvl="1" indent="-171450" algn="l" defTabSz="711200">
            <a:lnSpc>
              <a:spcPct val="90000"/>
            </a:lnSpc>
            <a:spcBef>
              <a:spcPct val="0"/>
            </a:spcBef>
            <a:spcAft>
              <a:spcPct val="15000"/>
            </a:spcAft>
            <a:buChar char="••"/>
          </a:pPr>
          <a:r>
            <a:rPr lang="ru-RU" sz="1600" kern="1200" dirty="0" smtClean="0">
              <a:solidFill>
                <a:srgbClr val="002060"/>
              </a:solidFill>
            </a:rPr>
            <a:t>В старшем дошкольном возрасте нравственное поведение детей начинает распространяться на широкий круг людей, не имеющих с ребенком непосредственной связи. Это связано с осознанием детьми нравственных норм и правил, пониманием их общеобязательности, их действительного значения. </a:t>
          </a:r>
          <a:endParaRPr lang="ru-RU" sz="1600" kern="1200" dirty="0">
            <a:solidFill>
              <a:srgbClr val="002060"/>
            </a:solidFill>
          </a:endParaRPr>
        </a:p>
      </dsp:txBody>
      <dsp:txXfrm>
        <a:off x="1937614" y="2445909"/>
        <a:ext cx="6775353" cy="3359346"/>
      </dsp:txXfrm>
    </dsp:sp>
    <dsp:sp modelId="{AD852CA4-DAA3-4657-9026-E1A07781EDCA}">
      <dsp:nvSpPr>
        <dsp:cNvPr id="0" name=""/>
        <dsp:cNvSpPr/>
      </dsp:nvSpPr>
      <dsp:spPr>
        <a:xfrm>
          <a:off x="6" y="3168359"/>
          <a:ext cx="1972302" cy="1921061"/>
        </a:xfrm>
        <a:prstGeom prst="roundRect">
          <a:avLst>
            <a:gd name="adj" fmla="val 10000"/>
          </a:avLst>
        </a:prstGeom>
        <a:blipFill rotWithShape="0">
          <a:blip xmlns:r="http://schemas.openxmlformats.org/officeDocument/2006/relationships" r:embed="rId2"/>
          <a:stretch>
            <a:fillRect/>
          </a:stretch>
        </a:blipFill>
        <a:ln w="25400" cap="flat" cmpd="sng" algn="ctr">
          <a:solidFill>
            <a:srgbClr val="92D050"/>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4">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AFA855-1F90-4973-AFE0-09673C5BAE46}" type="datetimeFigureOut">
              <a:rPr lang="ru-RU" smtClean="0"/>
              <a:pPr/>
              <a:t>07.03.2016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C67196F-C9FB-4033-B4FA-30EE607957A0}" type="slidenum">
              <a:rPr lang="ru-RU" smtClean="0"/>
              <a:pPr/>
              <a:t>‹#›</a:t>
            </a:fld>
            <a:endParaRPr lang="ru-RU"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5</a:t>
            </a:fld>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14</a:t>
            </a:fld>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15</a:t>
            </a:fld>
            <a:endParaRPr 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16</a:t>
            </a:fld>
            <a:endParaRPr 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17</a:t>
            </a:fld>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18</a:t>
            </a:fld>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19</a:t>
            </a:fld>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20</a:t>
            </a:fld>
            <a:endParaRPr lang="ru-RU"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6</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7</a:t>
            </a:fld>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8</a:t>
            </a:fld>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9</a:t>
            </a:fld>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10</a:t>
            </a:fld>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11</a:t>
            </a:fld>
            <a:endParaRPr 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12</a:t>
            </a:fld>
            <a:endParaRPr 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C67196F-C9FB-4033-B4FA-30EE607957A0}"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07.03.2016</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07.03.2016</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6.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jpe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8.xml"/><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2"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7" name="Заголовок 6"/>
          <p:cNvSpPr>
            <a:spLocks noGrp="1"/>
          </p:cNvSpPr>
          <p:nvPr>
            <p:ph type="ctrTitle"/>
          </p:nvPr>
        </p:nvSpPr>
        <p:spPr>
          <a:xfrm>
            <a:off x="683568" y="1628800"/>
            <a:ext cx="7772400" cy="1470025"/>
          </a:xfrm>
        </p:spPr>
        <p:txBody>
          <a:bodyPr>
            <a:noAutofit/>
          </a:bodyPr>
          <a:lstStyle/>
          <a:p>
            <a:r>
              <a:rPr lang="ru-RU" sz="5400" dirty="0" smtClean="0">
                <a:solidFill>
                  <a:srgbClr val="002060"/>
                </a:solidFill>
              </a:rPr>
              <a:t>Развитие познавательной мотивации у дошкольников в соответствии с ФГОС ДО</a:t>
            </a:r>
            <a:endParaRPr lang="ru-RU" sz="5400" dirty="0">
              <a:solidFill>
                <a:srgbClr val="002060"/>
              </a:solidFill>
            </a:endParaRPr>
          </a:p>
        </p:txBody>
      </p:sp>
      <p:sp>
        <p:nvSpPr>
          <p:cNvPr id="8" name="Подзаголовок 7"/>
          <p:cNvSpPr>
            <a:spLocks noGrp="1"/>
          </p:cNvSpPr>
          <p:nvPr>
            <p:ph type="subTitle" idx="1"/>
          </p:nvPr>
        </p:nvSpPr>
        <p:spPr>
          <a:xfrm>
            <a:off x="2555776" y="5229200"/>
            <a:ext cx="6400800" cy="1752600"/>
          </a:xfrm>
        </p:spPr>
        <p:txBody>
          <a:bodyPr>
            <a:normAutofit/>
          </a:bodyPr>
          <a:lstStyle/>
          <a:p>
            <a:pPr algn="r"/>
            <a:r>
              <a:rPr lang="ru-RU" sz="2000" dirty="0" smtClean="0">
                <a:solidFill>
                  <a:srgbClr val="002060"/>
                </a:solidFill>
              </a:rPr>
              <a:t>МКОУ </a:t>
            </a:r>
            <a:r>
              <a:rPr lang="ru-RU" sz="2000" dirty="0" err="1" smtClean="0">
                <a:solidFill>
                  <a:srgbClr val="002060"/>
                </a:solidFill>
              </a:rPr>
              <a:t>Радужская</a:t>
            </a:r>
            <a:r>
              <a:rPr lang="ru-RU" sz="2000" dirty="0" smtClean="0">
                <a:solidFill>
                  <a:srgbClr val="002060"/>
                </a:solidFill>
              </a:rPr>
              <a:t> ООШ, структурное подразделение детский сад</a:t>
            </a:r>
          </a:p>
          <a:p>
            <a:pPr algn="r"/>
            <a:r>
              <a:rPr lang="ru-RU" sz="2000" dirty="0" smtClean="0">
                <a:solidFill>
                  <a:srgbClr val="002060"/>
                </a:solidFill>
              </a:rPr>
              <a:t>Старший воспитатель: Васильева Т.А.</a:t>
            </a:r>
            <a:endParaRPr lang="ru-RU" sz="2000" dirty="0">
              <a:solidFill>
                <a:srgbClr val="002060"/>
              </a:solidFill>
            </a:endParaRPr>
          </a:p>
        </p:txBody>
      </p:sp>
    </p:spTree>
  </p:cSld>
  <p:clrMapOvr>
    <a:masterClrMapping/>
  </p:clrMapOvr>
  <p:transition spd="slow">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457200" y="274638"/>
            <a:ext cx="8229600" cy="58018"/>
          </a:xfrm>
        </p:spPr>
        <p:txBody>
          <a:bodyPr>
            <a:normAutofit fontScale="90000"/>
          </a:bodyPr>
          <a:lstStyle/>
          <a:p>
            <a:pPr lvl="0"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solidFill>
                  <a:schemeClr val="accent3">
                    <a:lumMod val="50000"/>
                  </a:schemeClr>
                </a:solidFill>
              </a:rPr>
              <a:t/>
            </a:r>
            <a:br>
              <a:rPr lang="ru-RU" dirty="0">
                <a:solidFill>
                  <a:schemeClr val="accent3">
                    <a:lumMod val="50000"/>
                  </a:schemeClr>
                </a:solidFill>
              </a:rPr>
            </a:br>
            <a:r>
              <a:rPr lang="ru-RU" sz="4900" i="1" dirty="0" smtClean="0">
                <a:solidFill>
                  <a:schemeClr val="accent3">
                    <a:lumMod val="50000"/>
                  </a:schemeClr>
                </a:solidFill>
              </a:rPr>
              <a:t>Использование игровых мотивов</a:t>
            </a:r>
            <a:endParaRPr lang="ru-RU" sz="4900" i="1" dirty="0">
              <a:solidFill>
                <a:schemeClr val="accent3">
                  <a:lumMod val="50000"/>
                </a:schemeClr>
              </a:solidFill>
            </a:endParaRPr>
          </a:p>
        </p:txBody>
      </p:sp>
      <p:sp>
        <p:nvSpPr>
          <p:cNvPr id="9" name="Содержимое 8"/>
          <p:cNvSpPr>
            <a:spLocks noGrp="1"/>
          </p:cNvSpPr>
          <p:nvPr>
            <p:ph idx="1"/>
          </p:nvPr>
        </p:nvSpPr>
        <p:spPr>
          <a:xfrm>
            <a:off x="467544" y="1988840"/>
            <a:ext cx="8229600" cy="4525963"/>
          </a:xfrm>
        </p:spPr>
        <p:txBody>
          <a:bodyPr>
            <a:normAutofit fontScale="92500" lnSpcReduction="10000"/>
          </a:bodyPr>
          <a:lstStyle/>
          <a:p>
            <a:pPr>
              <a:buNone/>
            </a:pPr>
            <a:r>
              <a:rPr lang="ru-RU" dirty="0" smtClean="0">
                <a:solidFill>
                  <a:srgbClr val="002060"/>
                </a:solidFill>
              </a:rPr>
              <a:t>   </a:t>
            </a:r>
            <a:r>
              <a:rPr lang="ru-RU" sz="3900" dirty="0" smtClean="0">
                <a:solidFill>
                  <a:srgbClr val="002060"/>
                </a:solidFill>
              </a:rPr>
              <a:t>В </a:t>
            </a:r>
            <a:r>
              <a:rPr lang="ru-RU" sz="3900" i="1" dirty="0" smtClean="0">
                <a:solidFill>
                  <a:srgbClr val="002060"/>
                </a:solidFill>
              </a:rPr>
              <a:t>основе отбора </a:t>
            </a:r>
            <a:r>
              <a:rPr lang="ru-RU" sz="3900" i="1" dirty="0" smtClean="0">
                <a:solidFill>
                  <a:srgbClr val="002060"/>
                </a:solidFill>
              </a:rPr>
              <a:t>и</a:t>
            </a:r>
            <a:r>
              <a:rPr lang="ru-RU" sz="3900" dirty="0" smtClean="0">
                <a:solidFill>
                  <a:srgbClr val="002060"/>
                </a:solidFill>
              </a:rPr>
              <a:t> </a:t>
            </a:r>
            <a:r>
              <a:rPr lang="ru-RU" sz="3900" i="1" dirty="0" smtClean="0">
                <a:solidFill>
                  <a:srgbClr val="002060"/>
                </a:solidFill>
              </a:rPr>
              <a:t>использования </a:t>
            </a:r>
            <a:r>
              <a:rPr lang="ru-RU" sz="3900" i="1" dirty="0" smtClean="0">
                <a:solidFill>
                  <a:srgbClr val="002060"/>
                </a:solidFill>
              </a:rPr>
              <a:t>игровых методов </a:t>
            </a:r>
            <a:r>
              <a:rPr lang="ru-RU" sz="3900" dirty="0" smtClean="0">
                <a:solidFill>
                  <a:srgbClr val="002060"/>
                </a:solidFill>
              </a:rPr>
              <a:t>и приемов должен быть заложен принцип: </a:t>
            </a:r>
            <a:r>
              <a:rPr lang="ru-RU" sz="3900" i="1" dirty="0" smtClean="0">
                <a:solidFill>
                  <a:srgbClr val="002060"/>
                </a:solidFill>
              </a:rPr>
              <a:t>игровые методы и приемы должны соответствовать способам построения сюжетно-ролевой игры детей данного возраста</a:t>
            </a:r>
            <a:r>
              <a:rPr lang="ru-RU" sz="3900" dirty="0" smtClean="0">
                <a:solidFill>
                  <a:srgbClr val="002060"/>
                </a:solidFill>
              </a:rPr>
              <a:t>. </a:t>
            </a:r>
            <a:endParaRPr lang="ru-RU" sz="3900" dirty="0" smtClean="0">
              <a:solidFill>
                <a:srgbClr val="002060"/>
              </a:solidFill>
            </a:endParaRPr>
          </a:p>
          <a:p>
            <a:pPr>
              <a:buNone/>
            </a:pPr>
            <a:r>
              <a:rPr lang="ru-RU" sz="3600" dirty="0" smtClean="0">
                <a:solidFill>
                  <a:srgbClr val="002060"/>
                </a:solidFill>
              </a:rPr>
              <a:t>                                                          Т.Н. </a:t>
            </a:r>
            <a:r>
              <a:rPr lang="ru-RU" sz="3600" dirty="0" err="1" smtClean="0">
                <a:solidFill>
                  <a:srgbClr val="002060"/>
                </a:solidFill>
              </a:rPr>
              <a:t>Доронова</a:t>
            </a:r>
            <a:endParaRPr lang="ru-RU" sz="3600" dirty="0">
              <a:solidFill>
                <a:srgbClr val="002060"/>
              </a:solidFill>
            </a:endParaRPr>
          </a:p>
        </p:txBody>
      </p:sp>
    </p:spTree>
  </p:cSld>
  <p:clrMapOvr>
    <a:masterClrMapping/>
  </p:clrMapOvr>
  <p:transition spd="slow">
    <p:pull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539552" y="-243408"/>
            <a:ext cx="8229600" cy="1143000"/>
          </a:xfrm>
        </p:spPr>
        <p:txBody>
          <a:bodyPr>
            <a:normAutofit fontScale="90000"/>
          </a:bodyPr>
          <a:lstStyle/>
          <a:p>
            <a:pPr lvl="0"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solidFill>
                  <a:schemeClr val="accent3">
                    <a:lumMod val="50000"/>
                  </a:schemeClr>
                </a:solidFill>
              </a:rPr>
              <a:t/>
            </a:r>
            <a:br>
              <a:rPr lang="ru-RU" dirty="0">
                <a:solidFill>
                  <a:schemeClr val="accent3">
                    <a:lumMod val="50000"/>
                  </a:schemeClr>
                </a:solidFill>
              </a:rPr>
            </a:br>
            <a:r>
              <a:rPr lang="ru-RU" sz="3600" dirty="0" smtClean="0">
                <a:solidFill>
                  <a:schemeClr val="accent3">
                    <a:lumMod val="50000"/>
                  </a:schemeClr>
                </a:solidFill>
              </a:rPr>
              <a:t>Соответствие </a:t>
            </a:r>
            <a:r>
              <a:rPr lang="ru-RU" sz="3600" i="1" dirty="0" smtClean="0">
                <a:solidFill>
                  <a:schemeClr val="accent3">
                    <a:lumMod val="50000"/>
                  </a:schemeClr>
                </a:solidFill>
              </a:rPr>
              <a:t>и</a:t>
            </a:r>
            <a:r>
              <a:rPr lang="ru-RU" sz="3600" i="1" dirty="0" smtClean="0">
                <a:solidFill>
                  <a:schemeClr val="accent3">
                    <a:lumMod val="50000"/>
                  </a:schemeClr>
                </a:solidFill>
              </a:rPr>
              <a:t>гровых методов и приемов при организации сюжетно-ролевой игры</a:t>
            </a:r>
            <a:endParaRPr lang="ru-RU" sz="3600" i="1" dirty="0">
              <a:solidFill>
                <a:schemeClr val="accent3">
                  <a:lumMod val="50000"/>
                </a:schemeClr>
              </a:solidFill>
            </a:endParaRPr>
          </a:p>
        </p:txBody>
      </p:sp>
      <p:sp>
        <p:nvSpPr>
          <p:cNvPr id="9" name="Содержимое 8"/>
          <p:cNvSpPr>
            <a:spLocks noGrp="1"/>
          </p:cNvSpPr>
          <p:nvPr>
            <p:ph idx="1"/>
          </p:nvPr>
        </p:nvSpPr>
        <p:spPr/>
        <p:txBody>
          <a:bodyPr>
            <a:normAutofit/>
          </a:bodyPr>
          <a:lstStyle/>
          <a:p>
            <a:pPr>
              <a:buNone/>
            </a:pPr>
            <a:r>
              <a:rPr lang="ru-RU" dirty="0" smtClean="0">
                <a:solidFill>
                  <a:srgbClr val="002060"/>
                </a:solidFill>
              </a:rPr>
              <a:t>   </a:t>
            </a:r>
            <a:endParaRPr lang="ru-RU" sz="3600" dirty="0">
              <a:solidFill>
                <a:srgbClr val="002060"/>
              </a:solidFill>
            </a:endParaRPr>
          </a:p>
        </p:txBody>
      </p:sp>
      <p:graphicFrame>
        <p:nvGraphicFramePr>
          <p:cNvPr id="10" name="Таблица 9"/>
          <p:cNvGraphicFramePr>
            <a:graphicFrameLocks noGrp="1"/>
          </p:cNvGraphicFramePr>
          <p:nvPr/>
        </p:nvGraphicFramePr>
        <p:xfrm>
          <a:off x="395535" y="1628801"/>
          <a:ext cx="8424936" cy="4851057"/>
        </p:xfrm>
        <a:graphic>
          <a:graphicData uri="http://schemas.openxmlformats.org/drawingml/2006/table">
            <a:tbl>
              <a:tblPr firstRow="1" bandRow="1">
                <a:tableStyleId>{5C22544A-7EE6-4342-B048-85BDC9FD1C3A}</a:tableStyleId>
              </a:tblPr>
              <a:tblGrid>
                <a:gridCol w="2160241"/>
                <a:gridCol w="2952328"/>
                <a:gridCol w="3312367"/>
              </a:tblGrid>
              <a:tr h="644817">
                <a:tc>
                  <a:txBody>
                    <a:bodyPr/>
                    <a:lstStyle/>
                    <a:p>
                      <a:pPr algn="ctr"/>
                      <a:r>
                        <a:rPr lang="ru-RU" dirty="0" smtClean="0"/>
                        <a:t>Возрастная категория</a:t>
                      </a:r>
                      <a:endParaRPr lang="ru-RU" dirty="0"/>
                    </a:p>
                  </a:txBody>
                  <a:tcPr/>
                </a:tc>
                <a:tc>
                  <a:txBody>
                    <a:bodyPr/>
                    <a:lstStyle/>
                    <a:p>
                      <a:r>
                        <a:rPr lang="ru-RU" dirty="0" smtClean="0"/>
                        <a:t>Характер</a:t>
                      </a:r>
                      <a:r>
                        <a:rPr lang="ru-RU" baseline="0" dirty="0" smtClean="0"/>
                        <a:t> сюжетно-ролевой игры</a:t>
                      </a:r>
                      <a:endParaRPr lang="ru-RU" dirty="0"/>
                    </a:p>
                  </a:txBody>
                  <a:tcPr/>
                </a:tc>
                <a:tc>
                  <a:txBody>
                    <a:bodyPr/>
                    <a:lstStyle/>
                    <a:p>
                      <a:r>
                        <a:rPr lang="ru-RU" dirty="0" smtClean="0"/>
                        <a:t>Игровые методы и приемы</a:t>
                      </a:r>
                      <a:endParaRPr lang="ru-RU" dirty="0"/>
                    </a:p>
                  </a:txBody>
                  <a:tcPr/>
                </a:tc>
              </a:tr>
              <a:tr h="4179718">
                <a:tc>
                  <a:txBody>
                    <a:bodyPr/>
                    <a:lstStyle/>
                    <a:p>
                      <a:r>
                        <a:rPr lang="ru-RU" sz="1800" dirty="0" smtClean="0"/>
                        <a:t>Младший дошкольный возраст</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Осуществление игровых действий (катают машину, разгружают или загружают ее, кормят куклу, укладывают ее спать и т.п.)</a:t>
                      </a:r>
                    </a:p>
                  </a:txBody>
                  <a:tcPr/>
                </a:tc>
                <a:tc>
                  <a:txBody>
                    <a:bodyPr/>
                    <a:lstStyle/>
                    <a:p>
                      <a:r>
                        <a:rPr lang="ru-RU" sz="1800" kern="1200" dirty="0" smtClean="0">
                          <a:solidFill>
                            <a:schemeClr val="dk1"/>
                          </a:solidFill>
                          <a:latin typeface="+mn-lt"/>
                          <a:ea typeface="+mn-ea"/>
                          <a:cs typeface="+mn-cs"/>
                        </a:rPr>
                        <a:t>Используются с учетом развития игровых действий ребенка, а также с прямым их включением в процесс обучения: нарисовал дорогу, а затем «проехал» по ней на маленькой, игрушечной машине;</a:t>
                      </a:r>
                    </a:p>
                    <a:p>
                      <a:r>
                        <a:rPr lang="ru-RU" sz="1800" kern="1200" dirty="0" smtClean="0">
                          <a:solidFill>
                            <a:schemeClr val="dk1"/>
                          </a:solidFill>
                          <a:latin typeface="+mn-lt"/>
                          <a:ea typeface="+mn-ea"/>
                          <a:cs typeface="+mn-cs"/>
                        </a:rPr>
                        <a:t>«загрузил» машину, нарисовав в кузове то, что она перевозит; слепил из глины или пластилина печенье – покормил (понарошку) игрушку, которая находится рядом, и т.п.</a:t>
                      </a:r>
                    </a:p>
                  </a:txBody>
                  <a:tcPr/>
                </a:tc>
              </a:tr>
            </a:tbl>
          </a:graphicData>
        </a:graphic>
      </p:graphicFrame>
    </p:spTree>
  </p:cSld>
  <p:clrMapOvr>
    <a:masterClrMapping/>
  </p:clrMapOvr>
  <p:transition spd="slow">
    <p:pull dir="l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539552" y="-243408"/>
            <a:ext cx="8229600" cy="1143000"/>
          </a:xfrm>
        </p:spPr>
        <p:txBody>
          <a:bodyPr>
            <a:normAutofit fontScale="90000"/>
          </a:bodyPr>
          <a:lstStyle/>
          <a:p>
            <a:pPr lvl="0"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solidFill>
                  <a:schemeClr val="accent3">
                    <a:lumMod val="50000"/>
                  </a:schemeClr>
                </a:solidFill>
              </a:rPr>
              <a:t/>
            </a:r>
            <a:br>
              <a:rPr lang="ru-RU" dirty="0">
                <a:solidFill>
                  <a:schemeClr val="accent3">
                    <a:lumMod val="50000"/>
                  </a:schemeClr>
                </a:solidFill>
              </a:rPr>
            </a:br>
            <a:r>
              <a:rPr lang="ru-RU" sz="3600" dirty="0" smtClean="0">
                <a:solidFill>
                  <a:schemeClr val="accent3">
                    <a:lumMod val="50000"/>
                  </a:schemeClr>
                </a:solidFill>
              </a:rPr>
              <a:t>Соответствие </a:t>
            </a:r>
            <a:r>
              <a:rPr lang="ru-RU" sz="3600" i="1" dirty="0" smtClean="0">
                <a:solidFill>
                  <a:schemeClr val="accent3">
                    <a:lumMod val="50000"/>
                  </a:schemeClr>
                </a:solidFill>
              </a:rPr>
              <a:t>и</a:t>
            </a:r>
            <a:r>
              <a:rPr lang="ru-RU" sz="3600" i="1" dirty="0" smtClean="0">
                <a:solidFill>
                  <a:schemeClr val="accent3">
                    <a:lumMod val="50000"/>
                  </a:schemeClr>
                </a:solidFill>
              </a:rPr>
              <a:t>гровых методов и приемов при организации сюжетно-ролевой игры</a:t>
            </a:r>
            <a:endParaRPr lang="ru-RU" sz="3600" i="1" dirty="0">
              <a:solidFill>
                <a:schemeClr val="accent3">
                  <a:lumMod val="50000"/>
                </a:schemeClr>
              </a:solidFill>
            </a:endParaRPr>
          </a:p>
        </p:txBody>
      </p:sp>
      <p:sp>
        <p:nvSpPr>
          <p:cNvPr id="9" name="Содержимое 8"/>
          <p:cNvSpPr>
            <a:spLocks noGrp="1"/>
          </p:cNvSpPr>
          <p:nvPr>
            <p:ph idx="1"/>
          </p:nvPr>
        </p:nvSpPr>
        <p:spPr/>
        <p:txBody>
          <a:bodyPr>
            <a:normAutofit/>
          </a:bodyPr>
          <a:lstStyle/>
          <a:p>
            <a:pPr>
              <a:buNone/>
            </a:pPr>
            <a:r>
              <a:rPr lang="ru-RU" dirty="0" smtClean="0">
                <a:solidFill>
                  <a:srgbClr val="002060"/>
                </a:solidFill>
              </a:rPr>
              <a:t>   </a:t>
            </a:r>
            <a:endParaRPr lang="ru-RU" sz="3600" dirty="0">
              <a:solidFill>
                <a:srgbClr val="002060"/>
              </a:solidFill>
            </a:endParaRPr>
          </a:p>
        </p:txBody>
      </p:sp>
      <p:graphicFrame>
        <p:nvGraphicFramePr>
          <p:cNvPr id="10" name="Таблица 9"/>
          <p:cNvGraphicFramePr>
            <a:graphicFrameLocks noGrp="1"/>
          </p:cNvGraphicFramePr>
          <p:nvPr/>
        </p:nvGraphicFramePr>
        <p:xfrm>
          <a:off x="395536" y="1844824"/>
          <a:ext cx="8424936" cy="3073050"/>
        </p:xfrm>
        <a:graphic>
          <a:graphicData uri="http://schemas.openxmlformats.org/drawingml/2006/table">
            <a:tbl>
              <a:tblPr firstRow="1" bandRow="1">
                <a:tableStyleId>{5C22544A-7EE6-4342-B048-85BDC9FD1C3A}</a:tableStyleId>
              </a:tblPr>
              <a:tblGrid>
                <a:gridCol w="2160241"/>
                <a:gridCol w="2952328"/>
                <a:gridCol w="3312367"/>
              </a:tblGrid>
              <a:tr h="375341">
                <a:tc>
                  <a:txBody>
                    <a:bodyPr/>
                    <a:lstStyle/>
                    <a:p>
                      <a:pPr algn="ctr"/>
                      <a:r>
                        <a:rPr lang="ru-RU" dirty="0" smtClean="0"/>
                        <a:t>Возрастная категория</a:t>
                      </a:r>
                      <a:endParaRPr lang="ru-RU" dirty="0"/>
                    </a:p>
                  </a:txBody>
                  <a:tcPr/>
                </a:tc>
                <a:tc>
                  <a:txBody>
                    <a:bodyPr/>
                    <a:lstStyle/>
                    <a:p>
                      <a:r>
                        <a:rPr lang="ru-RU" dirty="0" smtClean="0"/>
                        <a:t>Характер</a:t>
                      </a:r>
                      <a:r>
                        <a:rPr lang="ru-RU" baseline="0" dirty="0" smtClean="0"/>
                        <a:t> сюжетно-ролевой игры</a:t>
                      </a:r>
                      <a:endParaRPr lang="ru-RU" dirty="0"/>
                    </a:p>
                  </a:txBody>
                  <a:tcPr/>
                </a:tc>
                <a:tc>
                  <a:txBody>
                    <a:bodyPr/>
                    <a:lstStyle/>
                    <a:p>
                      <a:r>
                        <a:rPr lang="ru-RU" dirty="0" smtClean="0"/>
                        <a:t>Игровые методы и приемы</a:t>
                      </a:r>
                      <a:endParaRPr lang="ru-RU" dirty="0"/>
                    </a:p>
                  </a:txBody>
                  <a:tcPr/>
                </a:tc>
              </a:tr>
              <a:tr h="2432970">
                <a:tc>
                  <a:txBody>
                    <a:bodyPr/>
                    <a:lstStyle/>
                    <a:p>
                      <a:r>
                        <a:rPr lang="ru-RU" sz="1800" dirty="0" smtClean="0"/>
                        <a:t>Средний дошкольный возраст</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Принятие роли и ролевого поведения (в роли зайчика ребенок строит для себя дом, готовит обед и т.п.)</a:t>
                      </a:r>
                    </a:p>
                    <a:p>
                      <a:pPr marL="0" marR="0" indent="0" algn="l" defTabSz="914400" rtl="0" eaLnBrk="1" fontAlgn="auto" latinLnBrk="0" hangingPunct="1">
                        <a:lnSpc>
                          <a:spcPct val="100000"/>
                        </a:lnSpc>
                        <a:spcBef>
                          <a:spcPts val="0"/>
                        </a:spcBef>
                        <a:spcAft>
                          <a:spcPts val="0"/>
                        </a:spcAft>
                        <a:buClrTx/>
                        <a:buSzTx/>
                        <a:buFontTx/>
                        <a:buNone/>
                        <a:tabLst/>
                        <a:defRPr/>
                      </a:pPr>
                      <a:endParaRPr lang="ru-RU" sz="1800" kern="1200" dirty="0" smtClean="0">
                        <a:solidFill>
                          <a:schemeClr val="dk1"/>
                        </a:solidFill>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Игровые методы и приемы должны включать принятие роли и ролевое поведение. Так, например, в роли зайчат дети могут «заготавливать» овощи – лепить морковь, свеклу и т.п.</a:t>
                      </a:r>
                    </a:p>
                    <a:p>
                      <a:endParaRPr lang="ru-RU" sz="1800" kern="1200" dirty="0" smtClean="0">
                        <a:solidFill>
                          <a:schemeClr val="dk1"/>
                        </a:solidFill>
                        <a:latin typeface="+mn-lt"/>
                        <a:ea typeface="+mn-ea"/>
                        <a:cs typeface="+mn-cs"/>
                      </a:endParaRPr>
                    </a:p>
                  </a:txBody>
                  <a:tcPr/>
                </a:tc>
              </a:tr>
            </a:tbl>
          </a:graphicData>
        </a:graphic>
      </p:graphicFrame>
    </p:spTree>
  </p:cSld>
  <p:clrMapOvr>
    <a:masterClrMapping/>
  </p:clrMapOvr>
  <p:transition spd="slow">
    <p:pull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539552" y="-243408"/>
            <a:ext cx="8229600" cy="1143000"/>
          </a:xfrm>
        </p:spPr>
        <p:txBody>
          <a:bodyPr>
            <a:normAutofit fontScale="90000"/>
          </a:bodyPr>
          <a:lstStyle/>
          <a:p>
            <a:pPr lvl="0"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solidFill>
                  <a:schemeClr val="accent3">
                    <a:lumMod val="50000"/>
                  </a:schemeClr>
                </a:solidFill>
              </a:rPr>
              <a:t/>
            </a:r>
            <a:br>
              <a:rPr lang="ru-RU" dirty="0">
                <a:solidFill>
                  <a:schemeClr val="accent3">
                    <a:lumMod val="50000"/>
                  </a:schemeClr>
                </a:solidFill>
              </a:rPr>
            </a:br>
            <a:r>
              <a:rPr lang="ru-RU" sz="3600" dirty="0" smtClean="0">
                <a:solidFill>
                  <a:schemeClr val="accent3">
                    <a:lumMod val="50000"/>
                  </a:schemeClr>
                </a:solidFill>
              </a:rPr>
              <a:t>Соответствие </a:t>
            </a:r>
            <a:r>
              <a:rPr lang="ru-RU" sz="3600" i="1" dirty="0" smtClean="0">
                <a:solidFill>
                  <a:schemeClr val="accent3">
                    <a:lumMod val="50000"/>
                  </a:schemeClr>
                </a:solidFill>
              </a:rPr>
              <a:t>и</a:t>
            </a:r>
            <a:r>
              <a:rPr lang="ru-RU" sz="3600" i="1" dirty="0" smtClean="0">
                <a:solidFill>
                  <a:schemeClr val="accent3">
                    <a:lumMod val="50000"/>
                  </a:schemeClr>
                </a:solidFill>
              </a:rPr>
              <a:t>гровых методов и приемов при организации сюжетно-ролевой игры</a:t>
            </a:r>
            <a:endParaRPr lang="ru-RU" sz="3600" i="1" dirty="0">
              <a:solidFill>
                <a:schemeClr val="accent3">
                  <a:lumMod val="50000"/>
                </a:schemeClr>
              </a:solidFill>
            </a:endParaRPr>
          </a:p>
        </p:txBody>
      </p:sp>
      <p:sp>
        <p:nvSpPr>
          <p:cNvPr id="9" name="Содержимое 8"/>
          <p:cNvSpPr>
            <a:spLocks noGrp="1"/>
          </p:cNvSpPr>
          <p:nvPr>
            <p:ph idx="1"/>
          </p:nvPr>
        </p:nvSpPr>
        <p:spPr/>
        <p:txBody>
          <a:bodyPr>
            <a:normAutofit/>
          </a:bodyPr>
          <a:lstStyle/>
          <a:p>
            <a:pPr>
              <a:buNone/>
            </a:pPr>
            <a:r>
              <a:rPr lang="ru-RU" dirty="0" smtClean="0">
                <a:solidFill>
                  <a:srgbClr val="002060"/>
                </a:solidFill>
              </a:rPr>
              <a:t>   </a:t>
            </a:r>
            <a:endParaRPr lang="ru-RU" sz="3600" dirty="0">
              <a:solidFill>
                <a:srgbClr val="002060"/>
              </a:solidFill>
            </a:endParaRPr>
          </a:p>
        </p:txBody>
      </p:sp>
      <p:graphicFrame>
        <p:nvGraphicFramePr>
          <p:cNvPr id="10" name="Таблица 9"/>
          <p:cNvGraphicFramePr>
            <a:graphicFrameLocks noGrp="1"/>
          </p:cNvGraphicFramePr>
          <p:nvPr/>
        </p:nvGraphicFramePr>
        <p:xfrm>
          <a:off x="395536" y="1844824"/>
          <a:ext cx="8424936" cy="4297680"/>
        </p:xfrm>
        <a:graphic>
          <a:graphicData uri="http://schemas.openxmlformats.org/drawingml/2006/table">
            <a:tbl>
              <a:tblPr firstRow="1" bandRow="1">
                <a:tableStyleId>{5C22544A-7EE6-4342-B048-85BDC9FD1C3A}</a:tableStyleId>
              </a:tblPr>
              <a:tblGrid>
                <a:gridCol w="2160241"/>
                <a:gridCol w="2952328"/>
                <a:gridCol w="3312367"/>
              </a:tblGrid>
              <a:tr h="375341">
                <a:tc>
                  <a:txBody>
                    <a:bodyPr/>
                    <a:lstStyle/>
                    <a:p>
                      <a:pPr algn="ctr"/>
                      <a:r>
                        <a:rPr lang="ru-RU" dirty="0" smtClean="0"/>
                        <a:t>Возрастная категория</a:t>
                      </a:r>
                      <a:endParaRPr lang="ru-RU" dirty="0"/>
                    </a:p>
                  </a:txBody>
                  <a:tcPr/>
                </a:tc>
                <a:tc>
                  <a:txBody>
                    <a:bodyPr/>
                    <a:lstStyle/>
                    <a:p>
                      <a:r>
                        <a:rPr lang="ru-RU" dirty="0" smtClean="0"/>
                        <a:t>Характер</a:t>
                      </a:r>
                      <a:r>
                        <a:rPr lang="ru-RU" baseline="0" dirty="0" smtClean="0"/>
                        <a:t> сюжетно-ролевой игры</a:t>
                      </a:r>
                      <a:endParaRPr lang="ru-RU" dirty="0"/>
                    </a:p>
                  </a:txBody>
                  <a:tcPr/>
                </a:tc>
                <a:tc>
                  <a:txBody>
                    <a:bodyPr/>
                    <a:lstStyle/>
                    <a:p>
                      <a:r>
                        <a:rPr lang="ru-RU" dirty="0" smtClean="0"/>
                        <a:t>Игровые методы и приемы</a:t>
                      </a:r>
                      <a:endParaRPr lang="ru-RU" dirty="0"/>
                    </a:p>
                  </a:txBody>
                  <a:tcPr/>
                </a:tc>
              </a:tr>
              <a:tr h="2432970">
                <a:tc>
                  <a:txBody>
                    <a:bodyPr/>
                    <a:lstStyle/>
                    <a:p>
                      <a:r>
                        <a:rPr lang="ru-RU" sz="1800" dirty="0" smtClean="0"/>
                        <a:t>Старший дошкольный возраст</a:t>
                      </a:r>
                      <a:endParaRPr lang="ru-RU" sz="1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Сюжетно-ролевая игра находится в фазе </a:t>
                      </a:r>
                      <a:r>
                        <a:rPr lang="ru-RU" sz="1800" kern="1200" dirty="0" err="1" smtClean="0">
                          <a:solidFill>
                            <a:schemeClr val="dk1"/>
                          </a:solidFill>
                          <a:latin typeface="+mn-lt"/>
                          <a:ea typeface="+mn-ea"/>
                          <a:cs typeface="+mn-cs"/>
                        </a:rPr>
                        <a:t>сюжетосложения</a:t>
                      </a:r>
                      <a:r>
                        <a:rPr lang="ru-RU" sz="1800" kern="1200" dirty="0" smtClean="0">
                          <a:solidFill>
                            <a:schemeClr val="dk1"/>
                          </a:solidFill>
                          <a:latin typeface="+mn-lt"/>
                          <a:ea typeface="+mn-ea"/>
                          <a:cs typeface="+mn-cs"/>
                        </a:rPr>
                        <a:t>: дети могут придумывать, комбинировать и развивать сюжет игры на основе личного опыта, художественных произведений, различных событий, фантазирования и т.п.</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kern="1200" dirty="0" smtClean="0">
                          <a:solidFill>
                            <a:schemeClr val="dk1"/>
                          </a:solidFill>
                          <a:latin typeface="+mn-lt"/>
                          <a:ea typeface="+mn-ea"/>
                          <a:cs typeface="+mn-cs"/>
                        </a:rPr>
                        <a:t>Игровые методы и приемы должны включать игровую мотивацию на основе </a:t>
                      </a:r>
                      <a:r>
                        <a:rPr lang="ru-RU" sz="1800" kern="1200" dirty="0" err="1" smtClean="0">
                          <a:solidFill>
                            <a:schemeClr val="dk1"/>
                          </a:solidFill>
                          <a:latin typeface="+mn-lt"/>
                          <a:ea typeface="+mn-ea"/>
                          <a:cs typeface="+mn-cs"/>
                        </a:rPr>
                        <a:t>сюжетосложения</a:t>
                      </a:r>
                      <a:r>
                        <a:rPr lang="ru-RU" sz="1800" kern="1200" dirty="0" smtClean="0">
                          <a:solidFill>
                            <a:schemeClr val="dk1"/>
                          </a:solidFill>
                          <a:latin typeface="+mn-lt"/>
                          <a:ea typeface="+mn-ea"/>
                          <a:cs typeface="+mn-cs"/>
                        </a:rPr>
                        <a:t>. В содержании игровой мотивации могут быть объединены различные события, действия героев из художественных произведений в единый сюжет, интересный для современного ребенка и побуждающий его к выполнению учебных заданий.</a:t>
                      </a:r>
                    </a:p>
                  </a:txBody>
                  <a:tcPr/>
                </a:tc>
              </a:tr>
            </a:tbl>
          </a:graphicData>
        </a:graphic>
      </p:graphicFrame>
    </p:spTree>
  </p:cSld>
  <p:clrMapOvr>
    <a:masterClrMapping/>
  </p:clrMapOvr>
  <p:transition spd="slow">
    <p:pull dir="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539552" y="-243408"/>
            <a:ext cx="8229600" cy="1143000"/>
          </a:xfrm>
        </p:spPr>
        <p:txBody>
          <a:bodyPr>
            <a:normAutofit fontScale="90000"/>
          </a:bodyPr>
          <a:lstStyle/>
          <a:p>
            <a:pPr lvl="0" algn="l"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solidFill>
                  <a:schemeClr val="accent3">
                    <a:lumMod val="50000"/>
                  </a:schemeClr>
                </a:solidFill>
              </a:rPr>
              <a:t/>
            </a:r>
            <a:br>
              <a:rPr lang="ru-RU" dirty="0">
                <a:solidFill>
                  <a:schemeClr val="accent3">
                    <a:lumMod val="50000"/>
                  </a:schemeClr>
                </a:solidFill>
              </a:rPr>
            </a:br>
            <a:r>
              <a:rPr lang="ru-RU" sz="3100" dirty="0" smtClean="0">
                <a:solidFill>
                  <a:schemeClr val="accent3">
                    <a:lumMod val="50000"/>
                  </a:schemeClr>
                </a:solidFill>
              </a:rPr>
              <a:t>Правила, которые необходимо соблюдать педагогу при объединении мира игры и обучения:</a:t>
            </a:r>
            <a:endParaRPr lang="ru-RU" sz="3100" i="1" dirty="0">
              <a:solidFill>
                <a:schemeClr val="accent3">
                  <a:lumMod val="50000"/>
                </a:schemeClr>
              </a:solidFill>
            </a:endParaRPr>
          </a:p>
        </p:txBody>
      </p:sp>
      <p:sp>
        <p:nvSpPr>
          <p:cNvPr id="9" name="Содержимое 8"/>
          <p:cNvSpPr>
            <a:spLocks noGrp="1"/>
          </p:cNvSpPr>
          <p:nvPr>
            <p:ph idx="1"/>
          </p:nvPr>
        </p:nvSpPr>
        <p:spPr>
          <a:xfrm>
            <a:off x="457200" y="1600200"/>
            <a:ext cx="8229600" cy="5069160"/>
          </a:xfrm>
        </p:spPr>
        <p:txBody>
          <a:bodyPr>
            <a:normAutofit lnSpcReduction="10000"/>
          </a:bodyPr>
          <a:lstStyle/>
          <a:p>
            <a:pPr>
              <a:buFont typeface="+mj-lt"/>
              <a:buAutoNum type="arabicParenR"/>
            </a:pPr>
            <a:r>
              <a:rPr lang="ru-RU" sz="1800" dirty="0" smtClean="0">
                <a:solidFill>
                  <a:srgbClr val="7030A0"/>
                </a:solidFill>
              </a:rPr>
              <a:t>ребенок </a:t>
            </a:r>
            <a:r>
              <a:rPr lang="ru-RU" sz="1800" dirty="0" smtClean="0">
                <a:solidFill>
                  <a:srgbClr val="7030A0"/>
                </a:solidFill>
              </a:rPr>
              <a:t>должен знать, что результат его труда необходим </a:t>
            </a:r>
            <a:r>
              <a:rPr lang="ru-RU" sz="1800" dirty="0" smtClean="0">
                <a:solidFill>
                  <a:srgbClr val="7030A0"/>
                </a:solidFill>
              </a:rPr>
              <a:t>какому-нибудь игровому </a:t>
            </a:r>
            <a:r>
              <a:rPr lang="ru-RU" sz="1800" dirty="0" smtClean="0">
                <a:solidFill>
                  <a:srgbClr val="7030A0"/>
                </a:solidFill>
              </a:rPr>
              <a:t>персонажу. Следовательно, у детей должно появиться желание помочь одному из обитателей игрового </a:t>
            </a:r>
            <a:r>
              <a:rPr lang="ru-RU" sz="1800" dirty="0" smtClean="0">
                <a:solidFill>
                  <a:srgbClr val="7030A0"/>
                </a:solidFill>
              </a:rPr>
              <a:t>мира;</a:t>
            </a:r>
          </a:p>
          <a:p>
            <a:pPr>
              <a:buFont typeface="+mj-lt"/>
              <a:buAutoNum type="arabicParenR"/>
            </a:pPr>
            <a:r>
              <a:rPr lang="ru-RU" sz="1800" dirty="0" smtClean="0">
                <a:solidFill>
                  <a:srgbClr val="7030A0"/>
                </a:solidFill>
              </a:rPr>
              <a:t>для того, чтобы привлечь внимание детей к нуждам или заботам игрового персонажа, требуются специальные приемы. Вначале следует показать тех персонажей, которые станут героями данного занятия (например, если на занятии дети будут учиться рисовать домик для белочки, то показываются </a:t>
            </a:r>
            <a:r>
              <a:rPr lang="ru-RU" sz="1800" dirty="0" smtClean="0">
                <a:solidFill>
                  <a:srgbClr val="7030A0"/>
                </a:solidFill>
              </a:rPr>
              <a:t>маленькие игрушки – фигурки </a:t>
            </a:r>
            <a:r>
              <a:rPr lang="ru-RU" sz="1800" dirty="0" smtClean="0">
                <a:solidFill>
                  <a:srgbClr val="7030A0"/>
                </a:solidFill>
              </a:rPr>
              <a:t>бельчат). Затем педагог рассказывает о том, что эти </a:t>
            </a:r>
            <a:r>
              <a:rPr lang="ru-RU" sz="1800" dirty="0" smtClean="0">
                <a:solidFill>
                  <a:srgbClr val="7030A0"/>
                </a:solidFill>
              </a:rPr>
              <a:t>игровые персонажи </a:t>
            </a:r>
            <a:r>
              <a:rPr lang="ru-RU" sz="1800" dirty="0" smtClean="0">
                <a:solidFill>
                  <a:srgbClr val="7030A0"/>
                </a:solidFill>
              </a:rPr>
              <a:t>оказались в опасном или затруднительном положении: наступила зима, а у маленьких бельчат нет домика. Важно, чтобы педагог не только обозначил трудности, но и добился отклика у своих </a:t>
            </a:r>
            <a:r>
              <a:rPr lang="ru-RU" sz="1800" dirty="0" smtClean="0">
                <a:solidFill>
                  <a:srgbClr val="7030A0"/>
                </a:solidFill>
              </a:rPr>
              <a:t>слушателей;</a:t>
            </a:r>
          </a:p>
          <a:p>
            <a:pPr>
              <a:buFont typeface="+mj-lt"/>
              <a:buAutoNum type="arabicParenR"/>
            </a:pPr>
            <a:r>
              <a:rPr lang="ru-RU" sz="1800" dirty="0" smtClean="0">
                <a:solidFill>
                  <a:srgbClr val="7030A0"/>
                </a:solidFill>
              </a:rPr>
              <a:t>чтобы дети активно включились в работу, педагог объясняет: для спасения игрового персонажа необходим именно тот предмет, который предстоит нарисовать (слепить, или выполнить способом аппликации</a:t>
            </a:r>
            <a:r>
              <a:rPr lang="ru-RU" sz="1800" dirty="0" smtClean="0">
                <a:solidFill>
                  <a:srgbClr val="7030A0"/>
                </a:solidFill>
              </a:rPr>
              <a:t>);</a:t>
            </a:r>
          </a:p>
          <a:p>
            <a:pPr>
              <a:buFont typeface="+mj-lt"/>
              <a:buAutoNum type="arabicParenR"/>
            </a:pPr>
            <a:r>
              <a:rPr lang="ru-RU" sz="1800" dirty="0" smtClean="0">
                <a:solidFill>
                  <a:srgbClr val="7030A0"/>
                </a:solidFill>
              </a:rPr>
              <a:t>не следует забывать, что дети решают не учебную, а игровую задачу. Они в мире игры. Поэтому педагог, если замечает какие-либо недостатки, предлагает – и только в игровой форме: «Наташа, твоей белочке очень хотелось, чтобы ее домик покрывала крыша, которая спасет ее от дождя». </a:t>
            </a:r>
          </a:p>
          <a:p>
            <a:pPr>
              <a:buFont typeface="+mj-lt"/>
              <a:buAutoNum type="arabicParenR"/>
            </a:pPr>
            <a:endParaRPr lang="ru-RU" sz="1800" dirty="0" smtClean="0">
              <a:solidFill>
                <a:srgbClr val="7030A0"/>
              </a:solidFill>
            </a:endParaRPr>
          </a:p>
          <a:p>
            <a:pPr>
              <a:buFont typeface="+mj-lt"/>
              <a:buAutoNum type="arabicParenR"/>
            </a:pPr>
            <a:endParaRPr lang="ru-RU" sz="1800" dirty="0" smtClean="0">
              <a:solidFill>
                <a:srgbClr val="7030A0"/>
              </a:solidFill>
            </a:endParaRPr>
          </a:p>
          <a:p>
            <a:endParaRPr lang="ru-RU" sz="3600" dirty="0">
              <a:solidFill>
                <a:srgbClr val="002060"/>
              </a:solidFill>
            </a:endParaRPr>
          </a:p>
        </p:txBody>
      </p:sp>
    </p:spTree>
  </p:cSld>
  <p:clrMapOvr>
    <a:masterClrMapping/>
  </p:clrMapOvr>
  <p:transition spd="slow">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539552" y="-243408"/>
            <a:ext cx="8229600" cy="1143000"/>
          </a:xfrm>
        </p:spPr>
        <p:txBody>
          <a:bodyPr>
            <a:normAutofit fontScale="90000"/>
          </a:bodyPr>
          <a:lstStyle/>
          <a:p>
            <a:pPr lvl="0" algn="l"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solidFill>
                  <a:schemeClr val="accent3">
                    <a:lumMod val="50000"/>
                  </a:schemeClr>
                </a:solidFill>
              </a:rPr>
              <a:t/>
            </a:r>
            <a:br>
              <a:rPr lang="ru-RU" dirty="0">
                <a:solidFill>
                  <a:schemeClr val="accent3">
                    <a:lumMod val="50000"/>
                  </a:schemeClr>
                </a:solidFill>
              </a:rPr>
            </a:br>
            <a:r>
              <a:rPr lang="ru-RU" sz="3100" dirty="0" smtClean="0">
                <a:solidFill>
                  <a:schemeClr val="accent3">
                    <a:lumMod val="50000"/>
                  </a:schemeClr>
                </a:solidFill>
              </a:rPr>
              <a:t>Методы и приемы, направленные на создание познавательной мотивации у дошкольников</a:t>
            </a:r>
            <a:r>
              <a:rPr lang="ru-RU" sz="3100" dirty="0" smtClean="0">
                <a:solidFill>
                  <a:schemeClr val="accent3">
                    <a:lumMod val="50000"/>
                  </a:schemeClr>
                </a:solidFill>
              </a:rPr>
              <a:t>:</a:t>
            </a:r>
            <a:endParaRPr lang="ru-RU" sz="3100" i="1" dirty="0">
              <a:solidFill>
                <a:schemeClr val="accent3">
                  <a:lumMod val="50000"/>
                </a:schemeClr>
              </a:solidFill>
            </a:endParaRPr>
          </a:p>
        </p:txBody>
      </p:sp>
      <p:sp>
        <p:nvSpPr>
          <p:cNvPr id="9" name="Содержимое 8"/>
          <p:cNvSpPr>
            <a:spLocks noGrp="1"/>
          </p:cNvSpPr>
          <p:nvPr>
            <p:ph idx="1"/>
          </p:nvPr>
        </p:nvSpPr>
        <p:spPr>
          <a:xfrm>
            <a:off x="457200" y="1600200"/>
            <a:ext cx="8229600" cy="5069160"/>
          </a:xfrm>
        </p:spPr>
        <p:txBody>
          <a:bodyPr>
            <a:normAutofit/>
          </a:bodyPr>
          <a:lstStyle/>
          <a:p>
            <a:r>
              <a:rPr lang="ru-RU" sz="2000" b="1" i="1" dirty="0" smtClean="0">
                <a:solidFill>
                  <a:srgbClr val="7030A0"/>
                </a:solidFill>
              </a:rPr>
              <a:t>«</a:t>
            </a:r>
            <a:r>
              <a:rPr lang="ru-RU" sz="2000" b="1" i="1" dirty="0" smtClean="0">
                <a:solidFill>
                  <a:srgbClr val="7030A0"/>
                </a:solidFill>
              </a:rPr>
              <a:t>Помоги игрушке», </a:t>
            </a:r>
            <a:r>
              <a:rPr lang="ru-RU" sz="2000" dirty="0" smtClean="0">
                <a:solidFill>
                  <a:srgbClr val="7030A0"/>
                </a:solidFill>
              </a:rPr>
              <a:t>ребёнок достигает цели обучения, решая проблемы игрушек. </a:t>
            </a:r>
            <a:endParaRPr lang="ru-RU" sz="2000" dirty="0" smtClean="0">
              <a:solidFill>
                <a:srgbClr val="7030A0"/>
              </a:solidFill>
            </a:endParaRPr>
          </a:p>
          <a:p>
            <a:r>
              <a:rPr lang="ru-RU" sz="2000" b="1" i="1" dirty="0" smtClean="0">
                <a:solidFill>
                  <a:srgbClr val="7030A0"/>
                </a:solidFill>
              </a:rPr>
              <a:t>Создание проблемной </a:t>
            </a:r>
            <a:r>
              <a:rPr lang="ru-RU" sz="2000" b="1" i="1" dirty="0" smtClean="0">
                <a:solidFill>
                  <a:srgbClr val="7030A0"/>
                </a:solidFill>
              </a:rPr>
              <a:t>ситуации</a:t>
            </a:r>
            <a:r>
              <a:rPr lang="ru-RU" sz="2000" dirty="0" smtClean="0">
                <a:solidFill>
                  <a:srgbClr val="7030A0"/>
                </a:solidFill>
              </a:rPr>
              <a:t>. Воспитателем </a:t>
            </a:r>
            <a:r>
              <a:rPr lang="ru-RU" sz="2000" dirty="0" smtClean="0">
                <a:solidFill>
                  <a:srgbClr val="7030A0"/>
                </a:solidFill>
              </a:rPr>
              <a:t>моделируется ситуация, в которой дети сталкиваются </a:t>
            </a:r>
            <a:r>
              <a:rPr lang="ru-RU" sz="2000" dirty="0" smtClean="0">
                <a:solidFill>
                  <a:srgbClr val="7030A0"/>
                </a:solidFill>
              </a:rPr>
              <a:t>с затруднением </a:t>
            </a:r>
            <a:r>
              <a:rPr lang="ru-RU" sz="2000" dirty="0" smtClean="0">
                <a:solidFill>
                  <a:srgbClr val="7030A0"/>
                </a:solidFill>
              </a:rPr>
              <a:t>в деятельности: для достижения своей «детской» цели ребенку требуется выполнить некое действие, назовем его «пробным» действием. Но выполнение этого «пробного» действия опирается на то новое знание (понятие или способ действий), которое ребенку только предстоит «открыть» и которое на данный момент у него пока еще отсутствует. В связи с этим возникает затруднение</a:t>
            </a:r>
            <a:r>
              <a:rPr lang="ru-RU" sz="2000" dirty="0" smtClean="0">
                <a:solidFill>
                  <a:srgbClr val="7030A0"/>
                </a:solidFill>
              </a:rPr>
              <a:t>.</a:t>
            </a:r>
          </a:p>
          <a:p>
            <a:r>
              <a:rPr lang="ru-RU" sz="2000" b="1" i="1" dirty="0" smtClean="0">
                <a:solidFill>
                  <a:srgbClr val="7030A0"/>
                </a:solidFill>
              </a:rPr>
              <a:t>Использование субъектного опыта </a:t>
            </a:r>
            <a:r>
              <a:rPr lang="ru-RU" sz="2000" b="1" i="1" dirty="0" smtClean="0">
                <a:solidFill>
                  <a:srgbClr val="7030A0"/>
                </a:solidFill>
              </a:rPr>
              <a:t>дошкольника</a:t>
            </a:r>
            <a:r>
              <a:rPr lang="ru-RU" sz="2000" dirty="0" smtClean="0">
                <a:solidFill>
                  <a:srgbClr val="7030A0"/>
                </a:solidFill>
              </a:rPr>
              <a:t>. Для </a:t>
            </a:r>
            <a:r>
              <a:rPr lang="ru-RU" sz="2000" dirty="0" smtClean="0">
                <a:solidFill>
                  <a:srgbClr val="7030A0"/>
                </a:solidFill>
              </a:rPr>
              <a:t>этого воспитатель, как правило, включает детей в беседу, обязательно связанную с их жизненным опытом и личностно значимую для них. Источниками формирования ситуации могут стать реальные события, происходящие в окружающей </a:t>
            </a:r>
            <a:r>
              <a:rPr lang="ru-RU" sz="2000" dirty="0" smtClean="0">
                <a:solidFill>
                  <a:srgbClr val="7030A0"/>
                </a:solidFill>
              </a:rPr>
              <a:t>жизни. </a:t>
            </a:r>
            <a:endParaRPr lang="ru-RU" sz="2000" dirty="0" smtClean="0">
              <a:solidFill>
                <a:srgbClr val="7030A0"/>
              </a:solidFill>
            </a:endParaRPr>
          </a:p>
          <a:p>
            <a:endParaRPr lang="ru-RU" sz="2000" dirty="0">
              <a:solidFill>
                <a:srgbClr val="002060"/>
              </a:solidFill>
            </a:endParaRPr>
          </a:p>
        </p:txBody>
      </p:sp>
    </p:spTree>
  </p:cSld>
  <p:clrMapOvr>
    <a:masterClrMapping/>
  </p:clrMapOvr>
  <p:transition spd="slow">
    <p:push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539552" y="-243408"/>
            <a:ext cx="8229600" cy="1143000"/>
          </a:xfrm>
        </p:spPr>
        <p:txBody>
          <a:bodyPr>
            <a:normAutofit fontScale="90000"/>
          </a:bodyPr>
          <a:lstStyle/>
          <a:p>
            <a:pPr lvl="0" algn="l"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solidFill>
                  <a:schemeClr val="accent3">
                    <a:lumMod val="50000"/>
                  </a:schemeClr>
                </a:solidFill>
              </a:rPr>
              <a:t/>
            </a:r>
            <a:br>
              <a:rPr lang="ru-RU" dirty="0">
                <a:solidFill>
                  <a:schemeClr val="accent3">
                    <a:lumMod val="50000"/>
                  </a:schemeClr>
                </a:solidFill>
              </a:rPr>
            </a:br>
            <a:r>
              <a:rPr lang="ru-RU" sz="3100" dirty="0" smtClean="0">
                <a:solidFill>
                  <a:schemeClr val="accent3">
                    <a:lumMod val="50000"/>
                  </a:schemeClr>
                </a:solidFill>
              </a:rPr>
              <a:t>Методы и приемы, направленные на создание познавательной мотивации у дошкольников</a:t>
            </a:r>
            <a:r>
              <a:rPr lang="ru-RU" sz="3100" dirty="0" smtClean="0">
                <a:solidFill>
                  <a:schemeClr val="accent3">
                    <a:lumMod val="50000"/>
                  </a:schemeClr>
                </a:solidFill>
              </a:rPr>
              <a:t>:</a:t>
            </a:r>
            <a:endParaRPr lang="ru-RU" sz="3100" i="1" dirty="0">
              <a:solidFill>
                <a:schemeClr val="accent3">
                  <a:lumMod val="50000"/>
                </a:schemeClr>
              </a:solidFill>
            </a:endParaRPr>
          </a:p>
        </p:txBody>
      </p:sp>
      <p:sp>
        <p:nvSpPr>
          <p:cNvPr id="9" name="Содержимое 8"/>
          <p:cNvSpPr>
            <a:spLocks noGrp="1"/>
          </p:cNvSpPr>
          <p:nvPr>
            <p:ph idx="1"/>
          </p:nvPr>
        </p:nvSpPr>
        <p:spPr>
          <a:xfrm>
            <a:off x="457200" y="1600200"/>
            <a:ext cx="8229600" cy="5069160"/>
          </a:xfrm>
        </p:spPr>
        <p:txBody>
          <a:bodyPr>
            <a:normAutofit/>
          </a:bodyPr>
          <a:lstStyle/>
          <a:p>
            <a:r>
              <a:rPr lang="ru-RU" sz="2400" b="1" i="1" dirty="0" smtClean="0">
                <a:solidFill>
                  <a:srgbClr val="7030A0"/>
                </a:solidFill>
              </a:rPr>
              <a:t>Помощь взрослому – «Помоги мне»</a:t>
            </a:r>
            <a:r>
              <a:rPr lang="ru-RU" sz="2400" i="1" dirty="0" smtClean="0">
                <a:solidFill>
                  <a:srgbClr val="7030A0"/>
                </a:solidFill>
              </a:rPr>
              <a:t>. </a:t>
            </a:r>
            <a:r>
              <a:rPr lang="ru-RU" sz="2400" dirty="0" smtClean="0">
                <a:solidFill>
                  <a:srgbClr val="7030A0"/>
                </a:solidFill>
              </a:rPr>
              <a:t>Здесь мотивом для детей является общение со взрослым, возможность получить одобрение, а также интерес к совместным делам, которые можно выполнять вместе. </a:t>
            </a:r>
            <a:endParaRPr lang="ru-RU" sz="2400" dirty="0" smtClean="0">
              <a:solidFill>
                <a:srgbClr val="7030A0"/>
              </a:solidFill>
            </a:endParaRPr>
          </a:p>
          <a:p>
            <a:r>
              <a:rPr lang="ru-RU" sz="2400" b="1" dirty="0" smtClean="0">
                <a:solidFill>
                  <a:srgbClr val="7030A0"/>
                </a:solidFill>
              </a:rPr>
              <a:t>«Научи меня» </a:t>
            </a:r>
            <a:r>
              <a:rPr lang="ru-RU" sz="2400" dirty="0" smtClean="0">
                <a:solidFill>
                  <a:srgbClr val="7030A0"/>
                </a:solidFill>
              </a:rPr>
              <a:t>- основан на желании ребёнка чувствовать себя знающим и умеющим</a:t>
            </a:r>
            <a:r>
              <a:rPr lang="ru-RU" sz="2400" dirty="0" smtClean="0">
                <a:solidFill>
                  <a:srgbClr val="7030A0"/>
                </a:solidFill>
              </a:rPr>
              <a:t>.</a:t>
            </a:r>
          </a:p>
          <a:p>
            <a:r>
              <a:rPr lang="ru-RU" sz="2400" b="1" i="1" dirty="0" smtClean="0">
                <a:solidFill>
                  <a:srgbClr val="7030A0"/>
                </a:solidFill>
              </a:rPr>
              <a:t>«Создание предметов своими руками для себя </a:t>
            </a:r>
            <a:r>
              <a:rPr lang="ru-RU" sz="2400" b="1" i="1" dirty="0" smtClean="0">
                <a:solidFill>
                  <a:srgbClr val="7030A0"/>
                </a:solidFill>
              </a:rPr>
              <a:t>» </a:t>
            </a:r>
            <a:r>
              <a:rPr lang="ru-RU" sz="2400" dirty="0" smtClean="0">
                <a:solidFill>
                  <a:srgbClr val="7030A0"/>
                </a:solidFill>
              </a:rPr>
              <a:t>- </a:t>
            </a:r>
            <a:r>
              <a:rPr lang="ru-RU" sz="2400" dirty="0" smtClean="0">
                <a:solidFill>
                  <a:srgbClr val="7030A0"/>
                </a:solidFill>
              </a:rPr>
              <a:t>основан на внутренней заинтересованности ребёнка. Такая мотивация побуждает детей к созданию предметов и поделок для собственного употребления или для своих близких. Дети искренне гордятся своими поделками и охотно пользуются ими. </a:t>
            </a:r>
            <a:endParaRPr lang="ru-RU" sz="2400" dirty="0">
              <a:solidFill>
                <a:srgbClr val="7030A0"/>
              </a:solidFill>
            </a:endParaRPr>
          </a:p>
        </p:txBody>
      </p:sp>
    </p:spTree>
  </p:cSld>
  <p:clrMapOvr>
    <a:masterClrMapping/>
  </p:clrMapOvr>
  <p:transition spd="slow">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611560" y="-571500"/>
            <a:ext cx="8229600" cy="1143000"/>
          </a:xfrm>
        </p:spPr>
        <p:txBody>
          <a:bodyPr>
            <a:normAutofit fontScale="90000"/>
          </a:bodyPr>
          <a:lstStyle/>
          <a:p>
            <a:pPr lvl="0" algn="l"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solidFill>
                  <a:schemeClr val="accent3">
                    <a:lumMod val="50000"/>
                  </a:schemeClr>
                </a:solidFill>
              </a:rPr>
              <a:t/>
            </a:r>
            <a:br>
              <a:rPr lang="ru-RU" dirty="0">
                <a:solidFill>
                  <a:schemeClr val="accent3">
                    <a:lumMod val="50000"/>
                  </a:schemeClr>
                </a:solidFill>
              </a:rPr>
            </a:br>
            <a:r>
              <a:rPr lang="ru-RU" dirty="0" smtClean="0">
                <a:solidFill>
                  <a:schemeClr val="accent3">
                    <a:lumMod val="50000"/>
                  </a:schemeClr>
                </a:solidFill>
              </a:rPr>
              <a:t>Процесс вовлечения в деятельность:</a:t>
            </a:r>
            <a:endParaRPr lang="ru-RU" i="1" dirty="0">
              <a:solidFill>
                <a:schemeClr val="accent3">
                  <a:lumMod val="50000"/>
                </a:schemeClr>
              </a:solidFill>
            </a:endParaRPr>
          </a:p>
        </p:txBody>
      </p:sp>
      <p:sp>
        <p:nvSpPr>
          <p:cNvPr id="9" name="Содержимое 8"/>
          <p:cNvSpPr>
            <a:spLocks noGrp="1"/>
          </p:cNvSpPr>
          <p:nvPr>
            <p:ph idx="1"/>
          </p:nvPr>
        </p:nvSpPr>
        <p:spPr>
          <a:xfrm>
            <a:off x="395536" y="1124744"/>
            <a:ext cx="8229600" cy="5616624"/>
          </a:xfrm>
        </p:spPr>
        <p:txBody>
          <a:bodyPr>
            <a:normAutofit fontScale="70000" lnSpcReduction="20000"/>
          </a:bodyPr>
          <a:lstStyle/>
          <a:p>
            <a:pPr>
              <a:buNone/>
            </a:pPr>
            <a:r>
              <a:rPr lang="ru-RU" sz="2400" dirty="0" smtClean="0">
                <a:solidFill>
                  <a:srgbClr val="7030A0"/>
                </a:solidFill>
              </a:rPr>
              <a:t>1</a:t>
            </a:r>
            <a:r>
              <a:rPr lang="ru-RU" sz="2900" dirty="0" smtClean="0">
                <a:solidFill>
                  <a:srgbClr val="7030A0"/>
                </a:solidFill>
              </a:rPr>
              <a:t>. Что-то </a:t>
            </a:r>
            <a:r>
              <a:rPr lang="ru-RU" sz="2900" dirty="0" smtClean="0">
                <a:solidFill>
                  <a:srgbClr val="7030A0"/>
                </a:solidFill>
              </a:rPr>
              <a:t>внести, чтоб большинство детей заинтересовалось.</a:t>
            </a:r>
          </a:p>
          <a:p>
            <a:pPr>
              <a:buNone/>
            </a:pPr>
            <a:r>
              <a:rPr lang="ru-RU" sz="2900" dirty="0" smtClean="0">
                <a:solidFill>
                  <a:srgbClr val="7030A0"/>
                </a:solidFill>
              </a:rPr>
              <a:t>2. Что-то убрать, оставив пустое место (в группе не осталось кукол или машин или </a:t>
            </a:r>
            <a:r>
              <a:rPr lang="ru-RU" sz="2900" dirty="0" smtClean="0">
                <a:solidFill>
                  <a:srgbClr val="7030A0"/>
                </a:solidFill>
              </a:rPr>
              <a:t>др.)</a:t>
            </a:r>
            <a:endParaRPr lang="ru-RU" sz="2900" dirty="0" smtClean="0">
              <a:solidFill>
                <a:srgbClr val="7030A0"/>
              </a:solidFill>
            </a:endParaRPr>
          </a:p>
          <a:p>
            <a:pPr>
              <a:buNone/>
            </a:pPr>
            <a:r>
              <a:rPr lang="ru-RU" sz="2900" dirty="0" smtClean="0">
                <a:solidFill>
                  <a:srgbClr val="7030A0"/>
                </a:solidFill>
              </a:rPr>
              <a:t>3. Приходит кто-то в гости или игрушка.</a:t>
            </a:r>
          </a:p>
          <a:p>
            <a:pPr>
              <a:buNone/>
            </a:pPr>
            <a:r>
              <a:rPr lang="ru-RU" sz="2900" dirty="0" smtClean="0">
                <a:solidFill>
                  <a:srgbClr val="7030A0"/>
                </a:solidFill>
              </a:rPr>
              <a:t>4. Эффект неожиданности (шум, треск, стук...).</a:t>
            </a:r>
          </a:p>
          <a:p>
            <a:pPr>
              <a:buNone/>
            </a:pPr>
            <a:r>
              <a:rPr lang="ru-RU" sz="2900" dirty="0" smtClean="0">
                <a:solidFill>
                  <a:srgbClr val="7030A0"/>
                </a:solidFill>
              </a:rPr>
              <a:t>5. Делать в присутствии детей что-то необычное с просьбой отойти и не мешать (смотреть пристально в окно и др.).</a:t>
            </a:r>
          </a:p>
          <a:p>
            <a:pPr>
              <a:buNone/>
            </a:pPr>
            <a:r>
              <a:rPr lang="ru-RU" sz="2900" dirty="0" smtClean="0">
                <a:solidFill>
                  <a:srgbClr val="7030A0"/>
                </a:solidFill>
              </a:rPr>
              <a:t>6. Интрига (подождите, после зарядки скажу; не смотрите, после завтрака покажу; не трогайте, это очень хрупкое, </a:t>
            </a:r>
            <a:r>
              <a:rPr lang="ru-RU" sz="2900" dirty="0" smtClean="0">
                <a:solidFill>
                  <a:srgbClr val="7030A0"/>
                </a:solidFill>
              </a:rPr>
              <a:t>испортите).</a:t>
            </a:r>
            <a:endParaRPr lang="ru-RU" sz="2900" dirty="0" smtClean="0">
              <a:solidFill>
                <a:srgbClr val="7030A0"/>
              </a:solidFill>
            </a:endParaRPr>
          </a:p>
          <a:p>
            <a:pPr>
              <a:buNone/>
            </a:pPr>
            <a:r>
              <a:rPr lang="ru-RU" sz="2900" dirty="0" smtClean="0">
                <a:solidFill>
                  <a:srgbClr val="7030A0"/>
                </a:solidFill>
              </a:rPr>
              <a:t>7. Договориться с родителями одеть ребенка во что-то определенного цвета; повар приглашает в гости и просит сделать </a:t>
            </a:r>
            <a:r>
              <a:rPr lang="ru-RU" sz="2900" dirty="0" smtClean="0">
                <a:solidFill>
                  <a:srgbClr val="7030A0"/>
                </a:solidFill>
              </a:rPr>
              <a:t>то-то.</a:t>
            </a:r>
            <a:endParaRPr lang="ru-RU" sz="2900" dirty="0" smtClean="0">
              <a:solidFill>
                <a:srgbClr val="7030A0"/>
              </a:solidFill>
            </a:endParaRPr>
          </a:p>
          <a:p>
            <a:pPr>
              <a:buNone/>
            </a:pPr>
            <a:r>
              <a:rPr lang="ru-RU" sz="2900" dirty="0" smtClean="0">
                <a:solidFill>
                  <a:srgbClr val="7030A0"/>
                </a:solidFill>
              </a:rPr>
              <a:t>8. Специально организованная ситуация (все мыло заменить камушками, мелок кусочком сахара).</a:t>
            </a:r>
          </a:p>
          <a:p>
            <a:pPr>
              <a:buNone/>
            </a:pPr>
            <a:r>
              <a:rPr lang="ru-RU" sz="2900" dirty="0" smtClean="0">
                <a:solidFill>
                  <a:srgbClr val="7030A0"/>
                </a:solidFill>
              </a:rPr>
              <a:t>9. День рождения у ребенка (воспитатель: «Ребята, фантики от конфет кладите в коробочку, они мне нужны для сюрприза». Дети заинтересованы : «Какого?»).</a:t>
            </a:r>
          </a:p>
          <a:p>
            <a:pPr>
              <a:buNone/>
            </a:pPr>
            <a:r>
              <a:rPr lang="ru-RU" sz="2900" dirty="0" smtClean="0">
                <a:solidFill>
                  <a:srgbClr val="7030A0"/>
                </a:solidFill>
              </a:rPr>
              <a:t>10. Воспитателю нужна помощь детей в чем-то конкретном, он обращается с просьбой к детям.</a:t>
            </a:r>
          </a:p>
          <a:p>
            <a:pPr>
              <a:buNone/>
            </a:pPr>
            <a:r>
              <a:rPr lang="ru-RU" sz="2900" dirty="0" smtClean="0">
                <a:solidFill>
                  <a:srgbClr val="7030A0"/>
                </a:solidFill>
              </a:rPr>
              <a:t>Если хочет что-то сказать мальчик или застенчивый ребенок, сначала спросить их, а уж потом давать высказываться девочкам.</a:t>
            </a:r>
          </a:p>
          <a:p>
            <a:endParaRPr lang="ru-RU" sz="2400" dirty="0" smtClean="0">
              <a:solidFill>
                <a:srgbClr val="7030A0"/>
              </a:solidFill>
            </a:endParaRPr>
          </a:p>
        </p:txBody>
      </p:sp>
    </p:spTree>
  </p:cSld>
  <p:clrMapOvr>
    <a:masterClrMapping/>
  </p:clrMapOvr>
  <p:transition spd="slow">
    <p:push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457200" y="273050"/>
            <a:ext cx="3008313" cy="779686"/>
          </a:xfrm>
        </p:spPr>
        <p:txBody>
          <a:bodyPr>
            <a:normAutofit fontScale="90000"/>
          </a:bodyPr>
          <a:lstStyle/>
          <a:p>
            <a:pPr lvl="0" algn="l"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solidFill>
                  <a:schemeClr val="accent3">
                    <a:lumMod val="50000"/>
                  </a:schemeClr>
                </a:solidFill>
              </a:rPr>
              <a:t/>
            </a:r>
            <a:br>
              <a:rPr lang="ru-RU" dirty="0">
                <a:solidFill>
                  <a:schemeClr val="accent3">
                    <a:lumMod val="50000"/>
                  </a:schemeClr>
                </a:solidFill>
              </a:rPr>
            </a:br>
            <a:r>
              <a:rPr lang="ru-RU" sz="2200" dirty="0" smtClean="0">
                <a:solidFill>
                  <a:schemeClr val="accent3">
                    <a:lumMod val="50000"/>
                  </a:schemeClr>
                </a:solidFill>
              </a:rPr>
              <a:t>Принципы мотивации детей:</a:t>
            </a:r>
            <a:endParaRPr lang="ru-RU" sz="2200" i="1" dirty="0">
              <a:solidFill>
                <a:schemeClr val="accent3">
                  <a:lumMod val="50000"/>
                </a:schemeClr>
              </a:solidFill>
            </a:endParaRPr>
          </a:p>
        </p:txBody>
      </p:sp>
      <p:sp>
        <p:nvSpPr>
          <p:cNvPr id="5" name="Текст 4"/>
          <p:cNvSpPr>
            <a:spLocks noGrp="1"/>
          </p:cNvSpPr>
          <p:nvPr>
            <p:ph type="body" sz="half" idx="2"/>
          </p:nvPr>
        </p:nvSpPr>
        <p:spPr>
          <a:xfrm>
            <a:off x="467544" y="1124744"/>
            <a:ext cx="3008313" cy="5256584"/>
          </a:xfrm>
        </p:spPr>
        <p:txBody>
          <a:bodyPr>
            <a:normAutofit lnSpcReduction="10000"/>
          </a:bodyPr>
          <a:lstStyle/>
          <a:p>
            <a:pPr>
              <a:buFont typeface="Arial" pitchFamily="34" charset="0"/>
              <a:buChar char="•"/>
            </a:pPr>
            <a:r>
              <a:rPr lang="ru-RU" sz="2000" dirty="0" smtClean="0">
                <a:solidFill>
                  <a:srgbClr val="7030A0"/>
                </a:solidFill>
              </a:rPr>
              <a:t>нельзя навязывать ребёнку своё видение в решении проблемы (может быть у ребёнка будет свой путь решения проблемы);</a:t>
            </a:r>
          </a:p>
          <a:p>
            <a:pPr>
              <a:buFont typeface="Arial" pitchFamily="34" charset="0"/>
              <a:buChar char="•"/>
            </a:pPr>
            <a:r>
              <a:rPr lang="ru-RU" sz="2000" dirty="0" smtClean="0">
                <a:solidFill>
                  <a:srgbClr val="7030A0"/>
                </a:solidFill>
              </a:rPr>
              <a:t>обязательно спросить у ребёнка разрешения заняться с ним общим делом;</a:t>
            </a:r>
          </a:p>
          <a:p>
            <a:pPr>
              <a:buFont typeface="Arial" pitchFamily="34" charset="0"/>
              <a:buChar char="•"/>
            </a:pPr>
            <a:r>
              <a:rPr lang="ru-RU" sz="2000" dirty="0" smtClean="0">
                <a:solidFill>
                  <a:srgbClr val="7030A0"/>
                </a:solidFill>
              </a:rPr>
              <a:t>обязательно хвалить действия ребёнка за полученный результат;</a:t>
            </a:r>
          </a:p>
          <a:p>
            <a:pPr>
              <a:buFont typeface="Arial" pitchFamily="34" charset="0"/>
              <a:buChar char="•"/>
            </a:pPr>
            <a:r>
              <a:rPr lang="ru-RU" sz="2000" dirty="0" smtClean="0">
                <a:solidFill>
                  <a:srgbClr val="7030A0"/>
                </a:solidFill>
              </a:rPr>
              <a:t>действуя совместно с ребёнком, вы знакомите его со своими планами, способами их достижения.</a:t>
            </a:r>
          </a:p>
          <a:p>
            <a:endParaRPr lang="ru-RU" dirty="0" smtClean="0">
              <a:solidFill>
                <a:srgbClr val="7030A0"/>
              </a:solidFill>
            </a:endParaRPr>
          </a:p>
          <a:p>
            <a:endParaRPr lang="ru-RU" dirty="0"/>
          </a:p>
        </p:txBody>
      </p:sp>
      <p:pic>
        <p:nvPicPr>
          <p:cNvPr id="6" name="Содержимое 5" descr="http://granatik.ru/wp-content/uploads/2013/08/image60.jpg"/>
          <p:cNvPicPr>
            <a:picLocks noGrp="1"/>
          </p:cNvPicPr>
          <p:nvPr>
            <p:ph idx="1"/>
          </p:nvPr>
        </p:nvPicPr>
        <p:blipFill>
          <a:blip r:embed="rId4" cstate="print"/>
          <a:srcRect/>
          <a:stretch>
            <a:fillRect/>
          </a:stretch>
        </p:blipFill>
        <p:spPr bwMode="auto">
          <a:xfrm>
            <a:off x="3419872" y="1268760"/>
            <a:ext cx="5437112" cy="4536504"/>
          </a:xfrm>
          <a:prstGeom prst="rect">
            <a:avLst/>
          </a:prstGeom>
          <a:noFill/>
          <a:ln w="9525">
            <a:noFill/>
            <a:miter lim="800000"/>
            <a:headEnd/>
            <a:tailEnd/>
          </a:ln>
        </p:spPr>
      </p:pic>
    </p:spTree>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ppt_x"/>
                                          </p:val>
                                        </p:tav>
                                        <p:tav tm="100000">
                                          <p:val>
                                            <p:strVal val="#ppt_x"/>
                                          </p:val>
                                        </p:tav>
                                      </p:tavLst>
                                    </p:anim>
                                    <p:anim calcmode="lin" valueType="num">
                                      <p:cBhvr additive="base">
                                        <p:cTn id="8" dur="20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p:txBody>
          <a:bodyPr>
            <a:normAutofit fontScale="90000"/>
          </a:bodyPr>
          <a:lstStyle/>
          <a:p>
            <a:pPr lvl="0"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kumimoji="0" lang="ru-RU" sz="4900" b="0" i="1" u="none" strike="noStrike" cap="none" normalizeH="0" baseline="0" dirty="0" smtClean="0">
                <a:ln>
                  <a:noFill/>
                </a:ln>
                <a:solidFill>
                  <a:srgbClr val="002060"/>
                </a:solidFill>
                <a:effectLst/>
                <a:latin typeface="+mj-lt"/>
                <a:cs typeface="Arial" pitchFamily="34" charset="0"/>
              </a:rPr>
              <a:t>Необходимо помнить,</a:t>
            </a:r>
            <a:r>
              <a:rPr kumimoji="0" lang="ru-RU" sz="4900" b="0" i="1" u="none" strike="noStrike" cap="none" normalizeH="0" dirty="0" smtClean="0">
                <a:ln>
                  <a:noFill/>
                </a:ln>
                <a:solidFill>
                  <a:srgbClr val="002060"/>
                </a:solidFill>
                <a:effectLst/>
                <a:latin typeface="+mj-lt"/>
                <a:cs typeface="Arial" pitchFamily="34" charset="0"/>
              </a:rPr>
              <a:t> что</a:t>
            </a:r>
            <a:r>
              <a:rPr lang="ru-RU" sz="6700" dirty="0">
                <a:solidFill>
                  <a:srgbClr val="FF0000"/>
                </a:solidFill>
              </a:rPr>
              <a:t/>
            </a:r>
            <a:br>
              <a:rPr lang="ru-RU" sz="6700" dirty="0">
                <a:solidFill>
                  <a:srgbClr val="FF0000"/>
                </a:solidFill>
              </a:rPr>
            </a:br>
            <a:endParaRPr lang="ru-RU" sz="6700" i="1" dirty="0">
              <a:solidFill>
                <a:srgbClr val="FF0000"/>
              </a:solidFill>
            </a:endParaRPr>
          </a:p>
        </p:txBody>
      </p:sp>
      <p:pic>
        <p:nvPicPr>
          <p:cNvPr id="10" name="Содержимое 9" descr="http://images.myshared.ru/241989/slide_2.jpg"/>
          <p:cNvPicPr>
            <a:picLocks noGrp="1"/>
          </p:cNvPicPr>
          <p:nvPr>
            <p:ph idx="1"/>
          </p:nvPr>
        </p:nvPicPr>
        <p:blipFill>
          <a:blip r:embed="rId4" cstate="print"/>
          <a:srcRect r="-29" b="10721"/>
          <a:stretch>
            <a:fillRect/>
          </a:stretch>
        </p:blipFill>
        <p:spPr bwMode="auto">
          <a:xfrm>
            <a:off x="755576" y="1340768"/>
            <a:ext cx="7704856" cy="5184576"/>
          </a:xfrm>
          <a:prstGeom prst="rect">
            <a:avLst/>
          </a:prstGeom>
          <a:noFill/>
          <a:ln w="9525">
            <a:noFill/>
            <a:miter lim="800000"/>
            <a:headEnd/>
            <a:tailEnd/>
          </a:ln>
        </p:spPr>
      </p:pic>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2"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Заголовок 4"/>
          <p:cNvSpPr>
            <a:spLocks noGrp="1"/>
          </p:cNvSpPr>
          <p:nvPr>
            <p:ph type="title"/>
          </p:nvPr>
        </p:nvSpPr>
        <p:spPr>
          <a:xfrm>
            <a:off x="611560" y="5373216"/>
            <a:ext cx="8229600" cy="1143000"/>
          </a:xfrm>
        </p:spPr>
        <p:txBody>
          <a:bodyPr>
            <a:normAutofit fontScale="90000"/>
          </a:bodyPr>
          <a:lstStyle/>
          <a:p>
            <a:r>
              <a:rPr lang="ru-RU" sz="3600" b="1" i="1" dirty="0" smtClean="0">
                <a:solidFill>
                  <a:srgbClr val="002060"/>
                </a:solidFill>
              </a:rPr>
              <a:t>Расскажи – и я забуду, покажи – и я запомню, дай попробовать – и я пойму.</a:t>
            </a:r>
            <a:r>
              <a:rPr lang="ru-RU" sz="3600" b="1" dirty="0" smtClean="0"/>
              <a:t/>
            </a:r>
            <a:br>
              <a:rPr lang="ru-RU" sz="3600" b="1" dirty="0" smtClean="0"/>
            </a:br>
            <a:r>
              <a:rPr lang="ru-RU" sz="2800" dirty="0" smtClean="0"/>
              <a:t>                                                                                             </a:t>
            </a:r>
            <a:r>
              <a:rPr lang="ru-RU" sz="2800" dirty="0" smtClean="0">
                <a:solidFill>
                  <a:srgbClr val="002060"/>
                </a:solidFill>
              </a:rPr>
              <a:t>Конфуций</a:t>
            </a:r>
            <a:endParaRPr lang="ru-RU" sz="2800" dirty="0">
              <a:solidFill>
                <a:srgbClr val="002060"/>
              </a:solidFill>
            </a:endParaRPr>
          </a:p>
        </p:txBody>
      </p:sp>
      <p:pic>
        <p:nvPicPr>
          <p:cNvPr id="9" name="Содержимое 8" descr="http://dou83.ucoz.ru/2013/IMG_20140224_095127.jpg"/>
          <p:cNvPicPr>
            <a:picLocks noGrp="1"/>
          </p:cNvPicPr>
          <p:nvPr>
            <p:ph idx="1"/>
          </p:nvPr>
        </p:nvPicPr>
        <p:blipFill>
          <a:blip r:embed="rId3" cstate="print"/>
          <a:srcRect/>
          <a:stretch>
            <a:fillRect/>
          </a:stretch>
        </p:blipFill>
        <p:spPr bwMode="auto">
          <a:xfrm>
            <a:off x="1331640" y="332656"/>
            <a:ext cx="6624736" cy="4896544"/>
          </a:xfrm>
          <a:prstGeom prst="rect">
            <a:avLst/>
          </a:prstGeom>
          <a:solidFill>
            <a:srgbClr val="FFFFFF">
              <a:shade val="85000"/>
            </a:srgbClr>
          </a:solidFill>
          <a:ln w="88900"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467544" y="476672"/>
            <a:ext cx="8229600" cy="1143000"/>
          </a:xfrm>
        </p:spPr>
        <p:txBody>
          <a:bodyPr>
            <a:normAutofit fontScale="90000"/>
          </a:bodyPr>
          <a:lstStyle/>
          <a:p>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sz="3100" dirty="0" smtClean="0">
                <a:solidFill>
                  <a:srgbClr val="002060"/>
                </a:solidFill>
              </a:rPr>
              <a:t>Каждая деятельность должна содержать то, что вызовет </a:t>
            </a:r>
            <a:r>
              <a:rPr lang="ru-RU" sz="3100" dirty="0" smtClean="0">
                <a:solidFill>
                  <a:srgbClr val="002060"/>
                </a:solidFill>
              </a:rPr>
              <a:t>удивление, изумление</a:t>
            </a:r>
            <a:r>
              <a:rPr lang="ru-RU" sz="3100" dirty="0" smtClean="0">
                <a:solidFill>
                  <a:srgbClr val="002060"/>
                </a:solidFill>
              </a:rPr>
              <a:t>, восторг, </a:t>
            </a:r>
            <a:r>
              <a:rPr lang="ru-RU" sz="3100" dirty="0" smtClean="0">
                <a:solidFill>
                  <a:srgbClr val="002060"/>
                </a:solidFill>
              </a:rPr>
              <a:t>то, что </a:t>
            </a:r>
            <a:r>
              <a:rPr lang="ru-RU" sz="3100" dirty="0" smtClean="0">
                <a:solidFill>
                  <a:srgbClr val="002060"/>
                </a:solidFill>
              </a:rPr>
              <a:t>дети будут помнить долго. </a:t>
            </a:r>
            <a:r>
              <a:rPr lang="ru-RU" sz="6700" dirty="0">
                <a:solidFill>
                  <a:srgbClr val="FF0000"/>
                </a:solidFill>
              </a:rPr>
              <a:t/>
            </a:r>
            <a:br>
              <a:rPr lang="ru-RU" sz="6700" dirty="0">
                <a:solidFill>
                  <a:srgbClr val="FF0000"/>
                </a:solidFill>
              </a:rPr>
            </a:br>
            <a:endParaRPr lang="ru-RU" sz="6700" i="1" dirty="0">
              <a:solidFill>
                <a:srgbClr val="FF0000"/>
              </a:solidFill>
            </a:endParaRPr>
          </a:p>
        </p:txBody>
      </p:sp>
      <p:pic>
        <p:nvPicPr>
          <p:cNvPr id="6" name="Содержимое 5" descr="https://encrypted-tbn3.gstatic.com/images?q=tbn:ANd9GcSKb3lzP1t9CWjm4apbhKFkFdqeOSOTc7dWfXcs3wesBMdFUfhr"/>
          <p:cNvPicPr>
            <a:picLocks noGrp="1"/>
          </p:cNvPicPr>
          <p:nvPr>
            <p:ph idx="1"/>
          </p:nvPr>
        </p:nvPicPr>
        <p:blipFill>
          <a:blip r:embed="rId4" cstate="print"/>
          <a:srcRect/>
          <a:stretch>
            <a:fillRect/>
          </a:stretch>
        </p:blipFill>
        <p:spPr bwMode="auto">
          <a:xfrm>
            <a:off x="899592" y="1628800"/>
            <a:ext cx="7416824" cy="4896543"/>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descr="http://volna.org/wp-content/uploads/2014/11/ighrovyie_uprazhnieniia_dlia_razvitiia_dykhaniia_u_dietiei_s_ffnr9.png"/>
          <p:cNvPicPr/>
          <p:nvPr/>
        </p:nvPicPr>
        <p:blipFill>
          <a:blip r:embed="rId2"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2"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p:txBody>
          <a:bodyPr>
            <a:normAutofit fontScale="90000"/>
          </a:bodyPr>
          <a:lstStyle/>
          <a:p>
            <a:r>
              <a:rPr lang="ru-RU" dirty="0"/>
              <a:t/>
            </a:r>
            <a:br>
              <a:rPr lang="ru-RU" dirty="0"/>
            </a:br>
            <a:r>
              <a:rPr lang="ru-RU" dirty="0" smtClean="0">
                <a:solidFill>
                  <a:srgbClr val="FF0000"/>
                </a:solidFill>
              </a:rPr>
              <a:t>МОТИВАЦИЯ:</a:t>
            </a:r>
            <a:r>
              <a:rPr lang="ru-RU" dirty="0" smtClean="0"/>
              <a:t> </a:t>
            </a:r>
            <a:br>
              <a:rPr lang="ru-RU" dirty="0" smtClean="0"/>
            </a:br>
            <a:endParaRPr lang="ru-RU" dirty="0"/>
          </a:p>
        </p:txBody>
      </p:sp>
      <p:sp>
        <p:nvSpPr>
          <p:cNvPr id="4" name="Содержимое 3"/>
          <p:cNvSpPr>
            <a:spLocks noGrp="1"/>
          </p:cNvSpPr>
          <p:nvPr>
            <p:ph idx="1"/>
          </p:nvPr>
        </p:nvSpPr>
        <p:spPr/>
        <p:txBody>
          <a:bodyPr>
            <a:normAutofit fontScale="92500" lnSpcReduction="20000"/>
          </a:bodyPr>
          <a:lstStyle/>
          <a:p>
            <a:r>
              <a:rPr lang="ru-RU" dirty="0" smtClean="0">
                <a:solidFill>
                  <a:schemeClr val="accent2">
                    <a:lumMod val="50000"/>
                  </a:schemeClr>
                </a:solidFill>
              </a:rPr>
              <a:t>Это совокупность внутренних и внешних движущих сил, которые побуждают человека к деятельности, придают этой деятельности направленность, ориентированную на достижение цели.</a:t>
            </a:r>
          </a:p>
          <a:p>
            <a:r>
              <a:rPr lang="ru-RU" dirty="0" smtClean="0">
                <a:solidFill>
                  <a:schemeClr val="accent2">
                    <a:lumMod val="50000"/>
                  </a:schemeClr>
                </a:solidFill>
              </a:rPr>
              <a:t>Это побуждение </a:t>
            </a:r>
            <a:r>
              <a:rPr lang="ru-RU" dirty="0">
                <a:solidFill>
                  <a:schemeClr val="accent2">
                    <a:lumMod val="50000"/>
                  </a:schemeClr>
                </a:solidFill>
              </a:rPr>
              <a:t>поведения детей (через их потребности, личные мотивы, интересные им цели, ценностные ориентации и т. п.), которое направляет детей и организует их, а также придаёт деятельности смысл и значимость для самого ребёнка.</a:t>
            </a:r>
          </a:p>
          <a:p>
            <a:endParaRPr lang="ru-RU" dirty="0"/>
          </a:p>
        </p:txBody>
      </p:sp>
    </p:spTree>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2"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395536" y="836712"/>
            <a:ext cx="8229600" cy="1143000"/>
          </a:xfrm>
        </p:spPr>
        <p:txBody>
          <a:bodyPr>
            <a:normAutofit fontScale="90000"/>
          </a:bodyPr>
          <a:lstStyle/>
          <a:p>
            <a:pPr lvl="0" fontAlgn="base">
              <a:spcAft>
                <a:spcPct val="0"/>
              </a:spcAft>
            </a:pPr>
            <a:r>
              <a:rPr kumimoji="0" lang="ru-RU" sz="4000" b="1" i="0" u="none" strike="noStrike" cap="none" normalizeH="0" baseline="0" dirty="0" smtClean="0">
                <a:ln>
                  <a:noFill/>
                </a:ln>
                <a:solidFill>
                  <a:schemeClr val="accent6">
                    <a:lumMod val="50000"/>
                  </a:schemeClr>
                </a:solidFill>
                <a:effectLst/>
                <a:latin typeface="+mj-lt"/>
                <a:ea typeface="Calibri" pitchFamily="34" charset="0"/>
                <a:cs typeface="TimesNewRoman,Bold"/>
              </a:rPr>
              <a:t>Виды мотивов</a:t>
            </a:r>
            <a:r>
              <a:rPr kumimoji="0" lang="ru-RU" sz="4000" b="1" i="0" u="none" strike="noStrike" cap="none" normalizeH="0" baseline="0" dirty="0" smtClean="0">
                <a:ln>
                  <a:noFill/>
                </a:ln>
                <a:solidFill>
                  <a:schemeClr val="accent6">
                    <a:lumMod val="50000"/>
                  </a:schemeClr>
                </a:solidFill>
                <a:effectLst/>
                <a:latin typeface="+mj-lt"/>
                <a:ea typeface="Calibri" pitchFamily="34" charset="0"/>
                <a:cs typeface="Times New Roman" pitchFamily="18" charset="0"/>
              </a:rPr>
              <a:t>, </a:t>
            </a:r>
            <a:br>
              <a:rPr kumimoji="0" lang="ru-RU" sz="4000" b="1" i="0" u="none" strike="noStrike" cap="none" normalizeH="0" baseline="0" dirty="0" smtClean="0">
                <a:ln>
                  <a:noFill/>
                </a:ln>
                <a:solidFill>
                  <a:schemeClr val="accent6">
                    <a:lumMod val="50000"/>
                  </a:schemeClr>
                </a:solidFill>
                <a:effectLst/>
                <a:latin typeface="+mj-lt"/>
                <a:ea typeface="Calibri" pitchFamily="34" charset="0"/>
                <a:cs typeface="Times New Roman" pitchFamily="18" charset="0"/>
              </a:rPr>
            </a:br>
            <a:r>
              <a:rPr kumimoji="0" lang="ru-RU" sz="4000" b="1" i="0" u="none" strike="noStrike" cap="none" normalizeH="0" baseline="0" dirty="0" smtClean="0">
                <a:ln>
                  <a:noFill/>
                </a:ln>
                <a:solidFill>
                  <a:schemeClr val="accent6">
                    <a:lumMod val="50000"/>
                  </a:schemeClr>
                </a:solidFill>
                <a:effectLst/>
                <a:latin typeface="+mj-lt"/>
                <a:ea typeface="Calibri" pitchFamily="34" charset="0"/>
                <a:cs typeface="TimesNewRoman,Bold"/>
              </a:rPr>
              <a:t>типичных для дошкольного возраста</a:t>
            </a: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t/>
            </a:r>
            <a:br>
              <a:rPr lang="ru-RU" dirty="0"/>
            </a:br>
            <a:endParaRPr lang="ru-RU" dirty="0"/>
          </a:p>
        </p:txBody>
      </p:sp>
      <p:graphicFrame>
        <p:nvGraphicFramePr>
          <p:cNvPr id="7" name="Содержимое 6"/>
          <p:cNvGraphicFramePr>
            <a:graphicFrameLocks noGrp="1"/>
          </p:cNvGraphicFramePr>
          <p:nvPr>
            <p:ph idx="1"/>
          </p:nvPr>
        </p:nvGraphicFramePr>
        <p:xfrm>
          <a:off x="179512" y="1412776"/>
          <a:ext cx="8712968" cy="53285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2"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2000" fill="hold"/>
                                        <p:tgtEl>
                                          <p:spTgt spid="7"/>
                                        </p:tgtEl>
                                        <p:attrNameLst>
                                          <p:attrName>ppt_x</p:attrName>
                                        </p:attrNameLst>
                                      </p:cBhvr>
                                      <p:tavLst>
                                        <p:tav tm="0">
                                          <p:val>
                                            <p:strVal val="#ppt_x"/>
                                          </p:val>
                                        </p:tav>
                                        <p:tav tm="100000">
                                          <p:val>
                                            <p:strVal val="#ppt_x"/>
                                          </p:val>
                                        </p:tav>
                                      </p:tavLst>
                                    </p:anim>
                                    <p:anim calcmode="lin" valueType="num">
                                      <p:cBhvr additive="base">
                                        <p:cTn id="8" dur="2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2">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395536" y="548680"/>
            <a:ext cx="8229600" cy="1143000"/>
          </a:xfrm>
        </p:spPr>
        <p:txBody>
          <a:bodyPr>
            <a:normAutofit fontScale="90000"/>
          </a:bodyPr>
          <a:lstStyle/>
          <a:p>
            <a:pPr lvl="0" fontAlgn="base">
              <a:spcAft>
                <a:spcPct val="0"/>
              </a:spcAft>
            </a:pPr>
            <a:r>
              <a:rPr kumimoji="0" lang="ru-RU" sz="3100" b="1" i="0" u="none" strike="noStrike" cap="none" normalizeH="0" baseline="0" dirty="0" smtClean="0">
                <a:ln>
                  <a:noFill/>
                </a:ln>
                <a:solidFill>
                  <a:schemeClr val="accent6">
                    <a:lumMod val="50000"/>
                  </a:schemeClr>
                </a:solidFill>
                <a:effectLst/>
                <a:latin typeface="+mj-lt"/>
                <a:ea typeface="Calibri" pitchFamily="34" charset="0"/>
                <a:cs typeface="TimesNewRoman,Bold"/>
              </a:rPr>
              <a:t>Виды мотивов</a:t>
            </a:r>
            <a:r>
              <a:rPr kumimoji="0" lang="ru-RU" sz="3100" b="1" i="0" u="none" strike="noStrike" cap="none" normalizeH="0" baseline="0" dirty="0" smtClean="0">
                <a:ln>
                  <a:noFill/>
                </a:ln>
                <a:solidFill>
                  <a:schemeClr val="accent6">
                    <a:lumMod val="50000"/>
                  </a:schemeClr>
                </a:solidFill>
                <a:effectLst/>
                <a:latin typeface="+mj-lt"/>
                <a:ea typeface="Calibri" pitchFamily="34" charset="0"/>
                <a:cs typeface="Times New Roman" pitchFamily="18" charset="0"/>
              </a:rPr>
              <a:t>, </a:t>
            </a:r>
            <a:br>
              <a:rPr kumimoji="0" lang="ru-RU" sz="3100" b="1" i="0" u="none" strike="noStrike" cap="none" normalizeH="0" baseline="0" dirty="0" smtClean="0">
                <a:ln>
                  <a:noFill/>
                </a:ln>
                <a:solidFill>
                  <a:schemeClr val="accent6">
                    <a:lumMod val="50000"/>
                  </a:schemeClr>
                </a:solidFill>
                <a:effectLst/>
                <a:latin typeface="+mj-lt"/>
                <a:ea typeface="Calibri" pitchFamily="34" charset="0"/>
                <a:cs typeface="Times New Roman" pitchFamily="18" charset="0"/>
              </a:rPr>
            </a:br>
            <a:r>
              <a:rPr kumimoji="0" lang="ru-RU" sz="3100" b="1" i="0" u="none" strike="noStrike" cap="none" normalizeH="0" baseline="0" dirty="0" smtClean="0">
                <a:ln>
                  <a:noFill/>
                </a:ln>
                <a:solidFill>
                  <a:schemeClr val="accent6">
                    <a:lumMod val="50000"/>
                  </a:schemeClr>
                </a:solidFill>
                <a:effectLst/>
                <a:latin typeface="+mj-lt"/>
                <a:ea typeface="Calibri" pitchFamily="34" charset="0"/>
                <a:cs typeface="TimesNewRoman,Bold"/>
              </a:rPr>
              <a:t>типичных для дошкольного возраста</a:t>
            </a: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t/>
            </a:r>
            <a:br>
              <a:rPr lang="ru-RU" dirty="0"/>
            </a:br>
            <a:endParaRPr lang="ru-RU" dirty="0"/>
          </a:p>
        </p:txBody>
      </p:sp>
      <p:graphicFrame>
        <p:nvGraphicFramePr>
          <p:cNvPr id="7" name="Содержимое 6"/>
          <p:cNvGraphicFramePr>
            <a:graphicFrameLocks noGrp="1"/>
          </p:cNvGraphicFramePr>
          <p:nvPr>
            <p:ph idx="1"/>
          </p:nvPr>
        </p:nvGraphicFramePr>
        <p:xfrm>
          <a:off x="179512" y="1268760"/>
          <a:ext cx="8712968" cy="54726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395536" y="548680"/>
            <a:ext cx="8229600" cy="1143000"/>
          </a:xfrm>
        </p:spPr>
        <p:txBody>
          <a:bodyPr>
            <a:normAutofit fontScale="90000"/>
          </a:bodyPr>
          <a:lstStyle/>
          <a:p>
            <a:pPr lvl="0" fontAlgn="base">
              <a:spcAft>
                <a:spcPct val="0"/>
              </a:spcAft>
            </a:pPr>
            <a:r>
              <a:rPr kumimoji="0" lang="ru-RU" sz="3100" b="1" i="0" u="none" strike="noStrike" cap="none" normalizeH="0" baseline="0" dirty="0" smtClean="0">
                <a:ln>
                  <a:noFill/>
                </a:ln>
                <a:solidFill>
                  <a:schemeClr val="accent6">
                    <a:lumMod val="50000"/>
                  </a:schemeClr>
                </a:solidFill>
                <a:effectLst/>
                <a:latin typeface="+mj-lt"/>
                <a:ea typeface="Calibri" pitchFamily="34" charset="0"/>
                <a:cs typeface="TimesNewRoman,Bold"/>
              </a:rPr>
              <a:t>Виды мотивов</a:t>
            </a:r>
            <a:r>
              <a:rPr kumimoji="0" lang="ru-RU" sz="3100" b="1" i="0" u="none" strike="noStrike" cap="none" normalizeH="0" baseline="0" dirty="0" smtClean="0">
                <a:ln>
                  <a:noFill/>
                </a:ln>
                <a:solidFill>
                  <a:schemeClr val="accent6">
                    <a:lumMod val="50000"/>
                  </a:schemeClr>
                </a:solidFill>
                <a:effectLst/>
                <a:latin typeface="+mj-lt"/>
                <a:ea typeface="Calibri" pitchFamily="34" charset="0"/>
                <a:cs typeface="Times New Roman" pitchFamily="18" charset="0"/>
              </a:rPr>
              <a:t>, </a:t>
            </a:r>
            <a:br>
              <a:rPr kumimoji="0" lang="ru-RU" sz="3100" b="1" i="0" u="none" strike="noStrike" cap="none" normalizeH="0" baseline="0" dirty="0" smtClean="0">
                <a:ln>
                  <a:noFill/>
                </a:ln>
                <a:solidFill>
                  <a:schemeClr val="accent6">
                    <a:lumMod val="50000"/>
                  </a:schemeClr>
                </a:solidFill>
                <a:effectLst/>
                <a:latin typeface="+mj-lt"/>
                <a:ea typeface="Calibri" pitchFamily="34" charset="0"/>
                <a:cs typeface="Times New Roman" pitchFamily="18" charset="0"/>
              </a:rPr>
            </a:br>
            <a:r>
              <a:rPr kumimoji="0" lang="ru-RU" sz="3100" b="1" i="0" u="none" strike="noStrike" cap="none" normalizeH="0" baseline="0" dirty="0" smtClean="0">
                <a:ln>
                  <a:noFill/>
                </a:ln>
                <a:solidFill>
                  <a:schemeClr val="accent6">
                    <a:lumMod val="50000"/>
                  </a:schemeClr>
                </a:solidFill>
                <a:effectLst/>
                <a:latin typeface="+mj-lt"/>
                <a:ea typeface="Calibri" pitchFamily="34" charset="0"/>
                <a:cs typeface="TimesNewRoman,Bold"/>
              </a:rPr>
              <a:t>типичных для дошкольного возраста</a:t>
            </a: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t/>
            </a:r>
            <a:br>
              <a:rPr lang="ru-RU" dirty="0"/>
            </a:br>
            <a:endParaRPr lang="ru-RU" dirty="0"/>
          </a:p>
        </p:txBody>
      </p:sp>
      <p:graphicFrame>
        <p:nvGraphicFramePr>
          <p:cNvPr id="7" name="Содержимое 6"/>
          <p:cNvGraphicFramePr>
            <a:graphicFrameLocks noGrp="1"/>
          </p:cNvGraphicFramePr>
          <p:nvPr>
            <p:ph idx="1"/>
          </p:nvPr>
        </p:nvGraphicFramePr>
        <p:xfrm>
          <a:off x="179512" y="1052736"/>
          <a:ext cx="8712968" cy="580526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amond(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467544" y="620688"/>
            <a:ext cx="3008313" cy="1162050"/>
          </a:xfrm>
        </p:spPr>
        <p:txBody>
          <a:bodyPr>
            <a:normAutofit fontScale="90000"/>
          </a:bodyPr>
          <a:lstStyle/>
          <a:p>
            <a:pPr lvl="0" fontAlgn="base">
              <a:spcAft>
                <a:spcPct val="0"/>
              </a:spcAft>
            </a:pPr>
            <a:r>
              <a:rPr kumimoji="0" lang="ru-RU" sz="2200" b="1" i="0" u="none" strike="noStrike" cap="none" normalizeH="0" baseline="0" dirty="0" smtClean="0">
                <a:ln>
                  <a:noFill/>
                </a:ln>
                <a:solidFill>
                  <a:schemeClr val="accent6">
                    <a:lumMod val="50000"/>
                  </a:schemeClr>
                </a:solidFill>
                <a:effectLst/>
                <a:latin typeface="+mj-lt"/>
                <a:ea typeface="Calibri" pitchFamily="34" charset="0"/>
                <a:cs typeface="TimesNewRoman,Bold"/>
              </a:rPr>
              <a:t>Виды мотивов</a:t>
            </a:r>
            <a:r>
              <a:rPr kumimoji="0" lang="ru-RU" sz="2200" b="1" i="0" u="none" strike="noStrike" cap="none" normalizeH="0" baseline="0" dirty="0" smtClean="0">
                <a:ln>
                  <a:noFill/>
                </a:ln>
                <a:solidFill>
                  <a:schemeClr val="accent6">
                    <a:lumMod val="50000"/>
                  </a:schemeClr>
                </a:solidFill>
                <a:effectLst/>
                <a:latin typeface="+mj-lt"/>
                <a:ea typeface="Calibri" pitchFamily="34" charset="0"/>
                <a:cs typeface="Times New Roman" pitchFamily="18" charset="0"/>
              </a:rPr>
              <a:t>, </a:t>
            </a:r>
            <a:br>
              <a:rPr kumimoji="0" lang="ru-RU" sz="2200" b="1" i="0" u="none" strike="noStrike" cap="none" normalizeH="0" baseline="0" dirty="0" smtClean="0">
                <a:ln>
                  <a:noFill/>
                </a:ln>
                <a:solidFill>
                  <a:schemeClr val="accent6">
                    <a:lumMod val="50000"/>
                  </a:schemeClr>
                </a:solidFill>
                <a:effectLst/>
                <a:latin typeface="+mj-lt"/>
                <a:ea typeface="Calibri" pitchFamily="34" charset="0"/>
                <a:cs typeface="Times New Roman" pitchFamily="18" charset="0"/>
              </a:rPr>
            </a:br>
            <a:r>
              <a:rPr kumimoji="0" lang="ru-RU" sz="2200" b="1" i="0" u="none" strike="noStrike" cap="none" normalizeH="0" baseline="0" dirty="0" smtClean="0">
                <a:ln>
                  <a:noFill/>
                </a:ln>
                <a:solidFill>
                  <a:schemeClr val="accent6">
                    <a:lumMod val="50000"/>
                  </a:schemeClr>
                </a:solidFill>
                <a:effectLst/>
                <a:latin typeface="+mj-lt"/>
                <a:ea typeface="Calibri" pitchFamily="34" charset="0"/>
                <a:cs typeface="TimesNewRoman,Bold"/>
              </a:rPr>
              <a:t>типичных для дошкольного возраста</a:t>
            </a: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dirty="0"/>
              <a:t/>
            </a:r>
            <a:br>
              <a:rPr lang="ru-RU" dirty="0"/>
            </a:br>
            <a:endParaRPr lang="ru-RU" dirty="0"/>
          </a:p>
        </p:txBody>
      </p:sp>
      <p:sp>
        <p:nvSpPr>
          <p:cNvPr id="5" name="Текст 4"/>
          <p:cNvSpPr>
            <a:spLocks noGrp="1"/>
          </p:cNvSpPr>
          <p:nvPr>
            <p:ph type="body" sz="half" idx="2"/>
          </p:nvPr>
        </p:nvSpPr>
        <p:spPr/>
        <p:txBody>
          <a:bodyPr>
            <a:noAutofit/>
          </a:bodyPr>
          <a:lstStyle/>
          <a:p>
            <a:r>
              <a:rPr lang="ru-RU" sz="1600" dirty="0"/>
              <a:t>Среди </a:t>
            </a:r>
            <a:r>
              <a:rPr lang="ru-RU" sz="1600" dirty="0">
                <a:solidFill>
                  <a:srgbClr val="FF0000"/>
                </a:solidFill>
              </a:rPr>
              <a:t>нравственных мотивов </a:t>
            </a:r>
            <a:r>
              <a:rPr lang="ru-RU" sz="1600" dirty="0"/>
              <a:t>поведения все большее место </a:t>
            </a:r>
            <a:r>
              <a:rPr lang="ru-RU" sz="1600" dirty="0" smtClean="0"/>
              <a:t>начинают занимать </a:t>
            </a:r>
            <a:r>
              <a:rPr lang="ru-RU" sz="1600" b="1" i="1" dirty="0">
                <a:solidFill>
                  <a:srgbClr val="7030A0"/>
                </a:solidFill>
              </a:rPr>
              <a:t>общественные</a:t>
            </a:r>
            <a:r>
              <a:rPr lang="ru-RU" sz="1600" b="1" dirty="0"/>
              <a:t> </a:t>
            </a:r>
            <a:r>
              <a:rPr lang="ru-RU" sz="1600" dirty="0"/>
              <a:t>мотивы — желание сделать что-то для других людей, принести им пользу. Уже многие младшие дошкольники могут выполнить несложное задание ради того, чтобы доставить удовольствие другим людям: под руководством воспитателя изготовить флажок в подарок малышам или салфеточку в подарок маме. Но для этого нужно, чтобы дети ярко представляли себе людей, для которых они делают вещь, испытывали к ним симпатию, сочувствие. </a:t>
            </a:r>
          </a:p>
        </p:txBody>
      </p:sp>
      <p:pic>
        <p:nvPicPr>
          <p:cNvPr id="15" name="Содержимое 14" descr="Картинки по запросу дети дарят маме поделку"/>
          <p:cNvPicPr>
            <a:picLocks noGrp="1"/>
          </p:cNvPicPr>
          <p:nvPr>
            <p:ph idx="1"/>
          </p:nvPr>
        </p:nvPicPr>
        <p:blipFill>
          <a:blip r:embed="rId4" cstate="print"/>
          <a:srcRect/>
          <a:stretch>
            <a:fillRect/>
          </a:stretch>
        </p:blipFill>
        <p:spPr bwMode="auto">
          <a:xfrm>
            <a:off x="3491880" y="1484784"/>
            <a:ext cx="5400599" cy="4896544"/>
          </a:xfrm>
          <a:prstGeom prst="rect">
            <a:avLst/>
          </a:prstGeom>
          <a:noFill/>
          <a:ln w="9525">
            <a:noFill/>
            <a:miter lim="800000"/>
            <a:headEnd/>
            <a:tailEnd/>
          </a:ln>
        </p:spPr>
      </p:pic>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ox(in)">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a:xfrm>
            <a:off x="467544" y="476672"/>
            <a:ext cx="8229600" cy="1143000"/>
          </a:xfrm>
        </p:spPr>
        <p:txBody>
          <a:bodyPr>
            <a:normAutofit fontScale="90000"/>
          </a:bodyPr>
          <a:lstStyle/>
          <a:p>
            <a:pPr lvl="0"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lang="ru-RU" sz="4000" b="1" i="1" dirty="0" smtClean="0">
                <a:solidFill>
                  <a:srgbClr val="002060"/>
                </a:solidFill>
              </a:rPr>
              <a:t>Соподчинение </a:t>
            </a:r>
            <a:r>
              <a:rPr lang="ru-RU" sz="4000" b="1" i="1" dirty="0" smtClean="0">
                <a:solidFill>
                  <a:srgbClr val="002060"/>
                </a:solidFill>
              </a:rPr>
              <a:t>мотивов – самое важное новообразование </a:t>
            </a:r>
            <a:r>
              <a:rPr lang="ru-RU" sz="4000" b="1" i="1" dirty="0" smtClean="0">
                <a:solidFill>
                  <a:srgbClr val="002060"/>
                </a:solidFill>
              </a:rPr>
              <a:t>в развитии личности </a:t>
            </a:r>
            <a:r>
              <a:rPr lang="ru-RU" sz="4000" b="1" i="1" dirty="0" smtClean="0">
                <a:solidFill>
                  <a:srgbClr val="002060"/>
                </a:solidFill>
              </a:rPr>
              <a:t>дошкольника </a:t>
            </a:r>
            <a:r>
              <a:rPr lang="ru-RU" dirty="0"/>
              <a:t/>
            </a:r>
            <a:br>
              <a:rPr lang="ru-RU" dirty="0"/>
            </a:br>
            <a:endParaRPr lang="ru-RU" dirty="0"/>
          </a:p>
        </p:txBody>
      </p:sp>
      <p:sp>
        <p:nvSpPr>
          <p:cNvPr id="4" name="Содержимое 3"/>
          <p:cNvSpPr>
            <a:spLocks noGrp="1"/>
          </p:cNvSpPr>
          <p:nvPr>
            <p:ph idx="1"/>
          </p:nvPr>
        </p:nvSpPr>
        <p:spPr>
          <a:xfrm>
            <a:off x="467544" y="2132856"/>
            <a:ext cx="8229600" cy="4525963"/>
          </a:xfrm>
        </p:spPr>
        <p:txBody>
          <a:bodyPr/>
          <a:lstStyle/>
          <a:p>
            <a:r>
              <a:rPr lang="ru-RU" dirty="0" smtClean="0">
                <a:solidFill>
                  <a:srgbClr val="0070C0"/>
                </a:solidFill>
              </a:rPr>
              <a:t>Поведение младшего дошкольника неопределенно, не имеет основной линии, стержня. </a:t>
            </a:r>
            <a:endParaRPr lang="ru-RU" dirty="0" smtClean="0">
              <a:solidFill>
                <a:srgbClr val="0070C0"/>
              </a:solidFill>
            </a:endParaRPr>
          </a:p>
          <a:p>
            <a:r>
              <a:rPr lang="ru-RU" dirty="0" smtClean="0">
                <a:solidFill>
                  <a:srgbClr val="0070C0"/>
                </a:solidFill>
              </a:rPr>
              <a:t>Разные </a:t>
            </a:r>
            <a:r>
              <a:rPr lang="ru-RU" dirty="0" smtClean="0">
                <a:solidFill>
                  <a:srgbClr val="0070C0"/>
                </a:solidFill>
              </a:rPr>
              <a:t>мотивы сменяют друг друга, и в зависимости от </a:t>
            </a:r>
            <a:r>
              <a:rPr lang="ru-RU" dirty="0" smtClean="0">
                <a:solidFill>
                  <a:srgbClr val="0070C0"/>
                </a:solidFill>
              </a:rPr>
              <a:t>изменения ситуации </a:t>
            </a:r>
            <a:r>
              <a:rPr lang="ru-RU" dirty="0" smtClean="0">
                <a:solidFill>
                  <a:srgbClr val="0070C0"/>
                </a:solidFill>
              </a:rPr>
              <a:t>поведением руководит то один, то другой мотив.</a:t>
            </a:r>
          </a:p>
          <a:p>
            <a:endParaRPr lang="ru-RU" dirty="0"/>
          </a:p>
        </p:txBody>
      </p:sp>
    </p:spTree>
  </p:cSld>
  <p:clrMapOvr>
    <a:masterClrMapping/>
  </p:clrMapOvr>
  <p:transition spd="slow">
    <p:wheel spokes="8"/>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assets-a1.kompasiana.com/images/cover/free-wallpaper-1-559e1dedb793730b05910c83.jpg?t=o&amp;v=1100"/>
          <p:cNvPicPr>
            <a:picLocks noChangeAspect="1" noChangeArrowheads="1"/>
          </p:cNvPicPr>
          <p:nvPr/>
        </p:nvPicPr>
        <p:blipFill>
          <a:blip r:embed="rId3" cstate="print"/>
          <a:srcRect r="419" b="5263"/>
          <a:stretch>
            <a:fillRect/>
          </a:stretch>
        </p:blipFill>
        <p:spPr bwMode="auto">
          <a:xfrm>
            <a:off x="0" y="0"/>
            <a:ext cx="9144000" cy="6858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8" name="Заголовок 7"/>
          <p:cNvSpPr>
            <a:spLocks noGrp="1"/>
          </p:cNvSpPr>
          <p:nvPr>
            <p:ph type="title"/>
          </p:nvPr>
        </p:nvSpPr>
        <p:spPr/>
        <p:txBody>
          <a:bodyPr>
            <a:normAutofit fontScale="90000"/>
          </a:bodyPr>
          <a:lstStyle/>
          <a:p>
            <a:pPr lvl="0" fontAlgn="base">
              <a:spcAft>
                <a:spcPct val="0"/>
              </a:spcAft>
            </a:pPr>
            <a:r>
              <a:rPr kumimoji="0" lang="ru-RU" b="0" i="0" u="none" strike="noStrike" cap="none" normalizeH="0" baseline="0" dirty="0" smtClean="0">
                <a:ln>
                  <a:noFill/>
                </a:ln>
                <a:solidFill>
                  <a:schemeClr val="tx1"/>
                </a:solidFill>
                <a:effectLst/>
                <a:latin typeface="+mj-lt"/>
                <a:cs typeface="Arial" pitchFamily="34" charset="0"/>
              </a:rPr>
              <a:t/>
            </a:r>
            <a:br>
              <a:rPr kumimoji="0" lang="ru-RU" b="0" i="0" u="none" strike="noStrike" cap="none" normalizeH="0" baseline="0" dirty="0" smtClean="0">
                <a:ln>
                  <a:noFill/>
                </a:ln>
                <a:solidFill>
                  <a:schemeClr val="tx1"/>
                </a:solidFill>
                <a:effectLst/>
                <a:latin typeface="+mj-lt"/>
                <a:cs typeface="Arial" pitchFamily="34" charset="0"/>
              </a:rPr>
            </a:br>
            <a:r>
              <a:rPr kumimoji="0" lang="ru-RU" sz="3200" b="0" u="none" strike="noStrike" cap="none" normalizeH="0" baseline="0" dirty="0" smtClean="0">
                <a:ln>
                  <a:noFill/>
                </a:ln>
                <a:solidFill>
                  <a:schemeClr val="accent3">
                    <a:lumMod val="50000"/>
                  </a:schemeClr>
                </a:solidFill>
                <a:effectLst/>
                <a:latin typeface="+mj-lt"/>
                <a:cs typeface="Arial" pitchFamily="34" charset="0"/>
              </a:rPr>
              <a:t>Соподчинение мотивов</a:t>
            </a:r>
            <a:r>
              <a:rPr lang="ru-RU" dirty="0">
                <a:solidFill>
                  <a:schemeClr val="accent3">
                    <a:lumMod val="50000"/>
                  </a:schemeClr>
                </a:solidFill>
              </a:rPr>
              <a:t/>
            </a:r>
            <a:br>
              <a:rPr lang="ru-RU" dirty="0">
                <a:solidFill>
                  <a:schemeClr val="accent3">
                    <a:lumMod val="50000"/>
                  </a:schemeClr>
                </a:solidFill>
              </a:rPr>
            </a:br>
            <a:endParaRPr lang="ru-RU" dirty="0">
              <a:solidFill>
                <a:schemeClr val="accent3">
                  <a:lumMod val="50000"/>
                </a:schemeClr>
              </a:solidFill>
            </a:endParaRPr>
          </a:p>
        </p:txBody>
      </p:sp>
      <p:sp>
        <p:nvSpPr>
          <p:cNvPr id="11" name="Текст 10"/>
          <p:cNvSpPr>
            <a:spLocks noGrp="1"/>
          </p:cNvSpPr>
          <p:nvPr>
            <p:ph type="body" sz="half" idx="2"/>
          </p:nvPr>
        </p:nvSpPr>
        <p:spPr/>
        <p:txBody>
          <a:bodyPr/>
          <a:lstStyle/>
          <a:p>
            <a:r>
              <a:rPr lang="ru-RU" sz="2000" dirty="0" smtClean="0"/>
              <a:t>Изменения в мотивах поведения на протяжении дошкольного детства состоят не только в том, что меняется их содержание, появляются новые виды мотивов. Между разными видами мотивов складывается </a:t>
            </a:r>
            <a:r>
              <a:rPr lang="ru-RU" sz="2000" i="1" dirty="0" smtClean="0">
                <a:solidFill>
                  <a:srgbClr val="FF0000"/>
                </a:solidFill>
              </a:rPr>
              <a:t>соподчинение,</a:t>
            </a:r>
            <a:r>
              <a:rPr lang="ru-RU" sz="2000" dirty="0" smtClean="0">
                <a:solidFill>
                  <a:srgbClr val="FF0000"/>
                </a:solidFill>
              </a:rPr>
              <a:t> </a:t>
            </a:r>
            <a:r>
              <a:rPr lang="ru-RU" sz="2000" i="1" dirty="0" smtClean="0">
                <a:solidFill>
                  <a:srgbClr val="FF0000"/>
                </a:solidFill>
              </a:rPr>
              <a:t>иерархия </a:t>
            </a:r>
            <a:r>
              <a:rPr lang="ru-RU" sz="2000" i="1" dirty="0" smtClean="0">
                <a:solidFill>
                  <a:srgbClr val="FF0000"/>
                </a:solidFill>
              </a:rPr>
              <a:t>мотивов</a:t>
            </a:r>
            <a:r>
              <a:rPr lang="ru-RU" sz="2000" i="1" dirty="0" smtClean="0"/>
              <a:t>: </a:t>
            </a:r>
            <a:r>
              <a:rPr lang="ru-RU" sz="2000" dirty="0" smtClean="0"/>
              <a:t>одни из них приобретают более важное значение для ребенка, чем другие.</a:t>
            </a:r>
          </a:p>
          <a:p>
            <a:endParaRPr lang="ru-RU" dirty="0"/>
          </a:p>
        </p:txBody>
      </p:sp>
      <p:pic>
        <p:nvPicPr>
          <p:cNvPr id="12" name="Содержимое 11" descr="http://podrastu.ru/wp-content/uploads/2015/06/trud-detej-v-detskom-sadu.jpg"/>
          <p:cNvPicPr>
            <a:picLocks noGrp="1"/>
          </p:cNvPicPr>
          <p:nvPr>
            <p:ph idx="1"/>
          </p:nvPr>
        </p:nvPicPr>
        <p:blipFill>
          <a:blip r:embed="rId4" cstate="print"/>
          <a:srcRect/>
          <a:stretch>
            <a:fillRect/>
          </a:stretch>
        </p:blipFill>
        <p:spPr bwMode="auto">
          <a:xfrm>
            <a:off x="3491880" y="548680"/>
            <a:ext cx="5111750" cy="3833813"/>
          </a:xfrm>
          <a:prstGeom prst="rect">
            <a:avLst/>
          </a:prstGeom>
          <a:noFill/>
          <a:ln w="9525">
            <a:noFill/>
            <a:miter lim="800000"/>
            <a:headEnd/>
            <a:tailEnd/>
          </a:ln>
        </p:spPr>
      </p:pic>
      <p:pic>
        <p:nvPicPr>
          <p:cNvPr id="2050" name="Picture 2" descr="Картинки по запросу картинки деятельность дошкольников"/>
          <p:cNvPicPr>
            <a:picLocks noChangeAspect="1" noChangeArrowheads="1"/>
          </p:cNvPicPr>
          <p:nvPr/>
        </p:nvPicPr>
        <p:blipFill>
          <a:blip r:embed="rId5" cstate="print"/>
          <a:srcRect/>
          <a:stretch>
            <a:fillRect/>
          </a:stretch>
        </p:blipFill>
        <p:spPr bwMode="auto">
          <a:xfrm>
            <a:off x="4644008" y="3789040"/>
            <a:ext cx="4176464" cy="2808312"/>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2000" fill="hold"/>
                                        <p:tgtEl>
                                          <p:spTgt spid="12"/>
                                        </p:tgtEl>
                                        <p:attrNameLst>
                                          <p:attrName>ppt_x</p:attrName>
                                        </p:attrNameLst>
                                      </p:cBhvr>
                                      <p:tavLst>
                                        <p:tav tm="0">
                                          <p:val>
                                            <p:strVal val="#ppt_x"/>
                                          </p:val>
                                        </p:tav>
                                        <p:tav tm="100000">
                                          <p:val>
                                            <p:strVal val="#ppt_x"/>
                                          </p:val>
                                        </p:tav>
                                      </p:tavLst>
                                    </p:anim>
                                    <p:anim calcmode="lin" valueType="num">
                                      <p:cBhvr additive="base">
                                        <p:cTn id="8" dur="2000" fill="hold"/>
                                        <p:tgtEl>
                                          <p:spTgt spid="12"/>
                                        </p:tgtEl>
                                        <p:attrNameLst>
                                          <p:attrName>ppt_y</p:attrName>
                                        </p:attrNameLst>
                                      </p:cBhvr>
                                      <p:tavLst>
                                        <p:tav tm="0">
                                          <p:val>
                                            <p:strVal val="1+#ppt_h/2"/>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additive="base">
                                        <p:cTn id="12" dur="2000" fill="hold"/>
                                        <p:tgtEl>
                                          <p:spTgt spid="2050"/>
                                        </p:tgtEl>
                                        <p:attrNameLst>
                                          <p:attrName>ppt_x</p:attrName>
                                        </p:attrNameLst>
                                      </p:cBhvr>
                                      <p:tavLst>
                                        <p:tav tm="0">
                                          <p:val>
                                            <p:strVal val="#ppt_x"/>
                                          </p:val>
                                        </p:tav>
                                        <p:tav tm="100000">
                                          <p:val>
                                            <p:strVal val="#ppt_x"/>
                                          </p:val>
                                        </p:tav>
                                      </p:tavLst>
                                    </p:anim>
                                    <p:anim calcmode="lin" valueType="num">
                                      <p:cBhvr additive="base">
                                        <p:cTn id="13" dur="20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929</TotalTime>
  <Words>1703</Words>
  <Application>Microsoft Office PowerPoint</Application>
  <PresentationFormat>Экран (4:3)</PresentationFormat>
  <Paragraphs>114</Paragraphs>
  <Slides>21</Slides>
  <Notes>16</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Развитие познавательной мотивации у дошкольников в соответствии с ФГОС ДО</vt:lpstr>
      <vt:lpstr>Расскажи – и я забуду, покажи – и я запомню, дай попробовать – и я пойму.                                                                                              Конфуций</vt:lpstr>
      <vt:lpstr> МОТИВАЦИЯ:  </vt:lpstr>
      <vt:lpstr>Виды мотивов,  типичных для дошкольного возраста  </vt:lpstr>
      <vt:lpstr>Виды мотивов,  типичных для дошкольного возраста  </vt:lpstr>
      <vt:lpstr>Виды мотивов,  типичных для дошкольного возраста  </vt:lpstr>
      <vt:lpstr>Виды мотивов,  типичных для дошкольного возраста  </vt:lpstr>
      <vt:lpstr> Соподчинение мотивов – самое важное новообразование в развитии личности дошкольника  </vt:lpstr>
      <vt:lpstr> Соподчинение мотивов </vt:lpstr>
      <vt:lpstr>  Использование игровых мотивов</vt:lpstr>
      <vt:lpstr>  Соответствие игровых методов и приемов при организации сюжетно-ролевой игры</vt:lpstr>
      <vt:lpstr>  Соответствие игровых методов и приемов при организации сюжетно-ролевой игры</vt:lpstr>
      <vt:lpstr>  Соответствие игровых методов и приемов при организации сюжетно-ролевой игры</vt:lpstr>
      <vt:lpstr>  Правила, которые необходимо соблюдать педагогу при объединении мира игры и обучения:</vt:lpstr>
      <vt:lpstr>  Методы и приемы, направленные на создание познавательной мотивации у дошкольников:</vt:lpstr>
      <vt:lpstr>  Методы и приемы, направленные на создание познавательной мотивации у дошкольников:</vt:lpstr>
      <vt:lpstr>  Процесс вовлечения в деятельность:</vt:lpstr>
      <vt:lpstr>  Принципы мотивации детей:</vt:lpstr>
      <vt:lpstr> Необходимо помнить, что </vt:lpstr>
      <vt:lpstr> Каждая деятельность должна содержать то, что вызовет удивление, изумление, восторг, то, что дети будут помнить долго.  </vt:lpstr>
      <vt:lpstr>Слайд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Учитель</dc:creator>
  <cp:lastModifiedBy>Учитель</cp:lastModifiedBy>
  <cp:revision>38</cp:revision>
  <dcterms:created xsi:type="dcterms:W3CDTF">2016-03-06T09:08:53Z</dcterms:created>
  <dcterms:modified xsi:type="dcterms:W3CDTF">2016-03-07T16:35:07Z</dcterms:modified>
</cp:coreProperties>
</file>