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0" r:id="rId5"/>
    <p:sldId id="267" r:id="rId6"/>
    <p:sldId id="268" r:id="rId7"/>
    <p:sldId id="261" r:id="rId8"/>
    <p:sldId id="262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srgbClr val="FF0000"/>
    </p:penClr>
  </p:showPr>
  <p:clrMru>
    <a:srgbClr val="660066"/>
    <a:srgbClr val="FFFFCC"/>
    <a:srgbClr val="3399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A03DF-8D50-41F0-AB4D-5065973B868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A26898E-6F7D-4F62-9A07-6E8C149D4C2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660066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Школа </a:t>
          </a:r>
          <a:endParaRPr lang="ru-RU" sz="3200" b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7EA3F5-8F8F-4404-855A-3497696A5C1B}" type="parTrans" cxnId="{FCC091F4-1D2B-422D-BA73-F51D11D03299}">
      <dgm:prSet/>
      <dgm:spPr/>
      <dgm:t>
        <a:bodyPr/>
        <a:lstStyle/>
        <a:p>
          <a:endParaRPr lang="ru-RU"/>
        </a:p>
      </dgm:t>
    </dgm:pt>
    <dgm:pt modelId="{B7348971-0968-4BA6-BABF-85AFD76584CF}" type="sibTrans" cxnId="{FCC091F4-1D2B-422D-BA73-F51D11D03299}">
      <dgm:prSet/>
      <dgm:spPr>
        <a:solidFill>
          <a:srgbClr val="660066"/>
        </a:solidFill>
      </dgm:spPr>
      <dgm:t>
        <a:bodyPr/>
        <a:lstStyle/>
        <a:p>
          <a:endParaRPr lang="ru-RU"/>
        </a:p>
      </dgm:t>
    </dgm:pt>
    <dgm:pt modelId="{7F15EB3F-427E-49B4-A2B5-C9ACD348EDF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660066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sz="3200" b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87225E-2F8D-47F9-A963-093B5E466899}" type="parTrans" cxnId="{10C582CF-0983-45D3-8559-BDDD479B03C5}">
      <dgm:prSet/>
      <dgm:spPr/>
      <dgm:t>
        <a:bodyPr/>
        <a:lstStyle/>
        <a:p>
          <a:endParaRPr lang="ru-RU"/>
        </a:p>
      </dgm:t>
    </dgm:pt>
    <dgm:pt modelId="{1FE585D2-7FE8-457B-AE5A-64910A21B709}" type="sibTrans" cxnId="{10C582CF-0983-45D3-8559-BDDD479B03C5}">
      <dgm:prSet/>
      <dgm:spPr>
        <a:solidFill>
          <a:srgbClr val="660066"/>
        </a:solidFill>
      </dgm:spPr>
      <dgm:t>
        <a:bodyPr/>
        <a:lstStyle/>
        <a:p>
          <a:endParaRPr lang="ru-RU"/>
        </a:p>
      </dgm:t>
    </dgm:pt>
    <dgm:pt modelId="{C859757F-24E6-4BFE-90F4-8A14A29ECB4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660066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Становление</a:t>
          </a:r>
          <a:r>
            <a:rPr lang="ru-RU" sz="1800" b="1" baseline="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личности</a:t>
          </a:r>
          <a:endParaRPr lang="ru-RU" sz="1800" b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8334F9-59C4-4084-BEE2-B139B240F079}" type="parTrans" cxnId="{5E65F2F4-F80F-46CB-BBB3-F8A9286F3FE9}">
      <dgm:prSet/>
      <dgm:spPr/>
      <dgm:t>
        <a:bodyPr/>
        <a:lstStyle/>
        <a:p>
          <a:endParaRPr lang="ru-RU"/>
        </a:p>
      </dgm:t>
    </dgm:pt>
    <dgm:pt modelId="{93E2B004-C065-4065-81B8-FA1258261CF9}" type="sibTrans" cxnId="{5E65F2F4-F80F-46CB-BBB3-F8A9286F3FE9}">
      <dgm:prSet/>
      <dgm:spPr/>
      <dgm:t>
        <a:bodyPr/>
        <a:lstStyle/>
        <a:p>
          <a:endParaRPr lang="ru-RU"/>
        </a:p>
      </dgm:t>
    </dgm:pt>
    <dgm:pt modelId="{E54041DA-F7A7-4AE2-AFF4-DEF16B8014B2}" type="pres">
      <dgm:prSet presAssocID="{E89A03DF-8D50-41F0-AB4D-5065973B8683}" presName="linearFlow" presStyleCnt="0">
        <dgm:presLayoutVars>
          <dgm:dir/>
          <dgm:resizeHandles val="exact"/>
        </dgm:presLayoutVars>
      </dgm:prSet>
      <dgm:spPr/>
    </dgm:pt>
    <dgm:pt modelId="{5523B496-5EEE-45CD-A496-D3E8AE262FE9}" type="pres">
      <dgm:prSet presAssocID="{3A26898E-6F7D-4F62-9A07-6E8C149D4C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17B07-3D6B-4B57-9786-465F8B497384}" type="pres">
      <dgm:prSet presAssocID="{B7348971-0968-4BA6-BABF-85AFD76584CF}" presName="spacerL" presStyleCnt="0"/>
      <dgm:spPr/>
    </dgm:pt>
    <dgm:pt modelId="{8D477E9E-BB6E-4FBF-A248-6F4EE16279FC}" type="pres">
      <dgm:prSet presAssocID="{B7348971-0968-4BA6-BABF-85AFD76584C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2A1E7AB-AFF0-424B-8554-61C452E9F75F}" type="pres">
      <dgm:prSet presAssocID="{B7348971-0968-4BA6-BABF-85AFD76584CF}" presName="spacerR" presStyleCnt="0"/>
      <dgm:spPr/>
    </dgm:pt>
    <dgm:pt modelId="{9747303D-34A9-41FB-98D4-BD03ECD7B6BA}" type="pres">
      <dgm:prSet presAssocID="{7F15EB3F-427E-49B4-A2B5-C9ACD348ED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E6449-655A-477F-B21E-E2A19EA6ED16}" type="pres">
      <dgm:prSet presAssocID="{1FE585D2-7FE8-457B-AE5A-64910A21B709}" presName="spacerL" presStyleCnt="0"/>
      <dgm:spPr/>
    </dgm:pt>
    <dgm:pt modelId="{EB34CA1D-DEA0-459E-9EBB-0DF7637C6C96}" type="pres">
      <dgm:prSet presAssocID="{1FE585D2-7FE8-457B-AE5A-64910A21B70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7D34317-371F-41C5-B796-DC5718B2B26C}" type="pres">
      <dgm:prSet presAssocID="{1FE585D2-7FE8-457B-AE5A-64910A21B709}" presName="spacerR" presStyleCnt="0"/>
      <dgm:spPr/>
    </dgm:pt>
    <dgm:pt modelId="{7224DDFF-94C4-46AE-A3A8-AF2A97EA0BAD}" type="pres">
      <dgm:prSet presAssocID="{C859757F-24E6-4BFE-90F4-8A14A29ECB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5F2F4-F80F-46CB-BBB3-F8A9286F3FE9}" srcId="{E89A03DF-8D50-41F0-AB4D-5065973B8683}" destId="{C859757F-24E6-4BFE-90F4-8A14A29ECB4F}" srcOrd="2" destOrd="0" parTransId="{3F8334F9-59C4-4084-BEE2-B139B240F079}" sibTransId="{93E2B004-C065-4065-81B8-FA1258261CF9}"/>
    <dgm:cxn modelId="{E4040015-06F2-4215-BFF5-465B842729EA}" type="presOf" srcId="{7F15EB3F-427E-49B4-A2B5-C9ACD348EDF6}" destId="{9747303D-34A9-41FB-98D4-BD03ECD7B6BA}" srcOrd="0" destOrd="0" presId="urn:microsoft.com/office/officeart/2005/8/layout/equation1"/>
    <dgm:cxn modelId="{E967225A-5D7E-49DF-BB0E-C65D5015532D}" type="presOf" srcId="{B7348971-0968-4BA6-BABF-85AFD76584CF}" destId="{8D477E9E-BB6E-4FBF-A248-6F4EE16279FC}" srcOrd="0" destOrd="0" presId="urn:microsoft.com/office/officeart/2005/8/layout/equation1"/>
    <dgm:cxn modelId="{BAB46E5E-9003-4D27-81ED-3A4028ACFDF6}" type="presOf" srcId="{1FE585D2-7FE8-457B-AE5A-64910A21B709}" destId="{EB34CA1D-DEA0-459E-9EBB-0DF7637C6C96}" srcOrd="0" destOrd="0" presId="urn:microsoft.com/office/officeart/2005/8/layout/equation1"/>
    <dgm:cxn modelId="{D6D92256-319D-4F43-A783-14A92697102F}" type="presOf" srcId="{3A26898E-6F7D-4F62-9A07-6E8C149D4C2A}" destId="{5523B496-5EEE-45CD-A496-D3E8AE262FE9}" srcOrd="0" destOrd="0" presId="urn:microsoft.com/office/officeart/2005/8/layout/equation1"/>
    <dgm:cxn modelId="{9D68FDF0-886C-4057-A59B-6E964EA2A6C1}" type="presOf" srcId="{C859757F-24E6-4BFE-90F4-8A14A29ECB4F}" destId="{7224DDFF-94C4-46AE-A3A8-AF2A97EA0BAD}" srcOrd="0" destOrd="0" presId="urn:microsoft.com/office/officeart/2005/8/layout/equation1"/>
    <dgm:cxn modelId="{FCC091F4-1D2B-422D-BA73-F51D11D03299}" srcId="{E89A03DF-8D50-41F0-AB4D-5065973B8683}" destId="{3A26898E-6F7D-4F62-9A07-6E8C149D4C2A}" srcOrd="0" destOrd="0" parTransId="{0A7EA3F5-8F8F-4404-855A-3497696A5C1B}" sibTransId="{B7348971-0968-4BA6-BABF-85AFD76584CF}"/>
    <dgm:cxn modelId="{FE2B4A8A-A726-43EF-AC5C-EB444E98308C}" type="presOf" srcId="{E89A03DF-8D50-41F0-AB4D-5065973B8683}" destId="{E54041DA-F7A7-4AE2-AFF4-DEF16B8014B2}" srcOrd="0" destOrd="0" presId="urn:microsoft.com/office/officeart/2005/8/layout/equation1"/>
    <dgm:cxn modelId="{10C582CF-0983-45D3-8559-BDDD479B03C5}" srcId="{E89A03DF-8D50-41F0-AB4D-5065973B8683}" destId="{7F15EB3F-427E-49B4-A2B5-C9ACD348EDF6}" srcOrd="1" destOrd="0" parTransId="{4987225E-2F8D-47F9-A963-093B5E466899}" sibTransId="{1FE585D2-7FE8-457B-AE5A-64910A21B709}"/>
    <dgm:cxn modelId="{960EB9F0-FDCE-4AD1-84A5-0894F3937777}" type="presParOf" srcId="{E54041DA-F7A7-4AE2-AFF4-DEF16B8014B2}" destId="{5523B496-5EEE-45CD-A496-D3E8AE262FE9}" srcOrd="0" destOrd="0" presId="urn:microsoft.com/office/officeart/2005/8/layout/equation1"/>
    <dgm:cxn modelId="{5524C602-1C40-4767-86D9-F5A99C886153}" type="presParOf" srcId="{E54041DA-F7A7-4AE2-AFF4-DEF16B8014B2}" destId="{7EF17B07-3D6B-4B57-9786-465F8B497384}" srcOrd="1" destOrd="0" presId="urn:microsoft.com/office/officeart/2005/8/layout/equation1"/>
    <dgm:cxn modelId="{154B3B8B-84A1-4EA6-A8B5-37C7223A1A11}" type="presParOf" srcId="{E54041DA-F7A7-4AE2-AFF4-DEF16B8014B2}" destId="{8D477E9E-BB6E-4FBF-A248-6F4EE16279FC}" srcOrd="2" destOrd="0" presId="urn:microsoft.com/office/officeart/2005/8/layout/equation1"/>
    <dgm:cxn modelId="{2789CF6E-7997-4697-8303-BB370F8A13E0}" type="presParOf" srcId="{E54041DA-F7A7-4AE2-AFF4-DEF16B8014B2}" destId="{32A1E7AB-AFF0-424B-8554-61C452E9F75F}" srcOrd="3" destOrd="0" presId="urn:microsoft.com/office/officeart/2005/8/layout/equation1"/>
    <dgm:cxn modelId="{924551D6-D6F8-42ED-887C-0650C7973A14}" type="presParOf" srcId="{E54041DA-F7A7-4AE2-AFF4-DEF16B8014B2}" destId="{9747303D-34A9-41FB-98D4-BD03ECD7B6BA}" srcOrd="4" destOrd="0" presId="urn:microsoft.com/office/officeart/2005/8/layout/equation1"/>
    <dgm:cxn modelId="{EF990EE5-A028-436B-BD78-7A0252EBC055}" type="presParOf" srcId="{E54041DA-F7A7-4AE2-AFF4-DEF16B8014B2}" destId="{A4EE6449-655A-477F-B21E-E2A19EA6ED16}" srcOrd="5" destOrd="0" presId="urn:microsoft.com/office/officeart/2005/8/layout/equation1"/>
    <dgm:cxn modelId="{BD4CDFDE-9056-4F54-B201-1028295C233E}" type="presParOf" srcId="{E54041DA-F7A7-4AE2-AFF4-DEF16B8014B2}" destId="{EB34CA1D-DEA0-459E-9EBB-0DF7637C6C96}" srcOrd="6" destOrd="0" presId="urn:microsoft.com/office/officeart/2005/8/layout/equation1"/>
    <dgm:cxn modelId="{5BC7FF02-E178-4175-926D-3223D8AD96BE}" type="presParOf" srcId="{E54041DA-F7A7-4AE2-AFF4-DEF16B8014B2}" destId="{B7D34317-371F-41C5-B796-DC5718B2B26C}" srcOrd="7" destOrd="0" presId="urn:microsoft.com/office/officeart/2005/8/layout/equation1"/>
    <dgm:cxn modelId="{108F2C4A-19F3-4DFF-9B79-613B96BAC1A0}" type="presParOf" srcId="{E54041DA-F7A7-4AE2-AFF4-DEF16B8014B2}" destId="{7224DDFF-94C4-46AE-A3A8-AF2A97EA0BAD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344F5-E7ED-43B7-851A-5210E0DBE6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E6AB9D5-642C-45F8-9676-B0CCBF87EF43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660066"/>
          </a:solidFill>
        </a:ln>
      </dgm:spPr>
      <dgm:t>
        <a:bodyPr/>
        <a:lstStyle/>
        <a:p>
          <a:endParaRPr lang="ru-RU" sz="2000" b="1" dirty="0" smtClean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70EF28-955F-433E-AB82-2E92DC546930}" type="parTrans" cxnId="{F532B6BE-CAF2-4F6C-881C-37C8713BC111}">
      <dgm:prSet/>
      <dgm:spPr/>
      <dgm:t>
        <a:bodyPr/>
        <a:lstStyle/>
        <a:p>
          <a:endParaRPr lang="ru-RU"/>
        </a:p>
      </dgm:t>
    </dgm:pt>
    <dgm:pt modelId="{35FEE935-B7EC-49AB-A6C2-F5B662A60DA6}" type="sibTrans" cxnId="{F532B6BE-CAF2-4F6C-881C-37C8713BC111}">
      <dgm:prSet/>
      <dgm:spPr/>
      <dgm:t>
        <a:bodyPr/>
        <a:lstStyle/>
        <a:p>
          <a:endParaRPr lang="ru-RU"/>
        </a:p>
      </dgm:t>
    </dgm:pt>
    <dgm:pt modelId="{42D12573-1EEC-4CC4-B151-FD41264AFA38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660066"/>
          </a:solidFill>
        </a:ln>
      </dgm:spPr>
      <dgm:t>
        <a:bodyPr/>
        <a:lstStyle/>
        <a:p>
          <a:endParaRPr lang="ru-RU" sz="1800" b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2392EA-87BA-442B-9BDC-F260C2BA5414}" type="parTrans" cxnId="{F57C129A-590E-4768-84FB-2BAD871A3168}">
      <dgm:prSet/>
      <dgm:spPr/>
      <dgm:t>
        <a:bodyPr/>
        <a:lstStyle/>
        <a:p>
          <a:endParaRPr lang="ru-RU"/>
        </a:p>
      </dgm:t>
    </dgm:pt>
    <dgm:pt modelId="{84A4947B-A86A-46A7-8818-814245224BCE}" type="sibTrans" cxnId="{F57C129A-590E-4768-84FB-2BAD871A3168}">
      <dgm:prSet/>
      <dgm:spPr/>
      <dgm:t>
        <a:bodyPr/>
        <a:lstStyle/>
        <a:p>
          <a:endParaRPr lang="ru-RU"/>
        </a:p>
      </dgm:t>
    </dgm:pt>
    <dgm:pt modelId="{4831CF6E-3B56-436B-9D4E-713FFA738933}" type="pres">
      <dgm:prSet presAssocID="{728344F5-E7ED-43B7-851A-5210E0DBE6E2}" presName="linearFlow" presStyleCnt="0">
        <dgm:presLayoutVars>
          <dgm:dir/>
          <dgm:resizeHandles val="exact"/>
        </dgm:presLayoutVars>
      </dgm:prSet>
      <dgm:spPr/>
    </dgm:pt>
    <dgm:pt modelId="{64CFF3BC-5F78-492B-B2EA-269262D2BE56}" type="pres">
      <dgm:prSet presAssocID="{3E6AB9D5-642C-45F8-9676-B0CCBF87EF43}" presName="composite" presStyleCnt="0"/>
      <dgm:spPr/>
    </dgm:pt>
    <dgm:pt modelId="{742171D5-B756-4E64-AB1D-CAEAE8870381}" type="pres">
      <dgm:prSet presAssocID="{3E6AB9D5-642C-45F8-9676-B0CCBF87EF43}" presName="imgShp" presStyleLbl="fgImgPlace1" presStyleIdx="0" presStyleCnt="2" custLinFactNeighborX="-6556" custLinFactNeighborY="-2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660066"/>
          </a:solidFill>
        </a:ln>
      </dgm:spPr>
    </dgm:pt>
    <dgm:pt modelId="{543BB81E-A8CB-4E30-AFC3-BA7B7119EEEC}" type="pres">
      <dgm:prSet presAssocID="{3E6AB9D5-642C-45F8-9676-B0CCBF87EF43}" presName="txShp" presStyleLbl="node1" presStyleIdx="0" presStyleCnt="2" custScaleX="131038" custLinFactNeighborX="338" custLinFactNeighborY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EE279-8FEB-4781-8D34-AACEEF30F804}" type="pres">
      <dgm:prSet presAssocID="{35FEE935-B7EC-49AB-A6C2-F5B662A60DA6}" presName="spacing" presStyleCnt="0"/>
      <dgm:spPr/>
    </dgm:pt>
    <dgm:pt modelId="{145535E6-19E8-4BA4-A308-399DE08CA312}" type="pres">
      <dgm:prSet presAssocID="{42D12573-1EEC-4CC4-B151-FD41264AFA38}" presName="composite" presStyleCnt="0"/>
      <dgm:spPr/>
    </dgm:pt>
    <dgm:pt modelId="{A08771FD-6BB6-431D-84E6-0D90CFC8ED5A}" type="pres">
      <dgm:prSet presAssocID="{42D12573-1EEC-4CC4-B151-FD41264AFA38}" presName="imgShp" presStyleLbl="fgImgPlace1" presStyleIdx="1" presStyleCnt="2" custLinFactNeighborX="-12948" custLinFactNeighborY="-1217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660066"/>
          </a:solidFill>
        </a:ln>
      </dgm:spPr>
    </dgm:pt>
    <dgm:pt modelId="{C458CCB1-8407-428A-845B-EC14CD362DA7}" type="pres">
      <dgm:prSet presAssocID="{42D12573-1EEC-4CC4-B151-FD41264AFA38}" presName="txShp" presStyleLbl="node1" presStyleIdx="1" presStyleCnt="2" custScaleX="135934" custScaleY="106686" custLinFactNeighborX="-997" custLinFactNeighborY="-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87795-00C7-46C3-8D71-C7F8F795F982}" type="presOf" srcId="{728344F5-E7ED-43B7-851A-5210E0DBE6E2}" destId="{4831CF6E-3B56-436B-9D4E-713FFA738933}" srcOrd="0" destOrd="0" presId="urn:microsoft.com/office/officeart/2005/8/layout/vList3"/>
    <dgm:cxn modelId="{7A064E65-EF67-4149-A26B-214157D7B03A}" type="presOf" srcId="{42D12573-1EEC-4CC4-B151-FD41264AFA38}" destId="{C458CCB1-8407-428A-845B-EC14CD362DA7}" srcOrd="0" destOrd="0" presId="urn:microsoft.com/office/officeart/2005/8/layout/vList3"/>
    <dgm:cxn modelId="{F532B6BE-CAF2-4F6C-881C-37C8713BC111}" srcId="{728344F5-E7ED-43B7-851A-5210E0DBE6E2}" destId="{3E6AB9D5-642C-45F8-9676-B0CCBF87EF43}" srcOrd="0" destOrd="0" parTransId="{7970EF28-955F-433E-AB82-2E92DC546930}" sibTransId="{35FEE935-B7EC-49AB-A6C2-F5B662A60DA6}"/>
    <dgm:cxn modelId="{F57C129A-590E-4768-84FB-2BAD871A3168}" srcId="{728344F5-E7ED-43B7-851A-5210E0DBE6E2}" destId="{42D12573-1EEC-4CC4-B151-FD41264AFA38}" srcOrd="1" destOrd="0" parTransId="{332392EA-87BA-442B-9BDC-F260C2BA5414}" sibTransId="{84A4947B-A86A-46A7-8818-814245224BCE}"/>
    <dgm:cxn modelId="{9B0D3DD5-B0E6-4F00-875E-C2E873B8444F}" type="presOf" srcId="{3E6AB9D5-642C-45F8-9676-B0CCBF87EF43}" destId="{543BB81E-A8CB-4E30-AFC3-BA7B7119EEEC}" srcOrd="0" destOrd="0" presId="urn:microsoft.com/office/officeart/2005/8/layout/vList3"/>
    <dgm:cxn modelId="{85DAA368-D820-479B-83C4-179BBBD698F9}" type="presParOf" srcId="{4831CF6E-3B56-436B-9D4E-713FFA738933}" destId="{64CFF3BC-5F78-492B-B2EA-269262D2BE56}" srcOrd="0" destOrd="0" presId="urn:microsoft.com/office/officeart/2005/8/layout/vList3"/>
    <dgm:cxn modelId="{F49D68DE-AC8F-449D-9053-C13834084211}" type="presParOf" srcId="{64CFF3BC-5F78-492B-B2EA-269262D2BE56}" destId="{742171D5-B756-4E64-AB1D-CAEAE8870381}" srcOrd="0" destOrd="0" presId="urn:microsoft.com/office/officeart/2005/8/layout/vList3"/>
    <dgm:cxn modelId="{8A0FB4E6-D85C-4BD2-8AA9-2082E965AEE5}" type="presParOf" srcId="{64CFF3BC-5F78-492B-B2EA-269262D2BE56}" destId="{543BB81E-A8CB-4E30-AFC3-BA7B7119EEEC}" srcOrd="1" destOrd="0" presId="urn:microsoft.com/office/officeart/2005/8/layout/vList3"/>
    <dgm:cxn modelId="{A4C9F20B-6FB7-4B46-BC74-A32B32889F06}" type="presParOf" srcId="{4831CF6E-3B56-436B-9D4E-713FFA738933}" destId="{6BDEE279-8FEB-4781-8D34-AACEEF30F804}" srcOrd="1" destOrd="0" presId="urn:microsoft.com/office/officeart/2005/8/layout/vList3"/>
    <dgm:cxn modelId="{8E8C610B-6442-4496-88E6-AC69F655CC50}" type="presParOf" srcId="{4831CF6E-3B56-436B-9D4E-713FFA738933}" destId="{145535E6-19E8-4BA4-A308-399DE08CA312}" srcOrd="2" destOrd="0" presId="urn:microsoft.com/office/officeart/2005/8/layout/vList3"/>
    <dgm:cxn modelId="{88F34054-D1D1-4339-9CA3-509B70219375}" type="presParOf" srcId="{145535E6-19E8-4BA4-A308-399DE08CA312}" destId="{A08771FD-6BB6-431D-84E6-0D90CFC8ED5A}" srcOrd="0" destOrd="0" presId="urn:microsoft.com/office/officeart/2005/8/layout/vList3"/>
    <dgm:cxn modelId="{2AEF3EE6-1DAD-48C8-98AD-9AAABCA57A8E}" type="presParOf" srcId="{145535E6-19E8-4BA4-A308-399DE08CA312}" destId="{C458CCB1-8407-428A-845B-EC14CD362DA7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://s1.pic4you.ru/allimage/y2012/08-28/12216/2377783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43768" y="4714884"/>
            <a:ext cx="1857348" cy="201522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rishabio80@ya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emcko.ru/index.html" TargetMode="External"/><Relationship Id="rId2" Type="http://schemas.openxmlformats.org/officeDocument/2006/relationships/hyperlink" Target="http://s1.pic4you.ru/allimage/y2012/08-28/12216/2377783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0"/>
            <a:ext cx="864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№1 города Анадыря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785926"/>
            <a:ext cx="8715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«Значение партнёрства семьи и школы в становлении личности ребёнка с ограниченными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возможностями здоровья»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57562"/>
            <a:ext cx="8786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 ОО: директор школы Британова Оксана Александровна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Разработчик: заместитель директора по УВР Ушанова Ирина Николаевна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Контактный телефон: 8- (427-22) – 2 64 – 26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irishabio80@ya.ru</a:t>
            </a: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esktop\Ушанова ИН\Родительское собрание 1-х классов\logos_final_pos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3" y="2928934"/>
            <a:ext cx="335886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915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92.168.2.1\Obmen\Корпус3\Ушанова\САМОЦВЕТЫ\День защиты детей  20 ноября 2015г\DSCN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3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142852"/>
            <a:ext cx="39479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Калейдоскоп мероприятий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43248"/>
            <a:ext cx="3901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20 ноября 2015 г. «Всемирный День ребенка» </a:t>
            </a:r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 descr="C:\Documents and Settings\user1\Рабочий стол\Самоцветы\Фото апреля\ссс\S5022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120630" cy="293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83888" y="3429000"/>
            <a:ext cx="5560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Посещение киносеанса в к/т «Полярный» с детьми и родителями</a:t>
            </a:r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Админ\Desktop\Для Ирины Николаевны\IMG_1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0034" y="6286520"/>
            <a:ext cx="2518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Практикумы для родителей </a:t>
            </a:r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1\Desktop\100PHOTO\SAM_2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71475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214810" y="6286520"/>
            <a:ext cx="3507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Психогимнастические этюды (тренинги)</a:t>
            </a:r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145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357167"/>
            <a:ext cx="8577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Книга со свитком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http://s1.pic4you.ru/allimage/y2012/08-28/12216/2377783.png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5170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Опросники и анкеты http://iemcko.ru/index.html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   Сиротюк А.Л. Обучение детей с учетом психофизиологии: Практическое руководство для учителей и родителей. М.: ТЦ Сфера, 2001. – 128 с.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48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Ушанова ИН\Родительское собрание 1-х классов\custom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572171" cy="130016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214554"/>
            <a:ext cx="933351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в семье ребенка с ограниченными возможностями здоровья всегда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яжелый психологический стресс для всех членов семьи.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родителей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возникает много во</a:t>
            </a:r>
            <a:r>
              <a:rPr lang="ru-RU" b="1" baseline="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просов: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«Где найти ответы?», «К кому обратиться?».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Особенно такие вопросы возникают, когда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идет в  школу.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сделать так, чтобы ребенок чувствовал себя комфортно, наравне со сверстниками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получал образование. И здесь важен союз родителей и школы. А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дминистрация,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, родители – все должны быть равноправными партнерами в целях создания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 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получения образования детьми с ОВЗ.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Таким образом, основной целью партнерства семьи и школы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не 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олько реализация права на образование, соответствующее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потребностям и возможностям детей с ОВЗ, но и становление личности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с ОВЗ.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642918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 души, как и у тела, есть своя гимнастика, без которой душа чахнет, впадает в апатию бездействия.</a:t>
            </a:r>
          </a:p>
          <a:p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В.Г. Белинский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118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214942" y="2071678"/>
            <a:ext cx="3786214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42852"/>
            <a:ext cx="57140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работы МБОУ «СОШ №1 города Анадыря»</a:t>
            </a:r>
            <a:endParaRPr lang="ru-RU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Админ\Desktop\1213212.jpg"/>
          <p:cNvPicPr>
            <a:picLocks noChangeAspect="1" noChangeArrowheads="1"/>
          </p:cNvPicPr>
          <p:nvPr/>
        </p:nvPicPr>
        <p:blipFill>
          <a:blip r:embed="rId2"/>
          <a:srcRect l="5000" r="5000"/>
          <a:stretch>
            <a:fillRect/>
          </a:stretch>
        </p:blipFill>
        <p:spPr bwMode="auto">
          <a:xfrm>
            <a:off x="142844" y="2143116"/>
            <a:ext cx="3214710" cy="1464469"/>
          </a:xfrm>
          <a:prstGeom prst="rect">
            <a:avLst/>
          </a:prstGeom>
          <a:noFill/>
          <a:ln w="22225">
            <a:solidFill>
              <a:srgbClr val="660066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3071802" y="571480"/>
            <a:ext cx="33549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44" y="1071546"/>
            <a:ext cx="3286148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Направление «ОБРАЗОВАНИЕ»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43570" y="1000108"/>
            <a:ext cx="3286148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Направление «ВОСПИТАНИЕ»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28860" y="6286496"/>
            <a:ext cx="4143404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Интеграция + Социализация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права детей с ограниченными 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 на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образование 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0" y="3714752"/>
            <a:ext cx="3929058" cy="78581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000628" y="3714752"/>
            <a:ext cx="3929058" cy="78581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4429132"/>
            <a:ext cx="357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Раскрытие и развитие 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потенциала ребенка, 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реализа-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ции его природных способностей. 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929058" y="1142984"/>
            <a:ext cx="1000132" cy="44291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2327774" y="30300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РЕЗУЛЬТАТ РАБОТЫ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9731294">
            <a:off x="3830096" y="5361606"/>
            <a:ext cx="450131" cy="5715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 rot="1527750">
            <a:off x="4601552" y="5355393"/>
            <a:ext cx="450131" cy="5715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143504" y="2071678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ВОСПИТАНИЕ ДЕТЕЙ 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 ограниченными возможностями здоровья</a:t>
            </a: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Рисунок 1" descr="C:\Users\Админ\Desktop\1213212.jpg"/>
          <p:cNvPicPr>
            <a:picLocks noChangeAspect="1" noChangeArrowheads="1"/>
          </p:cNvPicPr>
          <p:nvPr/>
        </p:nvPicPr>
        <p:blipFill>
          <a:blip r:embed="rId2"/>
          <a:srcRect l="24028" t="45529" r="17804"/>
          <a:stretch>
            <a:fillRect/>
          </a:stretch>
        </p:blipFill>
        <p:spPr bwMode="auto">
          <a:xfrm>
            <a:off x="6215074" y="2840893"/>
            <a:ext cx="1933574" cy="7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07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142852"/>
            <a:ext cx="57140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работы МБОУ «СОШ №1 города Анадыря»</a:t>
            </a:r>
            <a:endParaRPr lang="ru-RU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Админ\Desktop\1213212.jpg"/>
          <p:cNvPicPr>
            <a:picLocks noChangeAspect="1" noChangeArrowheads="1"/>
          </p:cNvPicPr>
          <p:nvPr/>
        </p:nvPicPr>
        <p:blipFill>
          <a:blip r:embed="rId2"/>
          <a:srcRect l="5000" r="5000"/>
          <a:stretch>
            <a:fillRect/>
          </a:stretch>
        </p:blipFill>
        <p:spPr bwMode="auto">
          <a:xfrm>
            <a:off x="2928926" y="714356"/>
            <a:ext cx="3429024" cy="1562100"/>
          </a:xfrm>
          <a:prstGeom prst="rect">
            <a:avLst/>
          </a:prstGeom>
          <a:noFill/>
          <a:ln w="22225">
            <a:solidFill>
              <a:srgbClr val="660066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714744" y="2357430"/>
            <a:ext cx="2143140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3357562"/>
            <a:ext cx="2143140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714876" y="3000372"/>
            <a:ext cx="214314" cy="285752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8794" y="4143380"/>
            <a:ext cx="2143140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Специальные условия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4143380"/>
            <a:ext cx="2143140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Программы обучения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143372" y="4071942"/>
            <a:ext cx="1428760" cy="71438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85720" y="5072074"/>
            <a:ext cx="1428760" cy="1785926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-714412" y="4786322"/>
            <a:ext cx="635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со ст. 17 ФЗ-273 «Об Образовании в Российской Федерации</a:t>
            </a:r>
            <a:r>
              <a:rPr lang="ru-RU" sz="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85918" y="5072074"/>
            <a:ext cx="1428760" cy="1785926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286116" y="5072074"/>
            <a:ext cx="1428760" cy="1785926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6636" y="552978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Обучение на дому</a:t>
            </a:r>
            <a:endParaRPr lang="ru-RU" sz="1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578239" y="5351191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Специальные классы</a:t>
            </a:r>
            <a:endParaRPr lang="ru-RU" sz="1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083379" y="5489125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Сочетание форм обучения</a:t>
            </a:r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714876" y="4000504"/>
            <a:ext cx="142876" cy="214314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углом 22"/>
          <p:cNvSpPr/>
          <p:nvPr/>
        </p:nvSpPr>
        <p:spPr>
          <a:xfrm>
            <a:off x="2786050" y="2500306"/>
            <a:ext cx="714380" cy="1500198"/>
          </a:xfrm>
          <a:prstGeom prst="bent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flipH="1">
            <a:off x="6072198" y="2428868"/>
            <a:ext cx="714380" cy="1500198"/>
          </a:xfrm>
          <a:prstGeom prst="bent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4357686" y="3000372"/>
            <a:ext cx="214314" cy="285752"/>
          </a:xfrm>
          <a:prstGeom prst="up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02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7072330" y="3786190"/>
            <a:ext cx="1928826" cy="2928958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571480"/>
            <a:ext cx="3786214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42852"/>
            <a:ext cx="57140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работы МБОУ «СОШ №1 города Анадыря»</a:t>
            </a:r>
            <a:endParaRPr lang="ru-RU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500042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ВОСПИТАНИЕ ДЕТЕЙ 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 ограниченными возможностями здоровья</a:t>
            </a: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1" descr="C:\Users\Админ\Desktop\1213212.jpg"/>
          <p:cNvPicPr>
            <a:picLocks noChangeAspect="1" noChangeArrowheads="1"/>
          </p:cNvPicPr>
          <p:nvPr/>
        </p:nvPicPr>
        <p:blipFill>
          <a:blip r:embed="rId2"/>
          <a:srcRect l="24028" t="45529" r="17804"/>
          <a:stretch>
            <a:fillRect/>
          </a:stretch>
        </p:blipFill>
        <p:spPr bwMode="auto">
          <a:xfrm>
            <a:off x="6286512" y="1285860"/>
            <a:ext cx="1933574" cy="7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0" y="571480"/>
            <a:ext cx="4929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Одним из приоритетных направлений современной системы образования является создание условий успешной социализации ребенка с ограниченными возможностями здоровья и ребенка-инвалида посредством обучения и воспитания.  В основе лежит деятельностный подход не только к учащимся, но и к родителям. </a:t>
            </a:r>
            <a:endParaRPr lang="ru-RU" sz="1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572000" y="2214554"/>
            <a:ext cx="500066" cy="357190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24" y="2643182"/>
            <a:ext cx="7572428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важнейших аспектов социализации личности является социализация в процессе трудового обучения, именно  успешность трудового обучения определяет достойный уровень решения проблемы социализации</a:t>
            </a:r>
            <a:r>
              <a:rPr lang="ru-RU" sz="1600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844" y="3786190"/>
            <a:ext cx="2928958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Трудовое обучение в школе</a:t>
            </a:r>
            <a:endParaRPr lang="ru-RU" sz="1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214414" y="4429132"/>
            <a:ext cx="500066" cy="357190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2844" y="4929198"/>
            <a:ext cx="2928958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Трудовая стадия</a:t>
            </a:r>
            <a:endParaRPr lang="ru-RU" sz="1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3768" y="3929066"/>
            <a:ext cx="18573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Созревание и становление личности, жизненное самоопределение, самоутверждение и самореализация.</a:t>
            </a:r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14678" y="381101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формирование навыков социально-бытовой ориентировки;</a:t>
            </a:r>
          </a:p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формирование организационных умений в труде;</a:t>
            </a:r>
          </a:p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формирование санитарно-гигиенических, трудовых навыков, и навыков самообслуживания;</a:t>
            </a:r>
          </a:p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обучение простейшим трудовым умениям и навыкам;</a:t>
            </a:r>
          </a:p>
          <a:p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обучение трудовым навыкам с учетом индивидуальных особенностей, личностных качеств, задатков и способностей.</a:t>
            </a:r>
            <a:endParaRPr lang="ru-RU" sz="1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4bloka.com/images/com_adsmanager/contents/potribna-shveia_19247_1_t.jpg"/>
          <p:cNvPicPr>
            <a:picLocks noChangeAspect="1" noChangeArrowheads="1"/>
          </p:cNvPicPr>
          <p:nvPr/>
        </p:nvPicPr>
        <p:blipFill>
          <a:blip r:embed="rId3"/>
          <a:srcRect l="5597" t="7500" r="16044" b="17499"/>
          <a:stretch>
            <a:fillRect/>
          </a:stretch>
        </p:blipFill>
        <p:spPr bwMode="auto">
          <a:xfrm>
            <a:off x="7358082" y="5572139"/>
            <a:ext cx="1428760" cy="1020543"/>
          </a:xfrm>
          <a:prstGeom prst="rect">
            <a:avLst/>
          </a:prstGeom>
          <a:noFill/>
        </p:spPr>
      </p:pic>
      <p:sp>
        <p:nvSpPr>
          <p:cNvPr id="40" name="Стрелка углом вверх 39"/>
          <p:cNvSpPr/>
          <p:nvPr/>
        </p:nvSpPr>
        <p:spPr>
          <a:xfrm rot="5400000">
            <a:off x="1643042" y="5214949"/>
            <a:ext cx="571504" cy="1143009"/>
          </a:xfrm>
          <a:prstGeom prst="bentUp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6429388" y="5000636"/>
            <a:ext cx="357190" cy="285752"/>
          </a:xfrm>
          <a:prstGeom prst="right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advTm="10156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Админ\Desktop\male-university-graduate-silhouette-with-the-cap_318-61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572008"/>
            <a:ext cx="1624003" cy="16240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Ни одна система работы не даст эффекта, если не будет понимания между всеми участниками образовательного процесса. Только уверенность, доверие и взаимодействие  заставят любую систему работать и как результат позволят  сформировать личность ребенка с ограниченными возможностями здоровья.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00108"/>
          <a:ext cx="9144000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Капля 6"/>
          <p:cNvSpPr/>
          <p:nvPr/>
        </p:nvSpPr>
        <p:spPr>
          <a:xfrm>
            <a:off x="3143240" y="4429132"/>
            <a:ext cx="4071966" cy="2000264"/>
          </a:xfrm>
          <a:prstGeom prst="teardrop">
            <a:avLst>
              <a:gd name="adj" fmla="val 12274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личностные характеристики выпускника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Админ\Desktop\malchik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572008"/>
            <a:ext cx="1083663" cy="1659934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1428728" y="5286388"/>
            <a:ext cx="285752" cy="500066"/>
          </a:xfrm>
          <a:prstGeom prst="right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005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3"/>
          <p:cNvSpPr/>
          <p:nvPr/>
        </p:nvSpPr>
        <p:spPr>
          <a:xfrm>
            <a:off x="4214810" y="500042"/>
            <a:ext cx="4929190" cy="2714644"/>
          </a:xfrm>
          <a:prstGeom prst="wedgeRoundRectCallout">
            <a:avLst>
              <a:gd name="adj1" fmla="val 91"/>
              <a:gd name="adj2" fmla="val 11681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571868" y="3286124"/>
            <a:ext cx="2500330" cy="1071570"/>
          </a:xfrm>
          <a:prstGeom prst="wedgeRoundRectCallout">
            <a:avLst>
              <a:gd name="adj1" fmla="val -16460"/>
              <a:gd name="adj2" fmla="val 1292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Субъект-субъектное,  </a:t>
            </a:r>
          </a:p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полилогическое, </a:t>
            </a:r>
          </a:p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партнерское  общение</a:t>
            </a:r>
            <a:endParaRPr lang="ru-RU" sz="1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42844" y="500042"/>
            <a:ext cx="3929090" cy="2928958"/>
          </a:xfrm>
          <a:prstGeom prst="wedgeRoundRectCallout">
            <a:avLst>
              <a:gd name="adj1" fmla="val -2699"/>
              <a:gd name="adj2" fmla="val 1007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0"/>
            <a:ext cx="6276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 взаимодействия школы и семьи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6" descr="http://www.idealrelations.ru/video/images/79712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://www.idealrelations.ru/video/images/7971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500570"/>
            <a:ext cx="4929222" cy="20908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485776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Эмоциональная безопасность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49291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Полилог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642918"/>
            <a:ext cx="3929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  спокойной,  доброжелательной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атмосферы,  располагающей  к  диалогу;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взаимное  доверие  во  взаимоотношениях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  педагогом  и  родителями;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  обменяться  мнениями,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переключиться,  пошутить;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  личных  проблем  и  затруднений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родителей  в  воспитании 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  к  просьбам  и  предложениям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  стороны 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  к  оказанию  психологической  поддержки.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14810" y="500042"/>
            <a:ext cx="92437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опора  на  положительные  качества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родителей  и 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  действий,  направленных  на  укрепление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  повышение  авторитета 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  своеобразия  условий  жизни  каждой  семьи,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возраста  родителей,  уровня  подготовленности в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вопросах  воспитания;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доверие  к  воспитательным  возможностям 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недопустимость  неосторожного  вмешательства  в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жизнь  семьи;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опору  на  сильные  стороны  семейного  воспитания,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ориентация  на  успешное  развитие  личности.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207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646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системы работы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1766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 этап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1766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этап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14950"/>
            <a:ext cx="1766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этап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00108"/>
            <a:ext cx="25242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потребностей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928934"/>
            <a:ext cx="7328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Анализ результатов (постановка проблемы)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6000768"/>
            <a:ext cx="2425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14356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000496" y="642918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714356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анкетирование родителей;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анкетирование учащихся;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анкетирование педагогов;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учет мнения специалистов (педагог-психолог, педагог- логопед, социальный педагог).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4" y="3429000"/>
            <a:ext cx="86267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проблем, возникающих в семьях, где воспитываются дети с ОВЗ, мы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определяем и составляем блок  мероприятий имеющую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общую 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педагогической компетенции родителей и помощь семьям по адаптации 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интеграции детей с ОВЗ в общество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00232" y="4572008"/>
            <a:ext cx="58271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решения данной цели  поставлены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задачи: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родителей эффективным способам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 с ребёнком;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вооружить необходимыми знаниями и умениями в области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педагогики и психологии развития;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адекватную самооценку.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378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43702" y="4714884"/>
            <a:ext cx="2500298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42852"/>
            <a:ext cx="4345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работы с родителями 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714356"/>
          <a:ext cx="91440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6050" y="40005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Нетрадиционные формы: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86116" y="4429132"/>
            <a:ext cx="51435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тематические консультации;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чтения;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омпетентностные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практикумы;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клуб «Самоцветы».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785794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Традиционные формы: </a:t>
            </a:r>
          </a:p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28926" y="1285860"/>
            <a:ext cx="59293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собрания;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классные и общешкольные конференции;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консультации педагога;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посещения на дому.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317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шанова ИН Керековские чтения">
  <a:themeElements>
    <a:clrScheme name="Другая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Ушанова ИН Керековские чтения</Template>
  <TotalTime>11</TotalTime>
  <Words>684</Words>
  <Application>Microsoft Office PowerPoint</Application>
  <PresentationFormat>Экран (4:3)</PresentationFormat>
  <Paragraphs>152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Ушанова ИН Керековские чтения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</cp:revision>
  <dcterms:created xsi:type="dcterms:W3CDTF">2016-04-11T08:12:36Z</dcterms:created>
  <dcterms:modified xsi:type="dcterms:W3CDTF">2016-04-15T21:06:40Z</dcterms:modified>
</cp:coreProperties>
</file>