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0" r:id="rId4"/>
    <p:sldId id="261" r:id="rId5"/>
    <p:sldId id="263" r:id="rId6"/>
    <p:sldId id="264" r:id="rId7"/>
    <p:sldId id="266" r:id="rId8"/>
    <p:sldId id="270" r:id="rId9"/>
    <p:sldId id="262" r:id="rId10"/>
    <p:sldId id="267" r:id="rId11"/>
    <p:sldId id="269" r:id="rId12"/>
    <p:sldId id="268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0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2C28-8FC6-407A-A4DC-EDCB532F1CC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DDA-D890-4193-ABD0-1A0D6F827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1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2C28-8FC6-407A-A4DC-EDCB532F1CC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DDA-D890-4193-ABD0-1A0D6F827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6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2C28-8FC6-407A-A4DC-EDCB532F1CC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DDA-D890-4193-ABD0-1A0D6F827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6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2C28-8FC6-407A-A4DC-EDCB532F1CC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DDA-D890-4193-ABD0-1A0D6F827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1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2C28-8FC6-407A-A4DC-EDCB532F1CC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DDA-D890-4193-ABD0-1A0D6F827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1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2C28-8FC6-407A-A4DC-EDCB532F1CC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DDA-D890-4193-ABD0-1A0D6F827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8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2C28-8FC6-407A-A4DC-EDCB532F1CC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DDA-D890-4193-ABD0-1A0D6F827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09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2C28-8FC6-407A-A4DC-EDCB532F1CC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DDA-D890-4193-ABD0-1A0D6F827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3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2C28-8FC6-407A-A4DC-EDCB532F1CC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DDA-D890-4193-ABD0-1A0D6F827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3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2C28-8FC6-407A-A4DC-EDCB532F1CC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DDA-D890-4193-ABD0-1A0D6F827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8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2C28-8FC6-407A-A4DC-EDCB532F1CC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DDA-D890-4193-ABD0-1A0D6F827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2C28-8FC6-407A-A4DC-EDCB532F1CC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4DDA-D890-4193-ABD0-1A0D6F827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5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692696"/>
            <a:ext cx="48965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>
                <a:solidFill>
                  <a:schemeClr val="bg1"/>
                </a:solidFill>
                <a:cs typeface="Arabic Typesetting" panose="03020402040406030203" pitchFamily="66" charset="-78"/>
              </a:rPr>
              <a:t>Интегрированный урок </a:t>
            </a:r>
            <a:r>
              <a:rPr lang="ru-RU" sz="4000" b="1" i="1" dirty="0" smtClean="0">
                <a:solidFill>
                  <a:schemeClr val="bg1"/>
                </a:solidFill>
                <a:cs typeface="Arabic Typesetting" panose="03020402040406030203" pitchFamily="66" charset="-78"/>
              </a:rPr>
              <a:t> русского языка и </a:t>
            </a:r>
            <a:r>
              <a:rPr lang="ru-RU" sz="4000" b="1" i="1" dirty="0" smtClean="0">
                <a:solidFill>
                  <a:prstClr val="white"/>
                </a:solidFill>
                <a:cs typeface="Arabic Typesetting" panose="03020402040406030203" pitchFamily="66" charset="-78"/>
              </a:rPr>
              <a:t>математики</a:t>
            </a:r>
            <a:r>
              <a:rPr lang="ru-RU" sz="4000" b="1" i="1" dirty="0" smtClean="0">
                <a:solidFill>
                  <a:schemeClr val="bg1"/>
                </a:solidFill>
                <a:cs typeface="Arabic Typesetting" panose="03020402040406030203" pitchFamily="66" charset="-78"/>
              </a:rPr>
              <a:t> </a:t>
            </a:r>
          </a:p>
          <a:p>
            <a:pPr lvl="0" algn="ctr"/>
            <a:r>
              <a:rPr lang="ru-RU" sz="4000" b="1" i="1" dirty="0" smtClean="0">
                <a:solidFill>
                  <a:schemeClr val="bg1"/>
                </a:solidFill>
                <a:cs typeface="Arabic Typesetting" panose="03020402040406030203" pitchFamily="66" charset="-78"/>
              </a:rPr>
              <a:t>в </a:t>
            </a:r>
            <a:r>
              <a:rPr lang="ru-RU" sz="4000" b="1" i="1" dirty="0">
                <a:solidFill>
                  <a:schemeClr val="bg1"/>
                </a:solidFill>
                <a:cs typeface="Arabic Typesetting" panose="03020402040406030203" pitchFamily="66" charset="-78"/>
              </a:rPr>
              <a:t>6 классе</a:t>
            </a:r>
            <a:r>
              <a:rPr lang="ru-RU" sz="4000" b="1" i="1" dirty="0" smtClean="0">
                <a:solidFill>
                  <a:schemeClr val="bg1"/>
                </a:solidFill>
                <a:cs typeface="Arabic Typesetting" panose="03020402040406030203" pitchFamily="66" charset="-78"/>
              </a:rPr>
              <a:t>.</a:t>
            </a:r>
          </a:p>
          <a:p>
            <a:pPr lvl="0"/>
            <a:endParaRPr lang="ru-RU" sz="4000" b="1" i="1" dirty="0">
              <a:solidFill>
                <a:schemeClr val="bg1"/>
              </a:solidFill>
              <a:cs typeface="Arabic Typesetting" panose="03020402040406030203" pitchFamily="66" charset="-78"/>
            </a:endParaRPr>
          </a:p>
          <a:p>
            <a:pPr lvl="0"/>
            <a:endParaRPr lang="ru-RU" sz="4000" b="1" i="1" dirty="0" smtClean="0">
              <a:solidFill>
                <a:schemeClr val="bg1"/>
              </a:solidFill>
              <a:cs typeface="Arabic Typesetting" panose="03020402040406030203" pitchFamily="66" charset="-78"/>
            </a:endParaRPr>
          </a:p>
          <a:p>
            <a:pPr lvl="0"/>
            <a:endParaRPr lang="ru-RU" sz="4000" b="1" i="1" dirty="0" smtClean="0">
              <a:solidFill>
                <a:schemeClr val="bg1"/>
              </a:solidFill>
              <a:cs typeface="Arabic Typesetting" panose="03020402040406030203" pitchFamily="66" charset="-78"/>
            </a:endParaRP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cs typeface="Arabic Typesetting" panose="03020402040406030203" pitchFamily="66" charset="-78"/>
              </a:rPr>
              <a:t>Учитель русского языка и литературы МБОУ СШ № 6 Абрамова Лариса Юрьевна.</a:t>
            </a:r>
            <a:endParaRPr lang="ru-RU" sz="2800" b="1" dirty="0">
              <a:solidFill>
                <a:schemeClr val="bg1"/>
              </a:solidFill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78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%D0%BA%D0%B0%D1%80%D1%82%D0%B8%D0%BD%D0%BA%D0%B8.cc/img/4/7/5/%D0%9A%D1%83%D1%81%D1%82%D0%BE%D0%B4%D0%B8%D0%B5%D0%B2,%20%D0%BA%D0%B0%D1%80%D1%82%D0%B8%D0%BD%D0%B0,%20%D0%BF%D1%80%D0%B0%D0%B7%D0%B4%D0%BD%D0%B8%D0%BA,%20%D0%BD%D0%B0%D1%81%D1%82%D1%80%D0%BE%D0%B5%D0%BD%D0%B8%D0%B5,%20%D1%82%D1%80%D0%BE%D0%B9%D0%BA%D0%B0,%202000x14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%D0%BA%D0%B0%D1%80%D1%82%D0%B8%D0%BD%D0%BA%D0%B8.cc/img/4/7/5/%D0%9A%D1%83%D1%81%D1%82%D0%BE%D0%B4%D0%B8%D0%B5%D0%B2,%20%D0%BA%D0%B0%D1%80%D1%82%D0%B8%D0%BD%D0%B0,%20%D0%BF%D1%80%D0%B0%D0%B7%D0%B4%D0%BD%D0%B8%D0%BA,%20%D0%BD%D0%B0%D1%81%D1%82%D1%80%D0%BE%D0%B5%D0%BD%D0%B8%D0%B5,%20%D1%82%D1%80%D0%BE%D0%B9%D0%BA%D0%B0,%202000x145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rub10.ru/images/3/5/dengi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79512"/>
            <a:ext cx="943304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412776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Копейка – старейшая разменная монета России. История копейки насчитывает не одну сотню лет. Она является одной из «почтеннейших» разменных монет России. История копейки как номинал слово «копейка» впервые было отчеканено в 1704 году.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3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900igr.net/datai/ekonomika/Istorija-vozniknovenija-deneg/0014-021-Pervaja-russkaja-kopej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99392"/>
            <a:ext cx="7092280" cy="735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908720"/>
            <a:ext cx="67687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Само слово вошло в обиход значительно ранее - во время реформы 1535 г. и обозначало мелкую разменную монету. В 30-е годы XVI ст. в результате денежной реформы московская деньга была заменена новой серебряной монетой. На ее аверсе был отчеканен всадник с копьем. Их стали называть копейными или копейками. </a:t>
            </a:r>
          </a:p>
        </p:txBody>
      </p:sp>
    </p:spTree>
    <p:extLst>
      <p:ext uri="{BB962C8B-B14F-4D97-AF65-F5344CB8AC3E}">
        <p14:creationId xmlns:p14="http://schemas.microsoft.com/office/powerpoint/2010/main" val="198708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-o-n-e-t-a.ru/_pu/1/41737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3136" y="0"/>
            <a:ext cx="14797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052736"/>
            <a:ext cx="74168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1"/>
                </a:solidFill>
              </a:rPr>
              <a:t>Первоначальный вес серебряной копейки составлял 0,68 грамма. Её вес взяли от новгородской деньги, которая была в два раза тяжелее московской. Таким образом, счётная единица — один рубль — равнялся 100 новгородским или 200 московским деньгам (1/2 копейки), или 400 полушкам (половина деньги или четверть копейки).</a:t>
            </a:r>
          </a:p>
        </p:txBody>
      </p:sp>
    </p:spTree>
    <p:extLst>
      <p:ext uri="{BB962C8B-B14F-4D97-AF65-F5344CB8AC3E}">
        <p14:creationId xmlns:p14="http://schemas.microsoft.com/office/powerpoint/2010/main" val="283522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bogatirya.ru/img/dobr-screen/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92062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</a:rPr>
              <a:t>Выписать: </a:t>
            </a:r>
          </a:p>
          <a:p>
            <a:pPr marL="742950" lvl="0" indent="-742950">
              <a:buAutoNum type="arabicParenR"/>
            </a:pPr>
            <a:r>
              <a:rPr lang="ru-RU" sz="4000" b="1" dirty="0" smtClean="0">
                <a:solidFill>
                  <a:schemeClr val="bg1"/>
                </a:solidFill>
              </a:rPr>
              <a:t>Порядковые числительные</a:t>
            </a:r>
          </a:p>
          <a:p>
            <a:pPr lvl="0"/>
            <a:r>
              <a:rPr lang="ru-RU" sz="4000" b="1" dirty="0" smtClean="0">
                <a:solidFill>
                  <a:schemeClr val="bg1"/>
                </a:solidFill>
              </a:rPr>
              <a:t>2) Количественные  числительные;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artoonfinder.ru/sites/default/files/cartoon-full-backgrounds/kinopoisk.ru-alesha-popovich-i-tugarin-zmey-85826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91557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420888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" lvl="0">
              <a:lnSpc>
                <a:spcPct val="150000"/>
              </a:lnSpc>
            </a:pPr>
            <a:r>
              <a:rPr lang="ru-RU" sz="4400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 этом тексте </a:t>
            </a:r>
            <a:r>
              <a:rPr lang="ru-RU" sz="4400" b="1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150 </a:t>
            </a:r>
            <a:r>
              <a:rPr lang="ru-RU" sz="4400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слов. Какой процент составляют </a:t>
            </a:r>
            <a:r>
              <a:rPr lang="ru-RU" sz="4400" b="1" i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каждые числительные?</a:t>
            </a:r>
            <a:endParaRPr lang="ru-RU" sz="4400" b="1" i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21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est-animation.ru/lanim/religiya13/religiya_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" y="0"/>
            <a:ext cx="9320367" cy="786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0"/>
            <a:ext cx="82089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chemeClr val="bg1"/>
                </a:solidFill>
              </a:rPr>
              <a:t>Спал цветок и вдруг проснулся, (Туловище вправо, влево.) 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Больше спать не захотел, (Туловище вперед, назад.) 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Шевельнулся, потянулся, (Руки вверх, потянуться.) 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Взвился вверх и полетел. (Руки вверх, вправо, влево.) </a:t>
            </a:r>
          </a:p>
          <a:p>
            <a:pPr lvl="0"/>
            <a:r>
              <a:rPr lang="ru-RU" sz="3600" b="1" dirty="0">
                <a:solidFill>
                  <a:schemeClr val="bg1"/>
                </a:solidFill>
              </a:rPr>
              <a:t>Ранним утром на лугу</a:t>
            </a:r>
          </a:p>
          <a:p>
            <a:pPr lvl="0"/>
            <a:r>
              <a:rPr lang="ru-RU" sz="3600" b="1" dirty="0">
                <a:solidFill>
                  <a:schemeClr val="bg1"/>
                </a:solidFill>
              </a:rPr>
              <a:t>По сырой траве бегу,</a:t>
            </a:r>
          </a:p>
          <a:p>
            <a:pPr lvl="0"/>
            <a:r>
              <a:rPr lang="ru-RU" sz="3600" b="1" dirty="0">
                <a:solidFill>
                  <a:schemeClr val="bg1"/>
                </a:solidFill>
              </a:rPr>
              <a:t>Соберу цветы друзьям</a:t>
            </a:r>
          </a:p>
          <a:p>
            <a:pPr lvl="0"/>
            <a:r>
              <a:rPr lang="ru-RU" sz="3600" b="1" dirty="0">
                <a:solidFill>
                  <a:schemeClr val="bg1"/>
                </a:solidFill>
              </a:rPr>
              <a:t>И по одному раздам:</a:t>
            </a:r>
          </a:p>
        </p:txBody>
      </p:sp>
    </p:spTree>
    <p:extLst>
      <p:ext uri="{BB962C8B-B14F-4D97-AF65-F5344CB8AC3E}">
        <p14:creationId xmlns:p14="http://schemas.microsoft.com/office/powerpoint/2010/main" val="33347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opgif.narod.ru/i/skazka/05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77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859588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В двух тысячи пятнадцатом году 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на завод приняли рабочих в количестве триста  двадцать человек, а уволили четверо рабочих. 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А в двух тысячи шестнадцатого 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приняли на работу ещё в количестве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шестиста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восемьюдесяти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человек, но уволили семнадцать рабочих 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В каком году процент 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уволенных был 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больше?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sg10.ucoz.ru/_ph/6/875778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556792"/>
            <a:ext cx="57968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Ответ: в 2016 процент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 уволенных был больше.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2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evsepic.com.ua/uploads/posts/2011-09/1316962672_www.nevsepic.com.ua_petr-i-usmiryaet-ozhestochennyh-soldat-svoih-pri-vzyatii-narvy-v-1704-godu-nikolay-zauervey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819472"/>
            <a:ext cx="10331063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35150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6000" b="1" dirty="0">
                <a:solidFill>
                  <a:schemeClr val="bg1"/>
                </a:solidFill>
              </a:rPr>
              <a:t>Домашнее задание:</a:t>
            </a:r>
          </a:p>
          <a:p>
            <a:pPr lvl="0"/>
            <a:r>
              <a:rPr lang="ru-RU" sz="4800" b="1" i="1" dirty="0">
                <a:solidFill>
                  <a:schemeClr val="bg1"/>
                </a:solidFill>
              </a:rPr>
              <a:t>Придумать 2 задачи </a:t>
            </a:r>
          </a:p>
          <a:p>
            <a:pPr lvl="0"/>
            <a:r>
              <a:rPr lang="ru-RU" sz="4800" b="1" i="1" dirty="0">
                <a:solidFill>
                  <a:schemeClr val="bg1"/>
                </a:solidFill>
              </a:rPr>
              <a:t>на проценты.</a:t>
            </a:r>
          </a:p>
        </p:txBody>
      </p:sp>
    </p:spTree>
    <p:extLst>
      <p:ext uri="{BB962C8B-B14F-4D97-AF65-F5344CB8AC3E}">
        <p14:creationId xmlns:p14="http://schemas.microsoft.com/office/powerpoint/2010/main" val="10403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692696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prstClr val="white"/>
                </a:solidFill>
                <a:cs typeface="Arabic Typesetting" panose="03020402040406030203" pitchFamily="66" charset="-78"/>
              </a:rPr>
              <a:t>Разряды имён числительных в задачах по математике.</a:t>
            </a:r>
            <a:endParaRPr lang="ru-RU" sz="4000" b="1" i="1" dirty="0">
              <a:solidFill>
                <a:prstClr val="white"/>
              </a:solidFill>
              <a:cs typeface="Arabic Typesetting" panose="03020402040406030203" pitchFamily="66" charset="-78"/>
            </a:endParaRPr>
          </a:p>
          <a:p>
            <a:endParaRPr lang="ru-RU" sz="4000" b="1" i="1" dirty="0" smtClean="0">
              <a:solidFill>
                <a:prstClr val="white"/>
              </a:solidFill>
              <a:cs typeface="Arabic Typesetting" panose="03020402040406030203" pitchFamily="66" charset="-78"/>
            </a:endParaRPr>
          </a:p>
          <a:p>
            <a:endParaRPr lang="ru-RU" sz="4000" b="1" i="1" dirty="0" smtClean="0">
              <a:solidFill>
                <a:prstClr val="white"/>
              </a:solidFill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98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rtyourlife.ru/wp-content/uploads/2015/03/dukh-svobody-ukrast-de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64657"/>
            <a:ext cx="10173998" cy="69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33014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>
                <a:solidFill>
                  <a:schemeClr val="bg1"/>
                </a:solidFill>
              </a:rPr>
              <a:t>Математика:</a:t>
            </a:r>
          </a:p>
          <a:p>
            <a:pPr lvl="0"/>
            <a:r>
              <a:rPr lang="ru-RU" sz="3200" b="1" i="1" dirty="0">
                <a:solidFill>
                  <a:schemeClr val="bg1"/>
                </a:solidFill>
              </a:rPr>
              <a:t>          Повторить и закрепить способы решения математических задач на проценты.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9539" y="364502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dirty="0">
                <a:solidFill>
                  <a:schemeClr val="bg1"/>
                </a:solidFill>
              </a:rPr>
              <a:t>Русский язык:</a:t>
            </a:r>
          </a:p>
          <a:p>
            <a:pPr lvl="0"/>
            <a:r>
              <a:rPr lang="ru-RU" sz="3200" b="1" i="1" dirty="0">
                <a:solidFill>
                  <a:schemeClr val="bg1"/>
                </a:solidFill>
              </a:rPr>
              <a:t>	Повторить и закрепить изученное по теме «Имя числительное».</a:t>
            </a:r>
          </a:p>
        </p:txBody>
      </p:sp>
    </p:spTree>
    <p:extLst>
      <p:ext uri="{BB962C8B-B14F-4D97-AF65-F5344CB8AC3E}">
        <p14:creationId xmlns:p14="http://schemas.microsoft.com/office/powerpoint/2010/main" val="36450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tsmyday.ru/wp-content/uploads/2013/10/1379372992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010"/>
            <a:ext cx="9317869" cy="69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6505" y="764704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</a:rPr>
              <a:t>Закончи предложение: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sz="3600" b="1" dirty="0">
                <a:solidFill>
                  <a:schemeClr val="bg1"/>
                </a:solidFill>
              </a:rPr>
              <a:t>Чтобы найти процент от  числа, нужно…</a:t>
            </a:r>
          </a:p>
          <a:p>
            <a:pPr lvl="0"/>
            <a:endParaRPr lang="ru-RU" sz="3600" b="1" dirty="0">
              <a:solidFill>
                <a:schemeClr val="bg1"/>
              </a:solidFill>
            </a:endParaRPr>
          </a:p>
          <a:p>
            <a:pPr lvl="0"/>
            <a:r>
              <a:rPr lang="ru-RU" sz="3600" b="1" dirty="0">
                <a:solidFill>
                  <a:schemeClr val="bg1"/>
                </a:solidFill>
              </a:rPr>
              <a:t>Чтобы найти всю величину по заданному значению процентов, нужно….</a:t>
            </a:r>
          </a:p>
          <a:p>
            <a:pPr lvl="0"/>
            <a:endParaRPr lang="ru-RU" sz="3600" b="1" dirty="0">
              <a:solidFill>
                <a:schemeClr val="bg1"/>
              </a:solidFill>
            </a:endParaRPr>
          </a:p>
          <a:p>
            <a:pPr lvl="0"/>
            <a:r>
              <a:rPr lang="ru-RU" sz="3600" b="1" dirty="0">
                <a:solidFill>
                  <a:schemeClr val="bg1"/>
                </a:solidFill>
              </a:rPr>
              <a:t>Чтобы найти процент заданного числа от общего значения, нужно…</a:t>
            </a:r>
          </a:p>
        </p:txBody>
      </p:sp>
    </p:spTree>
    <p:extLst>
      <p:ext uri="{BB962C8B-B14F-4D97-AF65-F5344CB8AC3E}">
        <p14:creationId xmlns:p14="http://schemas.microsoft.com/office/powerpoint/2010/main" val="14212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n12.nevsedoma.org.ua/photo/92/1/zhizneo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15133"/>
            <a:ext cx="12202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436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Вырази</a:t>
            </a:r>
            <a:r>
              <a:rPr lang="ru-RU" sz="3600" b="1" dirty="0" smtClean="0">
                <a:solidFill>
                  <a:schemeClr val="bg1"/>
                </a:solidFill>
              </a:rPr>
              <a:t> в процентах: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0772" y="3505937"/>
            <a:ext cx="639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0,47 рубля</a:t>
            </a:r>
          </a:p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0,71 алтына</a:t>
            </a:r>
          </a:p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0,03 полушки</a:t>
            </a:r>
          </a:p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0,5 деньги.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0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http://new5.multserials.tv/uploads/posts/2014-08/thumbs/1409052696_bible-facts.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0"/>
            <a:ext cx="1541526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2680"/>
            <a:ext cx="58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0">
              <a:lnSpc>
                <a:spcPct val="150000"/>
              </a:lnSpc>
            </a:pPr>
            <a:r>
              <a:rPr lang="ru-RU" sz="4800" b="1" i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Вырази</a:t>
            </a:r>
            <a:r>
              <a:rPr lang="ru-RU" sz="4800" b="1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десятичной дробью:</a:t>
            </a:r>
            <a:endParaRPr lang="ru-RU" sz="4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2711" y="425334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800" b="1" dirty="0" smtClean="0">
                <a:solidFill>
                  <a:prstClr val="white"/>
                </a:solidFill>
              </a:rPr>
              <a:t>56%;   40%;     9%;     701%</a:t>
            </a:r>
            <a:endParaRPr lang="ru-RU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musica.ru/uploads/thumbs/5/6/a/56a6306a518b9b861885bdda354ddb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0"/>
            <a:ext cx="9170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908720"/>
            <a:ext cx="5872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</a:rPr>
              <a:t>Математический диктант</a:t>
            </a:r>
          </a:p>
        </p:txBody>
      </p:sp>
    </p:spTree>
    <p:extLst>
      <p:ext uri="{BB962C8B-B14F-4D97-AF65-F5344CB8AC3E}">
        <p14:creationId xmlns:p14="http://schemas.microsoft.com/office/powerpoint/2010/main" val="32502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3.favim.com/orig/140611/boy-gif-Favim.com-18330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39410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Записать математическую дробь в процентах: </a:t>
            </a:r>
          </a:p>
          <a:p>
            <a:pPr lvl="0">
              <a:lnSpc>
                <a:spcPct val="150000"/>
              </a:lnSpc>
            </a:pPr>
            <a:r>
              <a:rPr lang="ru-RU" sz="3200" dirty="0">
                <a:solidFill>
                  <a:schemeClr val="bg1"/>
                </a:solidFill>
                <a:latin typeface="Times New Roman"/>
                <a:ea typeface="Times New Roman"/>
              </a:rPr>
              <a:t>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0,8;      0,39;          0,15;    0,05</a:t>
            </a:r>
            <a:endParaRPr lang="ru-RU" sz="32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Записать проценты десятичной дробью: </a:t>
            </a:r>
          </a:p>
          <a:p>
            <a:pPr lvl="0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70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%;    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3%;         367%;           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5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000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%</a:t>
            </a:r>
            <a:endParaRPr lang="ru-RU" sz="32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44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axpark.com/static/u/article_image/12/09/07/tmpysIdB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983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7491" y="134076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bg1"/>
                </a:solidFill>
              </a:rPr>
              <a:t>Денежная система Древнерусского государства сложилась в 9-10 веках, в конце 10 - начале 11 века началась чеканка первых русских монет их золота и серебра </a:t>
            </a:r>
            <a:r>
              <a:rPr lang="ru-RU" sz="3200" b="1" dirty="0" smtClean="0">
                <a:solidFill>
                  <a:schemeClr val="bg1"/>
                </a:solidFill>
              </a:rPr>
              <a:t>(</a:t>
            </a:r>
            <a:r>
              <a:rPr lang="ru-RU" sz="3200" b="1" dirty="0" err="1" smtClean="0">
                <a:solidFill>
                  <a:schemeClr val="bg1"/>
                </a:solidFill>
              </a:rPr>
              <a:t>злотников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и серебряников, с древнейших времён до 18 века в русском денежном обращении использовались привозные золото и серебро).</a:t>
            </a:r>
          </a:p>
        </p:txBody>
      </p:sp>
    </p:spTree>
    <p:extLst>
      <p:ext uri="{BB962C8B-B14F-4D97-AF65-F5344CB8AC3E}">
        <p14:creationId xmlns:p14="http://schemas.microsoft.com/office/powerpoint/2010/main" val="37832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429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2016-03-13T10:31:27Z</dcterms:created>
  <dcterms:modified xsi:type="dcterms:W3CDTF">2016-04-12T07:38:35Z</dcterms:modified>
</cp:coreProperties>
</file>