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75" r:id="rId2"/>
    <p:sldId id="267" r:id="rId3"/>
    <p:sldId id="258" r:id="rId4"/>
    <p:sldId id="271" r:id="rId5"/>
    <p:sldId id="257" r:id="rId6"/>
    <p:sldId id="261" r:id="rId7"/>
    <p:sldId id="278" r:id="rId8"/>
    <p:sldId id="263" r:id="rId9"/>
    <p:sldId id="264" r:id="rId10"/>
    <p:sldId id="265" r:id="rId11"/>
    <p:sldId id="279" r:id="rId12"/>
    <p:sldId id="269" r:id="rId13"/>
    <p:sldId id="272" r:id="rId14"/>
    <p:sldId id="277" r:id="rId15"/>
    <p:sldId id="266" r:id="rId16"/>
    <p:sldId id="276" r:id="rId17"/>
    <p:sldId id="280" r:id="rId18"/>
    <p:sldId id="26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BA482-D977-41BD-9EED-8AB6F2161176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38900D-F3E0-4611-8E0E-8E801D275B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FC33F6F-2755-4511-8091-81289BB6B125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/>
              <a:t>МАТЕМАТИКА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    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Минус 6"/>
          <p:cNvSpPr/>
          <p:nvPr/>
        </p:nvSpPr>
        <p:spPr>
          <a:xfrm>
            <a:off x="5500694" y="2143116"/>
            <a:ext cx="914400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люс 7"/>
          <p:cNvSpPr/>
          <p:nvPr/>
        </p:nvSpPr>
        <p:spPr>
          <a:xfrm>
            <a:off x="3286116" y="4214818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1285852" y="2500306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еление 9"/>
          <p:cNvSpPr/>
          <p:nvPr/>
        </p:nvSpPr>
        <p:spPr>
          <a:xfrm>
            <a:off x="7072330" y="3643314"/>
            <a:ext cx="914400" cy="91440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Остаток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при делении всегда должен быть меньше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делителя</a:t>
            </a:r>
            <a:r>
              <a:rPr lang="ru-RU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4724400" cy="1139825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ru-RU" b="1" u="sng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ПРАВИЛО 2: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762000" y="3124200"/>
            <a:ext cx="7620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 :      = 3  (ост.   )</a:t>
            </a:r>
            <a:endParaRPr lang="ru-RU" sz="6600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2743200" y="3124200"/>
            <a:ext cx="6508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600" b="1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7086600" y="3124200"/>
            <a:ext cx="6508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6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ru-RU" sz="6600" b="1" dirty="0">
              <a:solidFill>
                <a:srgbClr val="6600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3962400" y="4648200"/>
            <a:ext cx="6731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6600" b="1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20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20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-0.44392 0.2310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09827E-6 L 0.25608 0.23075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  <p:bldP spid="34822" grpId="0"/>
      <p:bldP spid="34822" grpId="1"/>
      <p:bldP spid="34823" grpId="0" build="allAtOnce"/>
      <p:bldP spid="348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9549" y="642918"/>
            <a:ext cx="8478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tx2"/>
                </a:solidFill>
              </a:rPr>
              <a:t>Работа по учебнику</a:t>
            </a:r>
            <a:endParaRPr lang="ru-RU" sz="72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1670" y="3214686"/>
            <a:ext cx="52149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№ 2 с. 26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4480" y="1643050"/>
            <a:ext cx="5429288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endParaRPr lang="ru-RU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5400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 rot="10800000" flipV="1">
            <a:off x="1928794" y="459382"/>
            <a:ext cx="4500594" cy="1200329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>
              <a:defRPr/>
            </a:pPr>
            <a:endParaRPr lang="ru-RU" sz="4000" b="1" i="1" u="sng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3200" b="1" i="1" u="sng" dirty="0">
                <a:solidFill>
                  <a:srgbClr val="00B050"/>
                </a:solidFill>
              </a:rPr>
              <a:t> </a:t>
            </a:r>
            <a:endParaRPr lang="ru-RU" sz="3200" b="1" i="1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25" y="1357313"/>
            <a:ext cx="7143750" cy="2586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1430"/>
              <a:solidFill>
                <a:srgbClr val="7030A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3600" b="1" dirty="0">
                <a:ln w="11430"/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54:3 = 18 листов  в 1 тетради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3600" b="1" dirty="0">
                <a:ln w="11430"/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90:18 = 5 тетрадей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ru-RU" sz="3600" b="1" dirty="0">
                <a:ln w="11430"/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 72:18 = 4 тетради 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1430"/>
                <a:solidFill>
                  <a:srgbClr val="7030A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Ответ: 5 и 4 тетради.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357188" y="214313"/>
            <a:ext cx="8358187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-35718" y="607219"/>
            <a:ext cx="78581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500063" y="6143625"/>
            <a:ext cx="8215312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500034" y="285728"/>
            <a:ext cx="835824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«Подумай!»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1785926"/>
            <a:ext cx="1928826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45 : 5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14612" y="2786058"/>
            <a:ext cx="1762021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63 : 9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143768" y="1714488"/>
            <a:ext cx="1762021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49 : 7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714612" y="1714488"/>
            <a:ext cx="1762021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26 : </a:t>
            </a:r>
            <a:r>
              <a:rPr lang="ru-RU" sz="48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29190" y="1714488"/>
            <a:ext cx="1762021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35 : 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429256" y="2714620"/>
            <a:ext cx="1762021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28 : 9</a:t>
            </a:r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2FBBC8-2E28-45F6-A925-5551842B514D}" type="slidenum">
              <a:rPr lang="ru-RU" altLang="en-US"/>
              <a:pPr>
                <a:defRPr/>
              </a:pPr>
              <a:t>13</a:t>
            </a:fld>
            <a:endParaRPr lang="ru-RU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9.55355E-7 C -0.00642 0.00208 -0.00955 0.00856 -0.0158 0.01134 C -0.02048 0.01619 -0.02343 0.01712 -0.02899 0.0192 C -0.03455 0.02475 -0.03663 0.02545 -0.0434 0.0273 C -0.04965 0.03285 -0.05712 0.03424 -0.06389 0.03863 C -0.07639 0.04696 -0.08993 0.05575 -0.10364 0.05945 C -0.11093 0.06593 -0.11823 0.06963 -0.12656 0.07217 C -0.14184 0.08212 -0.15833 0.09322 -0.17482 0.09785 C -0.18541 0.10525 -0.17257 0.09716 -0.19166 0.10271 C -0.19687 0.1041 -0.20208 0.10757 -0.20729 0.10919 C -0.21875 0.11289 -0.23055 0.11451 -0.24218 0.11728 C -0.27916 0.1263 -0.31614 0.13463 -0.35312 0.14296 C -0.36059 0.14643 -0.36823 0.14666 -0.37604 0.14782 C -0.38784 0.14967 -0.39913 0.15383 -0.41093 0.15568 C -0.42656 0.16262 -0.44618 0.16493 -0.46267 0.16702 C -0.47257 0.17141 -0.47864 0.17419 -0.48923 0.17673 C -0.49132 0.17719 -0.49531 0.17812 -0.49531 0.17812 C -0.50503 0.18622 -0.53142 0.20195 -0.54357 0.20542 C -0.54861 0.20888 -0.55364 0.20935 -0.55903 0.21189 C -0.56632 0.21513 -0.57326 0.21999 -0.58073 0.22323 C -0.59218 0.22832 -0.60295 0.23687 -0.61458 0.24081 C -0.62291 0.24659 -0.63021 0.25446 -0.63854 0.26001 C -0.6493 0.26741 -0.63212 0.25885 -0.64948 0.26648 C -0.65069 0.26695 -0.65312 0.2681 -0.65312 0.2681 C -0.65712 0.2718 -0.66024 0.27296 -0.6651 0.27458 C -0.67291 0.28152 -0.68229 0.28175 -0.69045 0.2873 C -0.70208 0.29494 -0.7158 0.30026 -0.72899 0.30026 " pathEditMode="relative" ptsTypes="ffffffffffffffffffffffffff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1.12422E-6 C -0.02742 0.00093 -0.04166 0.00162 -0.06388 0.00162 " pathEditMode="relative" ptsTypes="f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75 0.05297 C 0.04792 0.0687 0.06285 0.08281 0.07274 0.09299 C 0.08108 0.10155 0.07066 0.08929 0.07986 0.10271 C 0.08212 0.10595 0.08715 0.11219 0.08715 0.11242 C 0.08941 0.12144 0.09983 0.13417 0.10521 0.14111 C 0.11389 0.15244 0.12153 0.16563 0.12934 0.17812 C 0.13351 0.18483 0.13698 0.19246 0.14253 0.19732 C 0.14444 0.20495 0.15486 0.21374 0.15937 0.21976 C 0.1625 0.22392 0.16354 0.23017 0.16667 0.23433 C 0.17691 0.24798 0.18299 0.26556 0.19323 0.27921 C 0.19549 0.288 0.19288 0.28036 0.19792 0.28892 C 0.20382 0.2991 0.20677 0.30881 0.21476 0.31622 C 0.2158 0.3183 0.21771 0.3257 0.21962 0.3257 " pathEditMode="relative" rAng="0" ptsTypes="ffffffffffffA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1142984"/>
            <a:ext cx="55007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5 (ост. 1)</a:t>
            </a:r>
          </a:p>
          <a:p>
            <a:r>
              <a:rPr lang="ru-RU" sz="8000" dirty="0" smtClean="0"/>
              <a:t>5 (ост. 5)</a:t>
            </a:r>
          </a:p>
          <a:p>
            <a:r>
              <a:rPr lang="ru-RU" sz="8000" dirty="0" smtClean="0"/>
              <a:t>3 (ост. 1)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-428625"/>
            <a:ext cx="8435975" cy="184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000" b="1" u="sng" dirty="0" smtClean="0">
                <a:solidFill>
                  <a:srgbClr val="C00000"/>
                </a:solidFill>
              </a:rPr>
              <a:t/>
            </a:r>
            <a:br>
              <a:rPr lang="ru-RU" sz="3000" b="1" u="sng" dirty="0" smtClean="0">
                <a:solidFill>
                  <a:srgbClr val="C00000"/>
                </a:solidFill>
              </a:rPr>
            </a:br>
            <a:r>
              <a:rPr lang="ru-RU" sz="3000" b="1" u="sng" dirty="0" smtClean="0">
                <a:solidFill>
                  <a:srgbClr val="C00000"/>
                </a:solidFill>
              </a:rPr>
              <a:t/>
            </a:r>
            <a:br>
              <a:rPr lang="ru-RU" sz="3000" b="1" u="sng" dirty="0" smtClean="0">
                <a:solidFill>
                  <a:srgbClr val="C00000"/>
                </a:solidFill>
              </a:rPr>
            </a:br>
            <a:r>
              <a:rPr lang="ru-RU" sz="3000" b="1" u="sng" dirty="0" smtClean="0">
                <a:solidFill>
                  <a:srgbClr val="C00000"/>
                </a:solidFill>
              </a:rPr>
              <a:t/>
            </a:r>
            <a:br>
              <a:rPr lang="ru-RU" sz="3000" b="1" u="sng" dirty="0" smtClean="0">
                <a:solidFill>
                  <a:srgbClr val="C00000"/>
                </a:solidFill>
              </a:rPr>
            </a:br>
            <a:r>
              <a:rPr lang="ru-RU" sz="3000" b="1" u="sng" dirty="0" smtClean="0">
                <a:solidFill>
                  <a:srgbClr val="441DEB"/>
                </a:solidFill>
              </a:rPr>
              <a:t/>
            </a:r>
            <a:br>
              <a:rPr lang="ru-RU" sz="3000" b="1" u="sng" dirty="0" smtClean="0">
                <a:solidFill>
                  <a:srgbClr val="441DEB"/>
                </a:solidFill>
              </a:rPr>
            </a:br>
            <a:r>
              <a:rPr lang="ru-RU" sz="3000" b="1" u="sng" dirty="0" smtClean="0">
                <a:solidFill>
                  <a:srgbClr val="441DEB"/>
                </a:solidFill>
              </a:rPr>
              <a:t/>
            </a:r>
            <a:br>
              <a:rPr lang="ru-RU" sz="3000" b="1" u="sng" dirty="0" smtClean="0">
                <a:solidFill>
                  <a:srgbClr val="441DEB"/>
                </a:solidFill>
              </a:rPr>
            </a:br>
            <a:r>
              <a:rPr lang="ru-RU" sz="3000" b="1" u="sng" dirty="0" smtClean="0">
                <a:solidFill>
                  <a:srgbClr val="441DEB"/>
                </a:solidFill>
              </a:rPr>
              <a:t>Выпиши и реши только те выражения, в которых деление выполняется с остатком.</a:t>
            </a:r>
            <a:r>
              <a:rPr lang="ru-RU" sz="4000" dirty="0" smtClean="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0" y="3357563"/>
            <a:ext cx="1797050" cy="571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mtClean="0"/>
              <a:t> 56:9 = 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928938" y="3929063"/>
            <a:ext cx="1549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 40:5 = 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928938" y="4572000"/>
            <a:ext cx="12112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 9:4=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857500" y="5286375"/>
            <a:ext cx="1563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000000"/>
                </a:solidFill>
              </a:rPr>
              <a:t> 12:6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1214422"/>
            <a:ext cx="8358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chemeClr val="tx2"/>
                </a:solidFill>
              </a:rPr>
              <a:t>Рабочая тетрадь  </a:t>
            </a:r>
            <a:endParaRPr lang="ru-RU" sz="80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3042" y="3643314"/>
            <a:ext cx="55007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/>
              <a:t>№ 82 с. 31</a:t>
            </a:r>
            <a:endParaRPr lang="ru-RU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214422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>
                <a:solidFill>
                  <a:schemeClr val="tx2"/>
                </a:solidFill>
              </a:rPr>
              <a:t>Домашнее задание</a:t>
            </a:r>
            <a:endParaRPr lang="ru-RU" sz="72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3042" y="3500438"/>
            <a:ext cx="46907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№ 4, 5 с. 26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785813" y="1428750"/>
            <a:ext cx="8001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endParaRPr lang="ru-RU" sz="4400" b="1" i="1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4400" b="1" i="1">
                <a:solidFill>
                  <a:srgbClr val="FF0000"/>
                </a:solidFill>
              </a:rPr>
              <a:t>Я на уроке научился…</a:t>
            </a:r>
          </a:p>
          <a:p>
            <a:pPr>
              <a:buFontTx/>
              <a:buChar char="-"/>
            </a:pPr>
            <a:endParaRPr lang="ru-RU" sz="4400" b="1" i="1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4400" b="1" i="1">
                <a:solidFill>
                  <a:srgbClr val="FF0000"/>
                </a:solidFill>
              </a:rPr>
              <a:t> Я умею …</a:t>
            </a:r>
          </a:p>
          <a:p>
            <a:pPr>
              <a:buFontTx/>
              <a:buChar char="-"/>
            </a:pPr>
            <a:endParaRPr lang="ru-RU" sz="4400" b="1" i="1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ru-RU" sz="4400" b="1" i="1">
                <a:solidFill>
                  <a:srgbClr val="FF0000"/>
                </a:solidFill>
              </a:rPr>
              <a:t>Я могу научить других…  </a:t>
            </a:r>
          </a:p>
        </p:txBody>
      </p:sp>
      <p:sp>
        <p:nvSpPr>
          <p:cNvPr id="17411" name="Прямоугольник 2"/>
          <p:cNvSpPr>
            <a:spLocks noChangeArrowheads="1"/>
          </p:cNvSpPr>
          <p:nvPr/>
        </p:nvSpPr>
        <p:spPr bwMode="auto">
          <a:xfrm>
            <a:off x="1928813" y="1143000"/>
            <a:ext cx="37147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i="1">
                <a:solidFill>
                  <a:srgbClr val="00B0F0"/>
                </a:solidFill>
              </a:rPr>
              <a:t>Рефлексия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3975" eaLnBrk="1" hangingPunct="1"/>
            <a:r>
              <a:rPr lang="ru-RU" sz="6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Тема урока</a:t>
            </a:r>
            <a:endParaRPr lang="ru-RU" sz="6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Содержимое 2"/>
          <p:cNvSpPr>
            <a:spLocks noGrp="1"/>
          </p:cNvSpPr>
          <p:nvPr>
            <p:ph sz="quarter" idx="1"/>
          </p:nvPr>
        </p:nvSpPr>
        <p:spPr>
          <a:xfrm>
            <a:off x="214313" y="928688"/>
            <a:ext cx="8504237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/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 smtClean="0"/>
          </a:p>
          <a:p>
            <a:pPr marL="274320" indent="-27432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7200" b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7200" b="1" i="1" dirty="0" smtClean="0">
                <a:solidFill>
                  <a:srgbClr val="0070C0"/>
                </a:solidFill>
                <a:latin typeface="Georgia" pitchFamily="18" charset="0"/>
              </a:rPr>
              <a:t> </a:t>
            </a:r>
            <a:r>
              <a:rPr lang="ru-RU" sz="7200" b="1" i="1" dirty="0" smtClean="0">
                <a:solidFill>
                  <a:srgbClr val="000099"/>
                </a:solidFill>
                <a:latin typeface="Georgia" pitchFamily="18" charset="0"/>
              </a:rPr>
              <a:t>«Деление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7200" b="1" i="1" dirty="0" smtClean="0">
                <a:solidFill>
                  <a:srgbClr val="000099"/>
                </a:solidFill>
                <a:latin typeface="Georgia" pitchFamily="18" charset="0"/>
              </a:rPr>
              <a:t>с остатком»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000108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СОРОКА</a:t>
            </a:r>
            <a:endParaRPr lang="ru-RU" sz="7200" dirty="0"/>
          </a:p>
        </p:txBody>
      </p:sp>
      <p:sp>
        <p:nvSpPr>
          <p:cNvPr id="1026" name="AutoShape 2" descr="data:image/jpeg;base64,/9j/4AAQSkZJRgABAQAAAQABAAD/2wCEAAkGBwgHBgkIBwgKCgkLDRYPDQwMDRsUFRAWIB0iIiAdHx8kKDQsJCYxJx8fLT0tMTU3Ojo6Iys/RD84QzQ5OjcBCgoKDQwNGg8PGjclHyU3Nzc3Nzc3Nzc3Nzc3Nzc3Nzc3Nzc3Nzc3Nzc3Nzc3Nzc3Nzc3Nzc3Nzc3Nzc3Nzc3N//AABEIAHkAqgMBIgACEQEDEQH/xAAcAAEAAgIDAQAAAAAAAAAAAAAABgcEBQECCAP/xAA9EAABAwMCAwcCAwYDCQAAAAABAAIDBAURBiESMUEHEyJRYXGBFDIVQpEkcrHB0fAzoeEjUlNiY2SCkrL/xAAXAQEBAQEAAAAAAAAAAAAAAAAAAQID/8QAHREBAQEAAwADAQAAAAAAAAAAAAERAiExEkFRA//aAAwDAQACEQMRAD8AvFERARa+83ihslGau5VDYYQcAncuPkB1KhFf2u2ane5sELpQ38z5QzPwMoLHRQSzdqenri5rJpTSuccBzyHMz+8P5qcRSMljZJG8PY8Za5pyCPNB3REQEREBERAREQEREBERARYF1u9BaIO+uNSyBnQE5c70A5n4Vc6k7UpGNc21wtgj/wCLMA559m8m/OfZBamQuVUHZnrG7XzVIpqiokmpzG9zw45xjkfIb4/VW+EHBOFp7nqe023jbPWxGRo/w2vBK2NfStrqSWmkfKxkjeFxieWOx6EclEz2Z6ewfDWb/wDcuygpXtI1VcNRXVr5eJlJCC2KNg8LR1OfPluoxFFDIyKN0TWgZJeAQ53upz2kadq9K3ox0bnvoKpmad0w425GxYSeR8j1z6KDsqxCN2APads8x6INjRxQxVjYW08fBweJ4zk/ryVudjt97ieo05PJlgBmo8n7QPuZ/MfPkqmtDXTvdVSkcZOPFvsPdfe3342XVNNc4Dn6aXiLWnHG3k4fIJVxPt6pRYlsr6a50MNbRStlp52h7HtOQQVl5UUREQEREBERAXBOFg3e8UNnpu/uFQyFnQHdzj5AcyoFfNb1dUDHS8VFARsBvO8efk0f3ss3lIlsieXK9W+2NzV1LGu6Rg5efZo3Vf6m7QKkl1Pbx3GRsGYdKR69GfxUHrr6IeMdTu92eJxPq47/AN81r6D8V1JI+msFufLuOMxsw0Z6veSny1NY1zvlVU1EpaTJO4+J7ncWR6uK5sWkr7qqp/ZqZzojjNTIC2Jo9DjxKxtL9kXDLHVanqWTY3+ipxhg/ed+ZWtBDFBEyKGNscbBhrWjAAW9aRnQmi6LSNE5sLzPWSgd/UP5ux0HkPRSpEUBERBodb2Omv2ma6jqmAnunPidjdkgaeFwXlekLKoB07QXYBydsr15dM/htXjn3L//AJK8fUBGGMdnkEEupX0xpR3jMNHPBwsSmutD3hYy3wcG+7+E7+64a1zqKRgyMNyfZWl2c6P0pW6eoJrjbKWouErHTZlbu5vEQDjkcYV1EIs+s3Wdgfa+KnBd4mQ/Y4+reWVZ2l+0223MMiuX7LNy7w/YffyWbcOzjSFeyVotUdM533PpHGJw/T+ii9y7IoC4utF8kic4eGOqjDwT13GCouLZje2Rgexwc1wyCDkFdlWNki1hotvdVgp7paQfvjkIMXsDuP4eymLdVWwQNlmlMWcZacEgn2RNb1FHZ9ZWaCMvdLK4AZ8MZUVuvajE+F7bTTuDs445uY9h/UqW5DU/ud0orZD3tdO2Jp5Andx8gOqr++dodQ+Qw2xn00e+ZXN45CPRvIfKr266iqa2V1TW1Dyeri45Pz0HoFrba+53+pdTaet01WQfE5g8IPq44A/ULleXLl4ztviQ1V3dJO+ple8zEYM8z8vx7nkPQLAo6K76h4obJSzTAneUMIYPUuPNTbSfZXUfUx12qp4pQ08TaCPxMz/zk8/YK1IIY4I2xQxMjjbs1rGgAfCcP5Z3ScO9qprB2PueWS6juBfjBNPT/wAC4/yCtC02mhs9GykttMyngb+Vg5nzJ6lZyLs2IiICIiAiIg6TN44nsP5gQvItXQOoq+qgla5jqeeSIgjkWuIXrwqpe0/s9rK+6OvNgiEr52gVVPxAZI/OM887Z9ggraka91OM5d3g4Tw7491b2oNFVFfoa0xWyR0F3tkQkpnscWkkjxNyOWVDNKaKu01XH+LtFNSNeCWE+J+PZXrFjuwG7ADAVsxNeW3ak1BHK8Pu1eyZjuGQSSOaeIdD5HouYa6ole14md3jdw5rznPora7UOzsXpj7tZWtjr2DM0TRtUAdf3v4qmHU/cOLZS6nnacFrgeFx/l7JKWJLFeKlkpke8yiVvDIC7dw9+vtsVr6+eWicJ4Jnvp5PsOSC09WuHmP818qYPOO+8WfzDmfcdR7rKhpqecOZNxSRP2cGHxN9Q077emQt+xzyytGamWeEQunexg3LeIZz1P8AosSSadoMcPCxo3c+R2/yeiybhbfoa18MoL3tPVuxB5FbjR2lKvVV0EEPhpIiO/mztGPIDY5XOxudpf2V9nkF6p/xrUY+ppnEinpXBwa7H5zy4h5dFdVHR09FTtp6SGOGFgw2ONoa0fAWPZqCmtVvgoaOPgghbwtHNZ6Y0IiICIiAiIgIiICIiDjC4c3PUhdkQausog3xNHgz/wCp819aV7om92/n0PQrNkBI2WOYeHkMs6j+i18tmVmz7fcEEAqOam0VadQNcZmvp6hwx38BAd8g7FbcyOYMxkPZ5dR8LvBVNkGQ4EeamG/qk7xoW5WKRxqGmWkH21tMzLQP+oz8vuNloamy1gInpW/UM58ULhl3wf6r0e6aPcE5yoZrO12umoJ6+lH0dY7/AAxDs2R56uZ19xg+qdr1VG3aWGsZGypkmhqmE96+SPB4fIjmTzwvQXZ/Y7PZbBC2zPdNDOBI6occmUnqfL2Vf3/Q1fdrfHU0DxWROYCx8OCB/wCDjlvwXKP6U1Hd9BXKSC5wVDaN7v8Aaw1AeB7szyPL3UXx6IAA5LssO1XCnudvp62lcTDOwPZkYOCsxAREQEREBERAREQEREBERAXGAuV1J32QYtzpBWUkkAkfC57SGyxuw6M9CCvPbb3qOz3avhfcXR1kUp77jADXkHBJby9cr0a/OPbzVM3q2w6k1Pdbu9jYrfRN/aJmjDpsN4WMB9SM58iiYl/Zrep9TWSSpuIZ9TDO6NxhOGuGAQcfKkF+0za7/TNguMBPBvHIxxa9h9HBRjsfsjrdY317wWfXFro2eTAMA/PNWAmqjmmNLM066dlPcKqemkGRDPjDHZ5ghb2QB+G90H4/3hsvsmER0YCPygey7ouUUREQEREBERAREQEREBEXSZ/dxPeGOfwgnhaMk+gQdshNgohU3rVFM+aaay07KPu+Nru/HFF+/kgfotCzX1wxK5slHJwkDuxH4gfL7kEj7Qr4bVZzDSuP1lUe6YGfcAdiRtz6DPUqOVVta2itWk4JcTSkz3B7D9vVwJ/ywojWXO4zXinvVxPeSQSd7HFK3DA4Zwc52xz2zyWZpW61v49UXB1BVVAqGhrJGQF4xkkjPQn5ViXc6XJE5kEDIogA1jQ1oG2AF9YeJwy4/CjFuu1wqCZJdP1cNOJODvnOD348+A4OPbKlUTeFgGSfdW4xxnK+hdh4bgnPkNguXF3D4ea7YXKy3jo0Hqu6IiiIiAiLBuoqiyD6QE4mb3obgOMe+cZ65x8ZQZuUyFoZK67QSQRCijxLJwNLnZOAHHfHo0ZPrtnC7/VXsSb0ERZ3biC1wzxgDA3cNs8Qz7eaDeIse3vqJKOF9ZG2KocwGSNpyGu6gFZCAiIgIiIPnPBFOwMmjbIwEOw4ZGRyWnuGlrZcqiWauhdKX4wGyGPg9i0g7nqd1vEQauh0/aaDh+lt8DC3k4t4iPk7rZgYGBsuUQxxhAMLlEBERAREQEREBERBxhcoiAiIg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data:image/jpeg;base64,/9j/4AAQSkZJRgABAQAAAQABAAD/2wCEAAkGBwgHBgkIBwgKCgkLDRYPDQwMDRsUFRAWIB0iIiAdHx8kKDQsJCYxJx8fLT0tMTU3Ojo6Iys/RD84QzQ5OjcBCgoKDQwNGg8PGjclHyU3Nzc3Nzc3Nzc3Nzc3Nzc3Nzc3Nzc3Nzc3Nzc3Nzc3Nzc3Nzc3Nzc3Nzc3Nzc3Nzc3N//AABEIAHkAqgMBIgACEQEDEQH/xAAcAAEAAgIDAQAAAAAAAAAAAAAABgcEBQECCAP/xAA9EAABAwMCAwcCAwYDCQAAAAABAAIDBAURBiESMUEHEyJRYXGBFDIVQpEkcrHB0fAzoeEjUlNiY2SCkrL/xAAXAQEBAQEAAAAAAAAAAAAAAAAAAQID/8QAHREBAQEAAwADAQAAAAAAAAAAAAERAiExEkFRA//aAAwDAQACEQMRAD8AvFERARa+83ihslGau5VDYYQcAncuPkB1KhFf2u2ane5sELpQ38z5QzPwMoLHRQSzdqenri5rJpTSuccBzyHMz+8P5qcRSMljZJG8PY8Za5pyCPNB3REQEREBERAREQEREBERARYF1u9BaIO+uNSyBnQE5c70A5n4Vc6k7UpGNc21wtgj/wCLMA559m8m/OfZBamQuVUHZnrG7XzVIpqiokmpzG9zw45xjkfIb4/VW+EHBOFp7nqe023jbPWxGRo/w2vBK2NfStrqSWmkfKxkjeFxieWOx6EclEz2Z6ewfDWb/wDcuygpXtI1VcNRXVr5eJlJCC2KNg8LR1OfPluoxFFDIyKN0TWgZJeAQ53upz2kadq9K3ox0bnvoKpmad0w425GxYSeR8j1z6KDsqxCN2APads8x6INjRxQxVjYW08fBweJ4zk/ryVudjt97ieo05PJlgBmo8n7QPuZ/MfPkqmtDXTvdVSkcZOPFvsPdfe3342XVNNc4Dn6aXiLWnHG3k4fIJVxPt6pRYlsr6a50MNbRStlp52h7HtOQQVl5UUREQEREBERAXBOFg3e8UNnpu/uFQyFnQHdzj5AcyoFfNb1dUDHS8VFARsBvO8efk0f3ss3lIlsieXK9W+2NzV1LGu6Rg5efZo3Vf6m7QKkl1Pbx3GRsGYdKR69GfxUHrr6IeMdTu92eJxPq47/AN81r6D8V1JI+msFufLuOMxsw0Z6veSny1NY1zvlVU1EpaTJO4+J7ncWR6uK5sWkr7qqp/ZqZzojjNTIC2Jo9DjxKxtL9kXDLHVanqWTY3+ipxhg/ed+ZWtBDFBEyKGNscbBhrWjAAW9aRnQmi6LSNE5sLzPWSgd/UP5ux0HkPRSpEUBERBodb2Omv2ma6jqmAnunPidjdkgaeFwXlekLKoB07QXYBydsr15dM/htXjn3L//AJK8fUBGGMdnkEEupX0xpR3jMNHPBwsSmutD3hYy3wcG+7+E7+64a1zqKRgyMNyfZWl2c6P0pW6eoJrjbKWouErHTZlbu5vEQDjkcYV1EIs+s3Wdgfa+KnBd4mQ/Y4+reWVZ2l+0223MMiuX7LNy7w/YffyWbcOzjSFeyVotUdM533PpHGJw/T+ii9y7IoC4utF8kic4eGOqjDwT13GCouLZje2Rgexwc1wyCDkFdlWNki1hotvdVgp7paQfvjkIMXsDuP4eymLdVWwQNlmlMWcZacEgn2RNb1FHZ9ZWaCMvdLK4AZ8MZUVuvajE+F7bTTuDs445uY9h/UqW5DU/ud0orZD3tdO2Jp5Andx8gOqr++dodQ+Qw2xn00e+ZXN45CPRvIfKr266iqa2V1TW1Dyeri45Pz0HoFrba+53+pdTaet01WQfE5g8IPq44A/ULleXLl4ztviQ1V3dJO+ple8zEYM8z8vx7nkPQLAo6K76h4obJSzTAneUMIYPUuPNTbSfZXUfUx12qp4pQ08TaCPxMz/zk8/YK1IIY4I2xQxMjjbs1rGgAfCcP5Z3ScO9qprB2PueWS6juBfjBNPT/wAC4/yCtC02mhs9GykttMyngb+Vg5nzJ6lZyLs2IiICIiAiIg6TN44nsP5gQvItXQOoq+qgla5jqeeSIgjkWuIXrwqpe0/s9rK+6OvNgiEr52gVVPxAZI/OM887Z9ggraka91OM5d3g4Tw7491b2oNFVFfoa0xWyR0F3tkQkpnscWkkjxNyOWVDNKaKu01XH+LtFNSNeCWE+J+PZXrFjuwG7ADAVsxNeW3ak1BHK8Pu1eyZjuGQSSOaeIdD5HouYa6ole14md3jdw5rznPora7UOzsXpj7tZWtjr2DM0TRtUAdf3v4qmHU/cOLZS6nnacFrgeFx/l7JKWJLFeKlkpke8yiVvDIC7dw9+vtsVr6+eWicJ4Jnvp5PsOSC09WuHmP818qYPOO+8WfzDmfcdR7rKhpqecOZNxSRP2cGHxN9Q077emQt+xzyytGamWeEQunexg3LeIZz1P8AosSSadoMcPCxo3c+R2/yeiybhbfoa18MoL3tPVuxB5FbjR2lKvVV0EEPhpIiO/mztGPIDY5XOxudpf2V9nkF6p/xrUY+ppnEinpXBwa7H5zy4h5dFdVHR09FTtp6SGOGFgw2ONoa0fAWPZqCmtVvgoaOPgghbwtHNZ6Y0IiICIiAiIgIiICIiDjC4c3PUhdkQausog3xNHgz/wCp819aV7om92/n0PQrNkBI2WOYeHkMs6j+i18tmVmz7fcEEAqOam0VadQNcZmvp6hwx38BAd8g7FbcyOYMxkPZ5dR8LvBVNkGQ4EeamG/qk7xoW5WKRxqGmWkH21tMzLQP+oz8vuNloamy1gInpW/UM58ULhl3wf6r0e6aPcE5yoZrO12umoJ6+lH0dY7/AAxDs2R56uZ19xg+qdr1VG3aWGsZGypkmhqmE96+SPB4fIjmTzwvQXZ/Y7PZbBC2zPdNDOBI6occmUnqfL2Vf3/Q1fdrfHU0DxWROYCx8OCB/wCDjlvwXKP6U1Hd9BXKSC5wVDaN7v8Aaw1AeB7szyPL3UXx6IAA5LssO1XCnudvp62lcTDOwPZkYOCsxAREQEREBERAREQEREBERAXGAuV1J32QYtzpBWUkkAkfC57SGyxuw6M9CCvPbb3qOz3avhfcXR1kUp77jADXkHBJby9cr0a/OPbzVM3q2w6k1Pdbu9jYrfRN/aJmjDpsN4WMB9SM58iiYl/Zrep9TWSSpuIZ9TDO6NxhOGuGAQcfKkF+0za7/TNguMBPBvHIxxa9h9HBRjsfsjrdY317wWfXFro2eTAMA/PNWAmqjmmNLM066dlPcKqemkGRDPjDHZ5ghb2QB+G90H4/3hsvsmER0YCPygey7ouUUREQEREBERAREQEREBEXSZ/dxPeGOfwgnhaMk+gQdshNgohU3rVFM+aaay07KPu+Nru/HFF+/kgfotCzX1wxK5slHJwkDuxH4gfL7kEj7Qr4bVZzDSuP1lUe6YGfcAdiRtz6DPUqOVVta2itWk4JcTSkz3B7D9vVwJ/ywojWXO4zXinvVxPeSQSd7HFK3DA4Zwc52xz2zyWZpW61v49UXB1BVVAqGhrJGQF4xkkjPQn5ViXc6XJE5kEDIogA1jQ1oG2AF9YeJwy4/CjFuu1wqCZJdP1cNOJODvnOD348+A4OPbKlUTeFgGSfdW4xxnK+hdh4bgnPkNguXF3D4ea7YXKy3jo0Hqu6IiiIiAiLBuoqiyD6QE4mb3obgOMe+cZ65x8ZQZuUyFoZK67QSQRCijxLJwNLnZOAHHfHo0ZPrtnC7/VXsSb0ERZ3biC1wzxgDA3cNs8Qz7eaDeIse3vqJKOF9ZG2KocwGSNpyGu6gFZCAiIgIiIPnPBFOwMmjbIwEOw4ZGRyWnuGlrZcqiWauhdKX4wGyGPg9i0g7nqd1vEQauh0/aaDh+lt8DC3k4t4iPk7rZgYGBsuUQxxhAMLlEBERAREQEREBERBxhcoiAiIg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encrypted-tbn1.gstatic.com/images?q=tbn:ANd9GcTM5vzJEzYGYwic4T-oaX95X3lo0rr-9qWl-jy8ugbdrmof-vKGN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571730"/>
            <a:ext cx="4643470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Найди лишнее число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22    34    38      11       26      54     12</a:t>
            </a:r>
          </a:p>
          <a:p>
            <a:pPr>
              <a:buNone/>
            </a:pPr>
            <a:endParaRPr lang="ru-RU" sz="3600" b="1" dirty="0" smtClean="0">
              <a:solidFill>
                <a:srgbClr val="0070C0"/>
              </a:solidFill>
            </a:endParaRPr>
          </a:p>
          <a:p>
            <a:r>
              <a:rPr lang="ru-RU" sz="3600" b="1" dirty="0" smtClean="0">
                <a:solidFill>
                  <a:srgbClr val="0070C0"/>
                </a:solidFill>
              </a:rPr>
              <a:t>20       80        30         49       40       50</a:t>
            </a:r>
          </a:p>
          <a:p>
            <a:endParaRPr lang="ru-RU" sz="3600" b="1" dirty="0" smtClean="0">
              <a:solidFill>
                <a:srgbClr val="0070C0"/>
              </a:solidFill>
            </a:endParaRPr>
          </a:p>
          <a:p>
            <a:r>
              <a:rPr lang="ru-RU" sz="3600" b="1" dirty="0" smtClean="0">
                <a:solidFill>
                  <a:srgbClr val="0070C0"/>
                </a:solidFill>
              </a:rPr>
              <a:t>7           14          21        27        35       49</a:t>
            </a:r>
            <a:endParaRPr lang="ru-RU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000108"/>
            <a:ext cx="66437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</a:rPr>
              <a:t>Найди площадь земельного участка прямоугольной формы,</a:t>
            </a:r>
          </a:p>
          <a:p>
            <a:r>
              <a:rPr lang="ru-RU" sz="4400" b="1" dirty="0" smtClean="0">
                <a:solidFill>
                  <a:srgbClr val="002060"/>
                </a:solidFill>
              </a:rPr>
              <a:t>длина которого 15 метров и ширина 6 метров.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99FF66"/>
              </a:gs>
              <a:gs pos="50000">
                <a:srgbClr val="FF6600"/>
              </a:gs>
              <a:gs pos="100000">
                <a:srgbClr val="99FF66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684213" y="2349500"/>
            <a:ext cx="7775575" cy="2951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165-45=120              36:6=6</a:t>
            </a:r>
          </a:p>
          <a:p>
            <a:pPr algn="ctr"/>
            <a:r>
              <a:rPr lang="ru-RU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44+27=71                  67-13=54</a:t>
            </a:r>
          </a:p>
          <a:p>
            <a:pPr algn="ctr"/>
            <a:r>
              <a:rPr lang="ru-RU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48:6=8                       9*7=63</a:t>
            </a:r>
          </a:p>
          <a:p>
            <a:pPr algn="ctr"/>
            <a:r>
              <a:rPr lang="ru-RU" sz="32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7*2=14                56:7=8</a:t>
            </a:r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2214546" y="857232"/>
            <a:ext cx="4967287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Забей гол!</a:t>
            </a:r>
          </a:p>
        </p:txBody>
      </p:sp>
      <p:pic>
        <p:nvPicPr>
          <p:cNvPr id="17415" name="Picture 7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060575"/>
            <a:ext cx="1150938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8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2786063"/>
            <a:ext cx="11509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9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88" y="3643313"/>
            <a:ext cx="11509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0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4357694"/>
            <a:ext cx="11509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40650" y="2060575"/>
            <a:ext cx="1150938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97775" y="2852738"/>
            <a:ext cx="1150938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3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8850" y="3644900"/>
            <a:ext cx="1150938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4" descr="Soccer_ball_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13" y="4500563"/>
            <a:ext cx="11509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tx2"/>
                </a:solidFill>
              </a:rPr>
              <a:t>12 : 4 = 3</a:t>
            </a:r>
            <a:endParaRPr lang="ru-RU" sz="9600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0" dirty="0" smtClean="0">
                <a:solidFill>
                  <a:schemeClr val="tx2"/>
                </a:solidFill>
              </a:rPr>
              <a:t>12</a:t>
            </a:r>
            <a:r>
              <a:rPr lang="ru-RU" sz="8000" dirty="0" smtClean="0"/>
              <a:t> – </a:t>
            </a:r>
            <a:r>
              <a:rPr lang="ru-RU" sz="8000" dirty="0" smtClean="0">
                <a:solidFill>
                  <a:srgbClr val="FF0000"/>
                </a:solidFill>
              </a:rPr>
              <a:t>делимое</a:t>
            </a:r>
          </a:p>
          <a:p>
            <a:pPr>
              <a:buNone/>
            </a:pPr>
            <a:r>
              <a:rPr lang="ru-RU" sz="8000" dirty="0" smtClean="0">
                <a:solidFill>
                  <a:schemeClr val="tx2"/>
                </a:solidFill>
              </a:rPr>
              <a:t>4 </a:t>
            </a:r>
            <a:r>
              <a:rPr lang="ru-RU" sz="8000" dirty="0" smtClean="0"/>
              <a:t>- </a:t>
            </a:r>
            <a:r>
              <a:rPr lang="ru-RU" sz="8000" dirty="0" smtClean="0">
                <a:solidFill>
                  <a:srgbClr val="FF0000"/>
                </a:solidFill>
              </a:rPr>
              <a:t>делитель</a:t>
            </a:r>
          </a:p>
          <a:p>
            <a:pPr>
              <a:buNone/>
            </a:pPr>
            <a:r>
              <a:rPr lang="ru-RU" sz="8000" dirty="0" smtClean="0">
                <a:solidFill>
                  <a:schemeClr val="tx2"/>
                </a:solidFill>
              </a:rPr>
              <a:t>3</a:t>
            </a:r>
            <a:r>
              <a:rPr lang="ru-RU" sz="8000" dirty="0" smtClean="0"/>
              <a:t> - </a:t>
            </a:r>
            <a:r>
              <a:rPr lang="ru-RU" sz="8000" dirty="0" smtClean="0">
                <a:solidFill>
                  <a:srgbClr val="FF0000"/>
                </a:solidFill>
              </a:rPr>
              <a:t>частное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1071563" y="2643188"/>
            <a:ext cx="7086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 : 4 = 3 (ост. 1)</a:t>
            </a:r>
          </a:p>
        </p:txBody>
      </p:sp>
      <p:sp>
        <p:nvSpPr>
          <p:cNvPr id="31767" name="AutoShape 23"/>
          <p:cNvSpPr>
            <a:spLocks noChangeArrowheads="1"/>
          </p:cNvSpPr>
          <p:nvPr/>
        </p:nvSpPr>
        <p:spPr bwMode="auto">
          <a:xfrm>
            <a:off x="3071802" y="357166"/>
            <a:ext cx="3071812" cy="1052512"/>
          </a:xfrm>
          <a:prstGeom prst="cloudCallout">
            <a:avLst>
              <a:gd name="adj1" fmla="val 70879"/>
              <a:gd name="adj2" fmla="val -1129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деления с остатком</a:t>
            </a:r>
          </a:p>
        </p:txBody>
      </p:sp>
      <p:sp>
        <p:nvSpPr>
          <p:cNvPr id="18440" name="TextBox 26"/>
          <p:cNvSpPr txBox="1">
            <a:spLocks noChangeArrowheads="1"/>
          </p:cNvSpPr>
          <p:nvPr/>
        </p:nvSpPr>
        <p:spPr bwMode="auto">
          <a:xfrm>
            <a:off x="3643313" y="5214938"/>
            <a:ext cx="27860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неполное частное</a:t>
            </a:r>
          </a:p>
        </p:txBody>
      </p:sp>
      <p:sp>
        <p:nvSpPr>
          <p:cNvPr id="18441" name="TextBox 27"/>
          <p:cNvSpPr txBox="1">
            <a:spLocks noChangeArrowheads="1"/>
          </p:cNvSpPr>
          <p:nvPr/>
        </p:nvSpPr>
        <p:spPr bwMode="auto">
          <a:xfrm>
            <a:off x="6286500" y="4643438"/>
            <a:ext cx="1785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остаток</a:t>
            </a:r>
          </a:p>
        </p:txBody>
      </p:sp>
      <p:sp>
        <p:nvSpPr>
          <p:cNvPr id="18442" name="TextBox 28"/>
          <p:cNvSpPr txBox="1">
            <a:spLocks noChangeArrowheads="1"/>
          </p:cNvSpPr>
          <p:nvPr/>
        </p:nvSpPr>
        <p:spPr bwMode="auto">
          <a:xfrm>
            <a:off x="285750" y="4500563"/>
            <a:ext cx="1785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делимое</a:t>
            </a:r>
          </a:p>
        </p:txBody>
      </p:sp>
      <p:sp>
        <p:nvSpPr>
          <p:cNvPr id="18443" name="TextBox 29"/>
          <p:cNvSpPr txBox="1">
            <a:spLocks noChangeArrowheads="1"/>
          </p:cNvSpPr>
          <p:nvPr/>
        </p:nvSpPr>
        <p:spPr bwMode="auto">
          <a:xfrm>
            <a:off x="2286000" y="4500563"/>
            <a:ext cx="2071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делитель</a:t>
            </a:r>
          </a:p>
        </p:txBody>
      </p:sp>
      <p:cxnSp>
        <p:nvCxnSpPr>
          <p:cNvPr id="32" name="Прямая со стрелкой 31"/>
          <p:cNvCxnSpPr/>
          <p:nvPr/>
        </p:nvCxnSpPr>
        <p:spPr>
          <a:xfrm rot="5400000">
            <a:off x="892969" y="3679031"/>
            <a:ext cx="857250" cy="642938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5400000">
            <a:off x="2643982" y="3999706"/>
            <a:ext cx="857250" cy="1587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H="1">
            <a:off x="3965575" y="4108450"/>
            <a:ext cx="1571625" cy="498475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rot="16200000" flipH="1">
            <a:off x="6394450" y="3965575"/>
            <a:ext cx="928688" cy="427038"/>
          </a:xfrm>
          <a:prstGeom prst="straightConnector1">
            <a:avLst/>
          </a:prstGeom>
          <a:ln w="6350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2" grpId="0"/>
      <p:bldP spid="31767" grpId="0" animBg="1"/>
      <p:bldP spid="18440" grpId="0"/>
      <p:bldP spid="18441" grpId="0"/>
      <p:bldP spid="18442" grpId="0"/>
      <p:bldP spid="184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381000"/>
            <a:ext cx="3733800" cy="1139825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ru-RU" b="1" u="sng" smtClean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ПРАВИЛО 1: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773238"/>
            <a:ext cx="8229600" cy="2286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При делении с остатком результат записывают двумя числами. Первое число называют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неполным частным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второе –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остатком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endParaRPr lang="ru-RU" b="1" dirty="0" smtClean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914400" y="4267200"/>
            <a:ext cx="7620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66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13 : 4 =   </a:t>
            </a:r>
            <a:r>
              <a:rPr lang="ru-RU" sz="6600" b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(ост</a:t>
            </a:r>
            <a:r>
              <a:rPr lang="ru-RU" sz="66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  )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786182" y="4267200"/>
            <a:ext cx="105569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6600" b="1" dirty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7010400" y="4267200"/>
            <a:ext cx="65087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6600" b="1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2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2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33797" grpId="0"/>
    </p:bld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267</Words>
  <PresentationFormat>Экран (4:3)</PresentationFormat>
  <Paragraphs>83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МАТЕМАТИКА</vt:lpstr>
      <vt:lpstr>Тема урока</vt:lpstr>
      <vt:lpstr>Слайд 3</vt:lpstr>
      <vt:lpstr>Найди лишнее число</vt:lpstr>
      <vt:lpstr>Слайд 5</vt:lpstr>
      <vt:lpstr>Слайд 6</vt:lpstr>
      <vt:lpstr>12 : 4 = 3</vt:lpstr>
      <vt:lpstr>Слайд 8</vt:lpstr>
      <vt:lpstr>ПРАВИЛО 1:</vt:lpstr>
      <vt:lpstr>ПРАВИЛО 2:</vt:lpstr>
      <vt:lpstr>Слайд 11</vt:lpstr>
      <vt:lpstr>Слайд 12</vt:lpstr>
      <vt:lpstr>Слайд 13</vt:lpstr>
      <vt:lpstr>Слайд 14</vt:lpstr>
      <vt:lpstr>     Выпиши и реши только те выражения, в которых деление выполняется с остатком. 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32</cp:revision>
  <dcterms:modified xsi:type="dcterms:W3CDTF">2016-04-07T12:02:17Z</dcterms:modified>
</cp:coreProperties>
</file>