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6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22" d="100"/>
          <a:sy n="22" d="100"/>
        </p:scale>
        <p:origin x="-1212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0" name="Freeform 158"/>
          <p:cNvSpPr>
            <a:spLocks/>
          </p:cNvSpPr>
          <p:nvPr/>
        </p:nvSpPr>
        <p:spPr bwMode="gray">
          <a:xfrm>
            <a:off x="5321300" y="115888"/>
            <a:ext cx="3822700" cy="6765925"/>
          </a:xfrm>
          <a:custGeom>
            <a:avLst/>
            <a:gdLst/>
            <a:ahLst/>
            <a:cxnLst>
              <a:cxn ang="0">
                <a:pos x="882" y="17"/>
              </a:cxn>
              <a:cxn ang="0">
                <a:pos x="2105" y="2560"/>
              </a:cxn>
              <a:cxn ang="0">
                <a:pos x="0" y="4344"/>
              </a:cxn>
              <a:cxn ang="0">
                <a:pos x="1242" y="4352"/>
              </a:cxn>
              <a:cxn ang="0">
                <a:pos x="2336" y="2584"/>
              </a:cxn>
              <a:cxn ang="0">
                <a:pos x="1186" y="0"/>
              </a:cxn>
              <a:cxn ang="0">
                <a:pos x="882" y="17"/>
              </a:cxn>
            </a:cxnLst>
            <a:rect l="0" t="0" r="r" b="b"/>
            <a:pathLst>
              <a:path w="2502" h="4352">
                <a:moveTo>
                  <a:pt x="882" y="17"/>
                </a:moveTo>
                <a:cubicBezTo>
                  <a:pt x="2077" y="287"/>
                  <a:pt x="2361" y="1554"/>
                  <a:pt x="2105" y="2560"/>
                </a:cubicBezTo>
                <a:cubicBezTo>
                  <a:pt x="1849" y="3566"/>
                  <a:pt x="905" y="3993"/>
                  <a:pt x="0" y="4344"/>
                </a:cubicBezTo>
                <a:lnTo>
                  <a:pt x="1242" y="4352"/>
                </a:lnTo>
                <a:cubicBezTo>
                  <a:pt x="1563" y="4096"/>
                  <a:pt x="2205" y="3360"/>
                  <a:pt x="2336" y="2584"/>
                </a:cubicBezTo>
                <a:cubicBezTo>
                  <a:pt x="2468" y="1808"/>
                  <a:pt x="2502" y="416"/>
                  <a:pt x="1186" y="0"/>
                </a:cubicBezTo>
                <a:lnTo>
                  <a:pt x="882" y="17"/>
                </a:lnTo>
                <a:close/>
              </a:path>
            </a:pathLst>
          </a:custGeom>
          <a:gradFill rotWithShape="1">
            <a:gsLst>
              <a:gs pos="0">
                <a:srgbClr val="99FA72">
                  <a:gamma/>
                  <a:tint val="27451"/>
                  <a:invGamma/>
                </a:srgbClr>
              </a:gs>
              <a:gs pos="100000">
                <a:srgbClr val="99FA7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  <a:scene3d>
            <a:camera prst="legacyPerspectiveTopRight"/>
            <a:lightRig rig="legacyFlat4" dir="b"/>
          </a:scene3d>
          <a:sp3d extrusionH="354000" prstMaterial="legacyMetal">
            <a:bevelT w="13500" h="13500" prst="angle"/>
            <a:bevelB w="13500" h="13500" prst="angle"/>
            <a:extrusionClr>
              <a:srgbClr val="258F39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755650" y="1196975"/>
            <a:ext cx="7848600" cy="4859338"/>
            <a:chOff x="96" y="509"/>
            <a:chExt cx="5328" cy="3567"/>
          </a:xfrm>
        </p:grpSpPr>
        <p:grpSp>
          <p:nvGrpSpPr>
            <p:cNvPr id="3" name="Group 80"/>
            <p:cNvGrpSpPr>
              <a:grpSpLocks/>
            </p:cNvGrpSpPr>
            <p:nvPr/>
          </p:nvGrpSpPr>
          <p:grpSpPr bwMode="auto">
            <a:xfrm>
              <a:off x="252" y="509"/>
              <a:ext cx="630" cy="3548"/>
              <a:chOff x="252" y="509"/>
              <a:chExt cx="630" cy="3548"/>
            </a:xfrm>
          </p:grpSpPr>
          <p:sp>
            <p:nvSpPr>
              <p:cNvPr id="3153" name="Line 81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54" name="Line 82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55" name="Line 83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56" name="Line 84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85"/>
            <p:cNvGrpSpPr>
              <a:grpSpLocks/>
            </p:cNvGrpSpPr>
            <p:nvPr/>
          </p:nvGrpSpPr>
          <p:grpSpPr bwMode="auto">
            <a:xfrm rot="5400000">
              <a:off x="1162" y="-387"/>
              <a:ext cx="3195" cy="5328"/>
              <a:chOff x="1636" y="772"/>
              <a:chExt cx="3663" cy="4098"/>
            </a:xfrm>
          </p:grpSpPr>
          <p:grpSp>
            <p:nvGrpSpPr>
              <p:cNvPr id="5" name="Group 86"/>
              <p:cNvGrpSpPr>
                <a:grpSpLocks/>
              </p:cNvGrpSpPr>
              <p:nvPr/>
            </p:nvGrpSpPr>
            <p:grpSpPr bwMode="auto">
              <a:xfrm>
                <a:off x="1636" y="783"/>
                <a:ext cx="734" cy="4087"/>
                <a:chOff x="1636" y="783"/>
                <a:chExt cx="734" cy="4087"/>
              </a:xfrm>
            </p:grpSpPr>
            <p:sp>
              <p:nvSpPr>
                <p:cNvPr id="3159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1636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0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1882" y="783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1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124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2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2370" y="818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" name="Group 91"/>
              <p:cNvGrpSpPr>
                <a:grpSpLocks/>
              </p:cNvGrpSpPr>
              <p:nvPr/>
            </p:nvGrpSpPr>
            <p:grpSpPr bwMode="auto">
              <a:xfrm>
                <a:off x="2606" y="772"/>
                <a:ext cx="734" cy="4087"/>
                <a:chOff x="1636" y="783"/>
                <a:chExt cx="734" cy="4087"/>
              </a:xfrm>
            </p:grpSpPr>
            <p:sp>
              <p:nvSpPr>
                <p:cNvPr id="3164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1636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5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1882" y="783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6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2124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7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2370" y="818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" name="Group 96"/>
              <p:cNvGrpSpPr>
                <a:grpSpLocks/>
              </p:cNvGrpSpPr>
              <p:nvPr/>
            </p:nvGrpSpPr>
            <p:grpSpPr bwMode="auto">
              <a:xfrm>
                <a:off x="3595" y="783"/>
                <a:ext cx="734" cy="4087"/>
                <a:chOff x="1636" y="783"/>
                <a:chExt cx="734" cy="4087"/>
              </a:xfrm>
            </p:grpSpPr>
            <p:sp>
              <p:nvSpPr>
                <p:cNvPr id="3169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1636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0" name="Line 98"/>
                <p:cNvSpPr>
                  <a:spLocks noChangeShapeType="1"/>
                </p:cNvSpPr>
                <p:nvPr/>
              </p:nvSpPr>
              <p:spPr bwMode="auto">
                <a:xfrm flipV="1">
                  <a:off x="1882" y="783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1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2124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2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2370" y="818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" name="Group 101"/>
              <p:cNvGrpSpPr>
                <a:grpSpLocks/>
              </p:cNvGrpSpPr>
              <p:nvPr/>
            </p:nvGrpSpPr>
            <p:grpSpPr bwMode="auto">
              <a:xfrm>
                <a:off x="4565" y="772"/>
                <a:ext cx="734" cy="4087"/>
                <a:chOff x="1636" y="783"/>
                <a:chExt cx="734" cy="4087"/>
              </a:xfrm>
            </p:grpSpPr>
            <p:sp>
              <p:nvSpPr>
                <p:cNvPr id="3174" name="Line 102"/>
                <p:cNvSpPr>
                  <a:spLocks noChangeShapeType="1"/>
                </p:cNvSpPr>
                <p:nvPr/>
              </p:nvSpPr>
              <p:spPr bwMode="auto">
                <a:xfrm flipV="1">
                  <a:off x="1636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5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1882" y="783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6" name="Line 104"/>
                <p:cNvSpPr>
                  <a:spLocks noChangeShapeType="1"/>
                </p:cNvSpPr>
                <p:nvPr/>
              </p:nvSpPr>
              <p:spPr bwMode="auto">
                <a:xfrm flipV="1">
                  <a:off x="2124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7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2370" y="818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" name="Group 106"/>
            <p:cNvGrpSpPr>
              <a:grpSpLocks/>
            </p:cNvGrpSpPr>
            <p:nvPr/>
          </p:nvGrpSpPr>
          <p:grpSpPr bwMode="auto">
            <a:xfrm>
              <a:off x="1104" y="528"/>
              <a:ext cx="630" cy="3548"/>
              <a:chOff x="252" y="509"/>
              <a:chExt cx="630" cy="3548"/>
            </a:xfrm>
          </p:grpSpPr>
          <p:sp>
            <p:nvSpPr>
              <p:cNvPr id="3179" name="Line 10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0" name="Line 10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1" name="Line 109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2" name="Line 110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" name="Group 111"/>
            <p:cNvGrpSpPr>
              <a:grpSpLocks/>
            </p:cNvGrpSpPr>
            <p:nvPr/>
          </p:nvGrpSpPr>
          <p:grpSpPr bwMode="auto">
            <a:xfrm>
              <a:off x="1968" y="528"/>
              <a:ext cx="630" cy="3548"/>
              <a:chOff x="252" y="509"/>
              <a:chExt cx="630" cy="3548"/>
            </a:xfrm>
          </p:grpSpPr>
          <p:sp>
            <p:nvSpPr>
              <p:cNvPr id="3184" name="Line 112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5" name="Line 11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6" name="Line 114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7" name="Line 115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" name="Group 116"/>
            <p:cNvGrpSpPr>
              <a:grpSpLocks/>
            </p:cNvGrpSpPr>
            <p:nvPr/>
          </p:nvGrpSpPr>
          <p:grpSpPr bwMode="auto">
            <a:xfrm>
              <a:off x="2832" y="528"/>
              <a:ext cx="630" cy="3548"/>
              <a:chOff x="252" y="509"/>
              <a:chExt cx="630" cy="3548"/>
            </a:xfrm>
          </p:grpSpPr>
          <p:sp>
            <p:nvSpPr>
              <p:cNvPr id="3189" name="Line 11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0" name="Line 11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1" name="Line 119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2" name="Line 120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" name="Group 121"/>
            <p:cNvGrpSpPr>
              <a:grpSpLocks/>
            </p:cNvGrpSpPr>
            <p:nvPr/>
          </p:nvGrpSpPr>
          <p:grpSpPr bwMode="auto">
            <a:xfrm>
              <a:off x="3659" y="528"/>
              <a:ext cx="630" cy="3548"/>
              <a:chOff x="252" y="509"/>
              <a:chExt cx="630" cy="3548"/>
            </a:xfrm>
          </p:grpSpPr>
          <p:sp>
            <p:nvSpPr>
              <p:cNvPr id="3194" name="Line 122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5" name="Line 12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6" name="Line 124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7" name="Line 125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Group 126"/>
            <p:cNvGrpSpPr>
              <a:grpSpLocks/>
            </p:cNvGrpSpPr>
            <p:nvPr/>
          </p:nvGrpSpPr>
          <p:grpSpPr bwMode="auto">
            <a:xfrm>
              <a:off x="4505" y="528"/>
              <a:ext cx="630" cy="3548"/>
              <a:chOff x="252" y="509"/>
              <a:chExt cx="630" cy="3548"/>
            </a:xfrm>
          </p:grpSpPr>
          <p:sp>
            <p:nvSpPr>
              <p:cNvPr id="3199" name="Line 12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00" name="Line 12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01" name="Line 129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02" name="Line 130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126" name="Rectangle 54"/>
          <p:cNvSpPr>
            <a:spLocks noChangeArrowheads="1"/>
          </p:cNvSpPr>
          <p:nvPr/>
        </p:nvSpPr>
        <p:spPr bwMode="gray">
          <a:xfrm>
            <a:off x="1187450" y="5516563"/>
            <a:ext cx="742950" cy="742950"/>
          </a:xfrm>
          <a:prstGeom prst="rect">
            <a:avLst/>
          </a:prstGeom>
          <a:gradFill rotWithShape="1">
            <a:gsLst>
              <a:gs pos="0">
                <a:srgbClr val="99FA72"/>
              </a:gs>
              <a:gs pos="100000">
                <a:srgbClr val="99FA72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9" name="Freeform 27"/>
          <p:cNvSpPr>
            <a:spLocks/>
          </p:cNvSpPr>
          <p:nvPr/>
        </p:nvSpPr>
        <p:spPr bwMode="gray">
          <a:xfrm>
            <a:off x="85725" y="76200"/>
            <a:ext cx="8977313" cy="50006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5546" y="0"/>
              </a:cxn>
              <a:cxn ang="0">
                <a:pos x="5655" y="84"/>
              </a:cxn>
              <a:cxn ang="0">
                <a:pos x="5649" y="315"/>
              </a:cxn>
              <a:cxn ang="0">
                <a:pos x="1" y="314"/>
              </a:cxn>
              <a:cxn ang="0">
                <a:pos x="0" y="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29804"/>
                  <a:invGamma/>
                  <a:alpha val="77000"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gray">
          <a:xfrm>
            <a:off x="114300" y="6610350"/>
            <a:ext cx="8931275" cy="1635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gray">
          <a:xfrm>
            <a:off x="85725" y="609600"/>
            <a:ext cx="8982075" cy="1857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3500438"/>
            <a:ext cx="4811713" cy="576262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31775" y="6445250"/>
            <a:ext cx="2205038" cy="317500"/>
          </a:xfrm>
        </p:spPr>
        <p:txBody>
          <a:bodyPr/>
          <a:lstStyle>
            <a:lvl1pPr>
              <a:defRPr/>
            </a:lvl1pPr>
          </a:lstStyle>
          <a:p>
            <a:fld id="{DABE7EFE-03E6-48E3-A837-63A4DFAA6528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4925" y="6445250"/>
            <a:ext cx="2990850" cy="3175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700713" y="6445250"/>
            <a:ext cx="2205037" cy="317500"/>
          </a:xfrm>
        </p:spPr>
        <p:txBody>
          <a:bodyPr/>
          <a:lstStyle>
            <a:lvl1pPr>
              <a:defRPr/>
            </a:lvl1pPr>
          </a:lstStyle>
          <a:p>
            <a:fld id="{4BAC9757-DEAA-4BF8-A550-7491BBF97F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gray">
          <a:xfrm>
            <a:off x="323850" y="5516563"/>
            <a:ext cx="742950" cy="742950"/>
          </a:xfrm>
          <a:prstGeom prst="rect">
            <a:avLst/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22" name="Rectangle 50"/>
          <p:cNvSpPr>
            <a:spLocks noChangeArrowheads="1"/>
          </p:cNvSpPr>
          <p:nvPr/>
        </p:nvSpPr>
        <p:spPr bwMode="gray">
          <a:xfrm>
            <a:off x="323850" y="4652963"/>
            <a:ext cx="741363" cy="742950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1700213"/>
            <a:ext cx="6019800" cy="1470025"/>
          </a:xfrm>
        </p:spPr>
        <p:txBody>
          <a:bodyPr/>
          <a:lstStyle>
            <a:lvl1pPr algn="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3149" name="Picture 77" descr="b699cfd5b71900647f3ef56417be1aa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5461000"/>
            <a:ext cx="865188" cy="865188"/>
          </a:xfrm>
          <a:prstGeom prst="rect">
            <a:avLst/>
          </a:prstGeom>
          <a:noFill/>
        </p:spPr>
      </p:pic>
      <p:pic>
        <p:nvPicPr>
          <p:cNvPr id="3225" name="Picture 153" descr="j0152694"/>
          <p:cNvPicPr preferRelativeResize="0">
            <a:picLocks noChangeArrowheads="1" noChangeShapeType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85113" y="115888"/>
            <a:ext cx="720725" cy="720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9" grpId="0" animBg="1"/>
      <p:bldP spid="3100" grpId="0" animBg="1"/>
      <p:bldP spid="310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BE7EFE-03E6-48E3-A837-63A4DFAA6528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C9757-DEAA-4BF8-A550-7491BBF97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8925" y="238125"/>
            <a:ext cx="2058988" cy="58372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29325" cy="58372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BE7EFE-03E6-48E3-A837-63A4DFAA6528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C9757-DEAA-4BF8-A550-7491BBF97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BE7EFE-03E6-48E3-A837-63A4DFAA6528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C9757-DEAA-4BF8-A550-7491BBF97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BE7EFE-03E6-48E3-A837-63A4DFAA6528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C9757-DEAA-4BF8-A550-7491BBF97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341438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9313" y="1341438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BE7EFE-03E6-48E3-A837-63A4DFAA6528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C9757-DEAA-4BF8-A550-7491BBF97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BE7EFE-03E6-48E3-A837-63A4DFAA6528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C9757-DEAA-4BF8-A550-7491BBF97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BE7EFE-03E6-48E3-A837-63A4DFAA6528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C9757-DEAA-4BF8-A550-7491BBF97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BE7EFE-03E6-48E3-A837-63A4DFAA6528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C9757-DEAA-4BF8-A550-7491BBF97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BE7EFE-03E6-48E3-A837-63A4DFAA6528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C9757-DEAA-4BF8-A550-7491BBF97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BE7EFE-03E6-48E3-A837-63A4DFAA6528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C9757-DEAA-4BF8-A550-7491BBF97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Freeform 25"/>
          <p:cNvSpPr>
            <a:spLocks/>
          </p:cNvSpPr>
          <p:nvPr/>
        </p:nvSpPr>
        <p:spPr bwMode="gray">
          <a:xfrm>
            <a:off x="96838" y="6381750"/>
            <a:ext cx="8970962" cy="314325"/>
          </a:xfrm>
          <a:custGeom>
            <a:avLst/>
            <a:gdLst/>
            <a:ahLst/>
            <a:cxnLst>
              <a:cxn ang="0">
                <a:pos x="4" y="198"/>
              </a:cxn>
              <a:cxn ang="0">
                <a:pos x="5651" y="198"/>
              </a:cxn>
              <a:cxn ang="0">
                <a:pos x="5646" y="94"/>
              </a:cxn>
              <a:cxn ang="0">
                <a:pos x="1491" y="94"/>
              </a:cxn>
              <a:cxn ang="0">
                <a:pos x="1343" y="2"/>
              </a:cxn>
              <a:cxn ang="0">
                <a:pos x="0" y="0"/>
              </a:cxn>
              <a:cxn ang="0">
                <a:pos x="4" y="198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0" name="Freeform 26"/>
          <p:cNvSpPr>
            <a:spLocks/>
          </p:cNvSpPr>
          <p:nvPr/>
        </p:nvSpPr>
        <p:spPr bwMode="gray">
          <a:xfrm>
            <a:off x="103188" y="6453188"/>
            <a:ext cx="8975725" cy="27940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5650" y="169"/>
              </a:cxn>
              <a:cxn ang="0">
                <a:pos x="5646" y="95"/>
              </a:cxn>
              <a:cxn ang="0">
                <a:pos x="1478" y="95"/>
              </a:cxn>
              <a:cxn ang="0">
                <a:pos x="1317" y="3"/>
              </a:cxn>
              <a:cxn ang="0">
                <a:pos x="0" y="0"/>
              </a:cxn>
              <a:cxn ang="0">
                <a:pos x="0" y="176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1" name="Freeform 27"/>
          <p:cNvSpPr>
            <a:spLocks/>
          </p:cNvSpPr>
          <p:nvPr/>
        </p:nvSpPr>
        <p:spPr bwMode="gray">
          <a:xfrm>
            <a:off x="92075" y="98425"/>
            <a:ext cx="8956675" cy="179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82" y="0"/>
              </a:cxn>
              <a:cxn ang="0">
                <a:pos x="5639" y="45"/>
              </a:cxn>
              <a:cxn ang="0">
                <a:pos x="5636" y="113"/>
              </a:cxn>
              <a:cxn ang="0">
                <a:pos x="0" y="113"/>
              </a:cxn>
              <a:cxn ang="0">
                <a:pos x="0" y="0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2" name="Freeform 28"/>
          <p:cNvSpPr>
            <a:spLocks/>
          </p:cNvSpPr>
          <p:nvPr/>
        </p:nvSpPr>
        <p:spPr bwMode="gray">
          <a:xfrm>
            <a:off x="92075" y="307975"/>
            <a:ext cx="8955088" cy="938213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3" name="Freeform 29"/>
          <p:cNvSpPr>
            <a:spLocks/>
          </p:cNvSpPr>
          <p:nvPr/>
        </p:nvSpPr>
        <p:spPr bwMode="gray">
          <a:xfrm>
            <a:off x="92075" y="306388"/>
            <a:ext cx="8955088" cy="836612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9" name="Freeform 35"/>
          <p:cNvSpPr>
            <a:spLocks/>
          </p:cNvSpPr>
          <p:nvPr/>
        </p:nvSpPr>
        <p:spPr bwMode="gray">
          <a:xfrm>
            <a:off x="6896100" y="1047750"/>
            <a:ext cx="2155825" cy="52388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358" y="0"/>
              </a:cxn>
              <a:cxn ang="0">
                <a:pos x="1356" y="32"/>
              </a:cxn>
              <a:cxn ang="0">
                <a:pos x="60" y="33"/>
              </a:cxn>
              <a:cxn ang="0">
                <a:pos x="0" y="2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8125"/>
            <a:ext cx="7643813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68313" y="1341438"/>
            <a:ext cx="82296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0" y="6311900"/>
            <a:ext cx="17129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fld id="{DABE7EFE-03E6-48E3-A837-63A4DFAA6528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830763" y="6323013"/>
            <a:ext cx="23114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092950" y="5445125"/>
            <a:ext cx="161607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fld id="{4BAC9757-DEAA-4BF8-A550-7491BBF97F5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64" name="Picture 40" descr="j0152694"/>
          <p:cNvPicPr preferRelativeResize="0">
            <a:picLocks noChangeArrowheads="1" noChangeShapeType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243888" y="188913"/>
            <a:ext cx="720725" cy="720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3714752"/>
            <a:ext cx="4811713" cy="2357454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Выполнила:</a:t>
            </a:r>
          </a:p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Кожедуб Марина Анатольевна</a:t>
            </a:r>
          </a:p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 учитель начальных классов МАОУ СОШ № 8 г.Петропавловск-Камчатский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916832"/>
            <a:ext cx="6883474" cy="1470025"/>
          </a:xfrm>
        </p:spPr>
        <p:txBody>
          <a:bodyPr/>
          <a:lstStyle/>
          <a:p>
            <a:r>
              <a:rPr lang="ru-RU" sz="6000" dirty="0" smtClean="0">
                <a:solidFill>
                  <a:srgbClr val="C00000"/>
                </a:solidFill>
              </a:rPr>
              <a:t>Что такое деньги.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1029" name="Picture 5" descr="http://img0.liveinternet.ru/images/attach/c/2/69/528/69528888_2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284984"/>
            <a:ext cx="3419872" cy="30963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67744" y="1268760"/>
            <a:ext cx="4669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Урок  окружающего мира</a:t>
            </a:r>
            <a:endParaRPr lang="ru-RU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3143248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</a:rPr>
              <a:t>(Составлен на основе учебника А.А. Плешакова «Окружающий мир для 3 класса» УМК «Школа России»)</a:t>
            </a:r>
            <a:endParaRPr lang="ru-RU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Загадки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2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Для всех мы в обилии рождаемся на свет.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У одних нас много, у других нас нет.</a:t>
            </a:r>
            <a:endParaRPr lang="ru-RU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67544" y="4005064"/>
            <a:ext cx="8229600" cy="13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Маленькая,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кругленькая,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baseline="0" dirty="0" smtClean="0">
                <a:solidFill>
                  <a:schemeClr val="bg1">
                    <a:lumMod val="50000"/>
                  </a:schemeClr>
                </a:solidFill>
              </a:rPr>
              <a:t>Из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 кармана в карман скачет.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16016" y="2996952"/>
            <a:ext cx="345638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ДЕНЬГИ</a:t>
            </a:r>
            <a:endParaRPr lang="ru-RU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16016" y="5733256"/>
            <a:ext cx="345638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МОНЕТА</a:t>
            </a:r>
            <a:endParaRPr lang="ru-RU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такое деньги?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733925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         «Деньги – металлические и бумажные знаки, являющиеся мерой стоимости при купле-продаже, средством платежей и предметом накопления». </a:t>
            </a:r>
          </a:p>
          <a:p>
            <a:pPr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                       Из словаря С.И.Ожегова.</a:t>
            </a:r>
          </a:p>
          <a:p>
            <a:pPr>
              <a:lnSpc>
                <a:spcPct val="150000"/>
              </a:lnSpc>
              <a:buNone/>
            </a:pP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Натуральный обмен</a:t>
            </a:r>
            <a:endParaRPr lang="ru-RU" dirty="0"/>
          </a:p>
        </p:txBody>
      </p:sp>
      <p:pic>
        <p:nvPicPr>
          <p:cNvPr id="1027" name="Picture 3" descr="C:\Users\1\Desktop\урок\гончар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9520" y="1196752"/>
            <a:ext cx="1870231" cy="2767356"/>
          </a:xfrm>
          <a:prstGeom prst="rect">
            <a:avLst/>
          </a:prstGeom>
          <a:noFill/>
        </p:spPr>
      </p:pic>
      <p:pic>
        <p:nvPicPr>
          <p:cNvPr id="1031" name="Picture 7" descr="C:\Users\1\Desktop\урок\кувшины и горшки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1412776"/>
            <a:ext cx="2931196" cy="2210122"/>
          </a:xfrm>
          <a:prstGeom prst="rect">
            <a:avLst/>
          </a:prstGeom>
          <a:noFill/>
        </p:spPr>
      </p:pic>
      <p:pic>
        <p:nvPicPr>
          <p:cNvPr id="1033" name="Picture 9" descr="C:\Users\1\Desktop\урок\кузнец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03648" y="3789040"/>
            <a:ext cx="1434999" cy="2780928"/>
          </a:xfrm>
          <a:prstGeom prst="rect">
            <a:avLst/>
          </a:prstGeom>
          <a:noFill/>
        </p:spPr>
      </p:pic>
      <p:pic>
        <p:nvPicPr>
          <p:cNvPr id="1034" name="Picture 10" descr="C:\Users\1\Desktop\урок\ножи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080" y="3970809"/>
            <a:ext cx="3345532" cy="2509149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2267744" y="2132856"/>
            <a:ext cx="20882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059832" y="5013176"/>
            <a:ext cx="20882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Натуральный обмен</a:t>
            </a:r>
            <a:endParaRPr lang="ru-RU" dirty="0"/>
          </a:p>
        </p:txBody>
      </p:sp>
      <p:pic>
        <p:nvPicPr>
          <p:cNvPr id="4" name="Picture 4" descr="C:\Users\1\Desktop\урок\земледелец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340768"/>
            <a:ext cx="3168352" cy="2376264"/>
          </a:xfrm>
          <a:prstGeom prst="rect">
            <a:avLst/>
          </a:prstGeom>
          <a:noFill/>
        </p:spPr>
      </p:pic>
      <p:pic>
        <p:nvPicPr>
          <p:cNvPr id="5" name="Picture 5" descr="C:\Users\1\Desktop\урок\зерно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1484784"/>
            <a:ext cx="2582356" cy="1728192"/>
          </a:xfrm>
          <a:prstGeom prst="rect">
            <a:avLst/>
          </a:prstGeom>
          <a:noFill/>
        </p:spPr>
      </p:pic>
      <p:pic>
        <p:nvPicPr>
          <p:cNvPr id="6" name="Picture 6" descr="C:\Users\1\Desktop\урок\кож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29412" y="4725144"/>
            <a:ext cx="2414588" cy="1809750"/>
          </a:xfrm>
          <a:prstGeom prst="rect">
            <a:avLst/>
          </a:prstGeom>
          <a:noFill/>
        </p:spPr>
      </p:pic>
      <p:pic>
        <p:nvPicPr>
          <p:cNvPr id="2050" name="Picture 2" descr="C:\Users\1\Desktop\урок\масло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60232" y="1916832"/>
            <a:ext cx="2195736" cy="2014501"/>
          </a:xfrm>
          <a:prstGeom prst="rect">
            <a:avLst/>
          </a:prstGeom>
          <a:noFill/>
        </p:spPr>
      </p:pic>
      <p:pic>
        <p:nvPicPr>
          <p:cNvPr id="2051" name="Picture 3" descr="C:\Users\1\Desktop\урок\пастух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3933056"/>
            <a:ext cx="3252353" cy="2463403"/>
          </a:xfrm>
          <a:prstGeom prst="rect">
            <a:avLst/>
          </a:prstGeom>
          <a:noFill/>
        </p:spPr>
      </p:pic>
      <p:pic>
        <p:nvPicPr>
          <p:cNvPr id="2052" name="Picture 4" descr="C:\Users\1\Desktop\урок\шерсть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16016" y="4221088"/>
            <a:ext cx="2100337" cy="1500241"/>
          </a:xfrm>
          <a:prstGeom prst="rect">
            <a:avLst/>
          </a:prstGeom>
          <a:noFill/>
        </p:spPr>
      </p:pic>
      <p:sp>
        <p:nvSpPr>
          <p:cNvPr id="9" name="Стрелка вправо 8"/>
          <p:cNvSpPr/>
          <p:nvPr/>
        </p:nvSpPr>
        <p:spPr>
          <a:xfrm>
            <a:off x="3491880" y="2348880"/>
            <a:ext cx="10801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563888" y="4869160"/>
            <a:ext cx="10801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Ценность вещей</a:t>
            </a:r>
            <a:endParaRPr lang="ru-RU" dirty="0"/>
          </a:p>
        </p:txBody>
      </p:sp>
      <p:pic>
        <p:nvPicPr>
          <p:cNvPr id="3075" name="Picture 3" descr="C:\Users\1\Desktop\урок\овца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52536" y="1700808"/>
            <a:ext cx="3736306" cy="3736306"/>
          </a:xfrm>
          <a:prstGeom prst="rect">
            <a:avLst/>
          </a:prstGeom>
          <a:noFill/>
        </p:spPr>
      </p:pic>
      <p:pic>
        <p:nvPicPr>
          <p:cNvPr id="3076" name="Picture 4" descr="C:\Users\1\Desktop\урок\топор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7235858">
            <a:off x="4912965" y="2178460"/>
            <a:ext cx="2423272" cy="836019"/>
          </a:xfrm>
          <a:prstGeom prst="rect">
            <a:avLst/>
          </a:prstGeom>
          <a:noFill/>
        </p:spPr>
      </p:pic>
      <p:pic>
        <p:nvPicPr>
          <p:cNvPr id="7" name="Picture 4" descr="C:\Users\1\Desktop\урок\топор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7235858">
            <a:off x="5921076" y="2322476"/>
            <a:ext cx="2423272" cy="836019"/>
          </a:xfrm>
          <a:prstGeom prst="rect">
            <a:avLst/>
          </a:prstGeom>
          <a:noFill/>
        </p:spPr>
      </p:pic>
      <p:pic>
        <p:nvPicPr>
          <p:cNvPr id="3077" name="Picture 5" descr="C:\Users\1\Desktop\урок\кувшин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3968" y="4509120"/>
            <a:ext cx="1584176" cy="1584176"/>
          </a:xfrm>
          <a:prstGeom prst="rect">
            <a:avLst/>
          </a:prstGeom>
          <a:noFill/>
        </p:spPr>
      </p:pic>
      <p:pic>
        <p:nvPicPr>
          <p:cNvPr id="9" name="Picture 5" descr="C:\Users\1\Desktop\урок\кувшин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080" y="4509120"/>
            <a:ext cx="1584176" cy="1584176"/>
          </a:xfrm>
          <a:prstGeom prst="rect">
            <a:avLst/>
          </a:prstGeom>
          <a:noFill/>
        </p:spPr>
      </p:pic>
      <p:pic>
        <p:nvPicPr>
          <p:cNvPr id="10" name="Picture 5" descr="C:\Users\1\Desktop\урок\кувшин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08304" y="4509120"/>
            <a:ext cx="1584176" cy="1584176"/>
          </a:xfrm>
          <a:prstGeom prst="rect">
            <a:avLst/>
          </a:prstGeom>
          <a:noFill/>
        </p:spPr>
      </p:pic>
      <p:pic>
        <p:nvPicPr>
          <p:cNvPr id="11" name="Picture 5" descr="C:\Users\1\Desktop\урок\кувшин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192" y="4509120"/>
            <a:ext cx="1584176" cy="1584176"/>
          </a:xfrm>
          <a:prstGeom prst="rect">
            <a:avLst/>
          </a:prstGeom>
          <a:noFill/>
        </p:spPr>
      </p:pic>
      <p:sp>
        <p:nvSpPr>
          <p:cNvPr id="12" name="Равно 11"/>
          <p:cNvSpPr/>
          <p:nvPr/>
        </p:nvSpPr>
        <p:spPr>
          <a:xfrm rot="20149435">
            <a:off x="3335932" y="2515582"/>
            <a:ext cx="1656184" cy="64807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Равно 12"/>
          <p:cNvSpPr/>
          <p:nvPr/>
        </p:nvSpPr>
        <p:spPr>
          <a:xfrm rot="1902286">
            <a:off x="3263922" y="3739718"/>
            <a:ext cx="1656184" cy="64807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Товаро-деньги</a:t>
            </a:r>
            <a:endParaRPr lang="ru-RU" dirty="0"/>
          </a:p>
        </p:txBody>
      </p:sp>
      <p:pic>
        <p:nvPicPr>
          <p:cNvPr id="4098" name="Picture 2" descr="C:\Users\1\Desktop\урок\чай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196752"/>
            <a:ext cx="2926560" cy="2580903"/>
          </a:xfrm>
          <a:prstGeom prst="rect">
            <a:avLst/>
          </a:prstGeom>
          <a:noFill/>
        </p:spPr>
      </p:pic>
      <p:pic>
        <p:nvPicPr>
          <p:cNvPr id="4099" name="Picture 3" descr="C:\Users\1\Desktop\урок\камни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933056"/>
            <a:ext cx="3592785" cy="240588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27984" y="2276872"/>
            <a:ext cx="3399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В Древней Монголии</a:t>
            </a: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992" y="5661248"/>
            <a:ext cx="4144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На Каролинских островах</a:t>
            </a: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Первые мировые деньги</a:t>
            </a:r>
            <a:endParaRPr lang="ru-RU" dirty="0"/>
          </a:p>
        </p:txBody>
      </p:sp>
      <p:pic>
        <p:nvPicPr>
          <p:cNvPr id="5123" name="Picture 3" descr="C:\Users\1\Desktop\урок\бус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4869160"/>
            <a:ext cx="1533644" cy="1583760"/>
          </a:xfrm>
          <a:prstGeom prst="rect">
            <a:avLst/>
          </a:prstGeom>
          <a:noFill/>
        </p:spPr>
      </p:pic>
      <p:pic>
        <p:nvPicPr>
          <p:cNvPr id="5126" name="Picture 6" descr="C:\Users\1\Desktop\урок\ракушки каури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412776"/>
            <a:ext cx="3528392" cy="2520280"/>
          </a:xfrm>
          <a:prstGeom prst="rect">
            <a:avLst/>
          </a:prstGeom>
          <a:noFill/>
        </p:spPr>
      </p:pic>
      <p:pic>
        <p:nvPicPr>
          <p:cNvPr id="5127" name="Picture 7" descr="C:\Users\1\Desktop\урок\раковины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1268760"/>
            <a:ext cx="3312368" cy="263733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7544" y="4005064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Раковины каури с Мальдивских островов в Индийском океане.</a:t>
            </a: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589240"/>
            <a:ext cx="5004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</a:rPr>
              <a:t>Служили деньгами во многих странах Азии,  Африки  и Европы. </a:t>
            </a:r>
            <a:endParaRPr lang="ru-RU" sz="2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128" name="Picture 8" descr="C:\Users\1\Desktop\урок\украшения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248" y="4869160"/>
            <a:ext cx="1607578" cy="16267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Металлические деньги</a:t>
            </a:r>
            <a:endParaRPr lang="ru-RU" dirty="0"/>
          </a:p>
        </p:txBody>
      </p:sp>
      <p:pic>
        <p:nvPicPr>
          <p:cNvPr id="6147" name="Picture 3" descr="C:\Users\1\Desktop\урок\металлические деньги\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3" y="1345569"/>
            <a:ext cx="3672407" cy="571263"/>
          </a:xfrm>
          <a:prstGeom prst="rect">
            <a:avLst/>
          </a:prstGeom>
          <a:noFill/>
        </p:spPr>
      </p:pic>
      <p:pic>
        <p:nvPicPr>
          <p:cNvPr id="6151" name="Picture 7" descr="C:\Users\1\Desktop\урок\металлические деньги\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76926" y="4941168"/>
            <a:ext cx="4167074" cy="792088"/>
          </a:xfrm>
          <a:prstGeom prst="rect">
            <a:avLst/>
          </a:prstGeom>
          <a:noFill/>
        </p:spPr>
      </p:pic>
      <p:pic>
        <p:nvPicPr>
          <p:cNvPr id="6152" name="Picture 8" descr="C:\Users\1\Desktop\урок\металлические деньги\7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4509120"/>
            <a:ext cx="1306537" cy="1318748"/>
          </a:xfrm>
          <a:prstGeom prst="rect">
            <a:avLst/>
          </a:prstGeom>
          <a:noFill/>
        </p:spPr>
      </p:pic>
      <p:pic>
        <p:nvPicPr>
          <p:cNvPr id="6153" name="Picture 9" descr="C:\Users\1\Desktop\урок\металлические деньги\1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12160" y="2780928"/>
            <a:ext cx="2520280" cy="1506689"/>
          </a:xfrm>
          <a:prstGeom prst="rect">
            <a:avLst/>
          </a:prstGeom>
          <a:noFill/>
        </p:spPr>
      </p:pic>
      <p:pic>
        <p:nvPicPr>
          <p:cNvPr id="6155" name="Picture 11" descr="C:\Users\1\Desktop\урок\шарик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59832" y="4437112"/>
            <a:ext cx="1296144" cy="1321938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683568" y="2051556"/>
            <a:ext cx="3293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Римский слиток с клеймом</a:t>
            </a:r>
            <a:endParaRPr lang="ru-RU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157" name="Picture 13" descr="C:\Users\1\Desktop\урок\кольца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99592" y="2636912"/>
            <a:ext cx="3024725" cy="1368152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611560" y="4077072"/>
            <a:ext cx="3737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Серебряные кольца – в Египте</a:t>
            </a:r>
            <a:endParaRPr lang="ru-RU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364088" y="4437112"/>
            <a:ext cx="3458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Бронзовый слиток из Микен</a:t>
            </a:r>
            <a:endParaRPr lang="ru-RU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411760" y="5733256"/>
            <a:ext cx="27126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Свинцовый шарик из 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Северной Америки</a:t>
            </a:r>
            <a:endParaRPr lang="ru-RU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9512" y="5733256"/>
            <a:ext cx="19786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Медный слиток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 из Италии</a:t>
            </a:r>
            <a:endParaRPr lang="ru-RU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436096" y="2420888"/>
            <a:ext cx="3203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Серебряный </a:t>
            </a:r>
            <a:r>
              <a:rPr lang="ru-RU" b="1" dirty="0" err="1" smtClean="0">
                <a:solidFill>
                  <a:schemeClr val="bg1">
                    <a:lumMod val="75000"/>
                  </a:schemeClr>
                </a:solidFill>
              </a:rPr>
              <a:t>лям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 из Китая</a:t>
            </a:r>
            <a:endParaRPr lang="ru-RU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314490" y="5877272"/>
            <a:ext cx="3829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Железные прутья из Греции.</a:t>
            </a:r>
          </a:p>
          <a:p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По-гречески «горсть» - драхма. </a:t>
            </a:r>
            <a:endParaRPr lang="ru-RU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159" name="Picture 15" descr="C:\Users\1\Desktop\урок\серебряный лям в Китае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156176" y="1268760"/>
            <a:ext cx="1730009" cy="122413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Русские деньги</a:t>
            </a:r>
            <a:endParaRPr lang="ru-RU" dirty="0"/>
          </a:p>
        </p:txBody>
      </p:sp>
      <p:pic>
        <p:nvPicPr>
          <p:cNvPr id="7172" name="Picture 4" descr="http://bankreferatov.com.ua/download/referat/grosh/html/5643422/img/5643422_001_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124744"/>
            <a:ext cx="3456384" cy="17230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91680" y="2636912"/>
            <a:ext cx="859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</a:rPr>
              <a:t>Куны</a:t>
            </a:r>
            <a:endParaRPr lang="ru-RU" sz="2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1700808"/>
            <a:ext cx="3304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75000"/>
                  </a:schemeClr>
                </a:solidFill>
              </a:rPr>
              <a:t>25 кун = гривна</a:t>
            </a:r>
            <a:endParaRPr lang="ru-RU" sz="3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174" name="Picture 6" descr="Изображени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1840" y="2996952"/>
            <a:ext cx="3810000" cy="75247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07904" y="3789040"/>
            <a:ext cx="2926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</a:rPr>
              <a:t>Новгородская гривна</a:t>
            </a:r>
            <a:endParaRPr lang="ru-RU" sz="2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176" name="Picture 8" descr="Изображение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221089"/>
            <a:ext cx="5338663" cy="129614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043608" y="5589240"/>
            <a:ext cx="3391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</a:rPr>
              <a:t> Серебряники и </a:t>
            </a:r>
            <a:r>
              <a:rPr lang="ru-RU" sz="2000" b="1" dirty="0" err="1" smtClean="0">
                <a:solidFill>
                  <a:schemeClr val="bg1">
                    <a:lumMod val="75000"/>
                  </a:schemeClr>
                </a:solidFill>
              </a:rPr>
              <a:t>златники</a:t>
            </a:r>
            <a:endParaRPr lang="ru-RU" sz="2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178" name="Picture 10" descr="Изображение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96136" y="4221088"/>
            <a:ext cx="2876550" cy="14668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084168" y="5733256"/>
            <a:ext cx="2496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</a:rPr>
              <a:t>Копейные деньги 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</a:rPr>
              <a:t>1534 года</a:t>
            </a:r>
            <a:endParaRPr lang="ru-RU" sz="20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Бумажные деньги</a:t>
            </a:r>
            <a:endParaRPr lang="ru-RU" dirty="0"/>
          </a:p>
        </p:txBody>
      </p:sp>
      <p:pic>
        <p:nvPicPr>
          <p:cNvPr id="31746" name="Picture 2" descr="C:\Users\1\Desktop\урок\бумажная расписк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8113" y="1700808"/>
            <a:ext cx="4205776" cy="3168352"/>
          </a:xfrm>
          <a:prstGeom prst="rect">
            <a:avLst/>
          </a:prstGeom>
          <a:noFill/>
        </p:spPr>
      </p:pic>
      <p:pic>
        <p:nvPicPr>
          <p:cNvPr id="31747" name="Picture 3" descr="C:\Users\1\Desktop\урок\расписка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628800"/>
            <a:ext cx="4250615" cy="33843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15816" y="5301208"/>
            <a:ext cx="3831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75000"/>
                  </a:schemeClr>
                </a:solidFill>
              </a:rPr>
              <a:t>Бумажные расписки</a:t>
            </a:r>
            <a:endParaRPr lang="ru-RU" sz="28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Познакомить с ролью денег в экономике.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6369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Планируемые результаты: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95536" y="3861048"/>
            <a:ext cx="8748464" cy="2448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Учащиеся научатся понимать роль денег в экономике,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</a:t>
            </a:r>
            <a:r>
              <a:rPr lang="ru-RU" sz="3200" b="1" noProof="0" dirty="0" smtClean="0">
                <a:solidFill>
                  <a:schemeClr val="bg1">
                    <a:lumMod val="50000"/>
                  </a:schemeClr>
                </a:solidFill>
              </a:rPr>
              <a:t>бъяснять, что такое деньги</a:t>
            </a: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  <a:t>, различать денежные единицы некоторых стран, анализировать, сравнивать, обобщать, делать выводы.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6381"/>
            <a:ext cx="8101013" cy="86836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Первые бумажные деньги в Китае</a:t>
            </a:r>
            <a:endParaRPr lang="ru-RU" sz="3600" dirty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8747" y="1628800"/>
            <a:ext cx="2793413" cy="400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176" y="1556792"/>
            <a:ext cx="270778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6234" y="1628800"/>
            <a:ext cx="2933597" cy="428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Бумажные деньги мира</a:t>
            </a:r>
            <a:endParaRPr lang="ru-RU" dirty="0"/>
          </a:p>
        </p:txBody>
      </p:sp>
      <p:pic>
        <p:nvPicPr>
          <p:cNvPr id="33794" name="Picture 2" descr="C:\Users\1\Desktop\урок\деньги мир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344660"/>
            <a:ext cx="7560840" cy="51086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Работа по учебнику</a:t>
            </a:r>
            <a:endParaRPr lang="ru-RU" dirty="0"/>
          </a:p>
        </p:txBody>
      </p:sp>
      <p:pic>
        <p:nvPicPr>
          <p:cNvPr id="34818" name="Picture 2" descr="http://static.ozone.ru/multimedia/books_covers/10047462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268760"/>
            <a:ext cx="1988655" cy="25922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83768" y="1412776"/>
            <a:ext cx="4561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Прочитайте  текст  с. 66 – 68.</a:t>
            </a:r>
            <a:endParaRPr lang="ru-RU" sz="2400" b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1916832"/>
            <a:ext cx="4918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Назовите два способа обмена.</a:t>
            </a:r>
            <a:endParaRPr lang="ru-RU" sz="2400" b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5816" y="2492896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Бартер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 – прямой обмен одних товаров на другие.</a:t>
            </a: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3284984"/>
            <a:ext cx="5797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Купля-продажа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 – обмен, в котором участвуют деньги.</a:t>
            </a: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4325034"/>
            <a:ext cx="7373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Цена товара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– стоимость одной вещи, одного предмета.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4797152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Деньги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 – особый товар, который можно обменять на любые товары и услуги.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5589240"/>
            <a:ext cx="4582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Монеты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 – металлические деньги.  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6021288"/>
            <a:ext cx="421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Банкноты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 – бумажные деньги.  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172" name="Picture 4" descr="http://img0.liveinternet.ru/images/attach/c/3/75/463/75463970_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91071" y="4725144"/>
            <a:ext cx="1452929" cy="182758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Практическая работа</a:t>
            </a:r>
            <a:endParaRPr lang="ru-RU" dirty="0"/>
          </a:p>
        </p:txBody>
      </p:sp>
      <p:pic>
        <p:nvPicPr>
          <p:cNvPr id="35844" name="Picture 4" descr="C:\Users\1\Desktop\урок\1 копейка реверс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268760"/>
            <a:ext cx="2305050" cy="2286000"/>
          </a:xfrm>
          <a:prstGeom prst="rect">
            <a:avLst/>
          </a:prstGeom>
          <a:noFill/>
        </p:spPr>
      </p:pic>
      <p:pic>
        <p:nvPicPr>
          <p:cNvPr id="35845" name="Picture 5" descr="C:\Users\1\Desktop\урок\1 копейка аверс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2160" y="1268760"/>
            <a:ext cx="2310331" cy="228180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7544" y="3501008"/>
            <a:ext cx="3297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Реверс или «решка»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5847" name="Picture 7" descr="C:\Users\1\Desktop\урок\решка Петра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5856" y="3429000"/>
            <a:ext cx="2880320" cy="29213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925427" y="5589240"/>
            <a:ext cx="3218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Серебряный рубль </a:t>
            </a:r>
          </a:p>
          <a:p>
            <a:pPr algn="ctr"/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Петра 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I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0152" y="3501008"/>
            <a:ext cx="295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Аверс или «орёл»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1920" y="1599183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Легенда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5848" name="Picture 8" descr="C:\Users\1\Desktop\урок\гурт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2123728" y="4005064"/>
            <a:ext cx="647311" cy="235753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5517232"/>
            <a:ext cx="2378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Ребро монеты</a:t>
            </a:r>
          </a:p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 «гурт»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9696094">
            <a:off x="2550260" y="2166903"/>
            <a:ext cx="1307174" cy="176757"/>
          </a:xfrm>
          <a:prstGeom prst="rightArrow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563614">
            <a:off x="5236664" y="2254017"/>
            <a:ext cx="1307174" cy="176757"/>
          </a:xfrm>
          <a:prstGeom prst="rightArrow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5" grpId="0"/>
      <p:bldP spid="14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Практическая работа</a:t>
            </a:r>
            <a:endParaRPr lang="ru-RU" dirty="0"/>
          </a:p>
        </p:txBody>
      </p:sp>
      <p:pic>
        <p:nvPicPr>
          <p:cNvPr id="36866" name="Picture 2" descr="C:\Users\1\Desktop\урок\1 рубль 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6136" y="1916832"/>
            <a:ext cx="1999339" cy="2016000"/>
          </a:xfrm>
          <a:prstGeom prst="rect">
            <a:avLst/>
          </a:prstGeom>
          <a:noFill/>
        </p:spPr>
      </p:pic>
      <p:pic>
        <p:nvPicPr>
          <p:cNvPr id="36867" name="Picture 3" descr="C:\Users\1\Desktop\урок\1 рубль аверс (2)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1844824"/>
            <a:ext cx="2160240" cy="2160240"/>
          </a:xfrm>
          <a:prstGeom prst="rect">
            <a:avLst/>
          </a:prstGeom>
          <a:noFill/>
        </p:spPr>
      </p:pic>
      <p:pic>
        <p:nvPicPr>
          <p:cNvPr id="36868" name="Picture 4" descr="C:\Users\1\Desktop\урок\10 реверс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8104" y="3762000"/>
            <a:ext cx="2686585" cy="3096000"/>
          </a:xfrm>
          <a:prstGeom prst="rect">
            <a:avLst/>
          </a:prstGeom>
          <a:noFill/>
        </p:spPr>
      </p:pic>
      <p:pic>
        <p:nvPicPr>
          <p:cNvPr id="36869" name="Picture 5" descr="C:\Users\1\Desktop\урок\10 аверс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59632" y="3760788"/>
            <a:ext cx="2735263" cy="30972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35696" y="1340768"/>
            <a:ext cx="1451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Реверс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6176" y="1340768"/>
            <a:ext cx="1281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Аверс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3928" y="3645024"/>
            <a:ext cx="1630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Легенда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9696094">
            <a:off x="2766286" y="4350849"/>
            <a:ext cx="1307174" cy="176757"/>
          </a:xfrm>
          <a:prstGeom prst="rightArrow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705888">
            <a:off x="5173787" y="4463893"/>
            <a:ext cx="1307174" cy="176757"/>
          </a:xfrm>
          <a:prstGeom prst="rightArrow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2520716">
            <a:off x="3022066" y="3155748"/>
            <a:ext cx="1307174" cy="176757"/>
          </a:xfrm>
          <a:prstGeom prst="rightArrow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9860193">
            <a:off x="5138384" y="3161149"/>
            <a:ext cx="1307174" cy="176757"/>
          </a:xfrm>
          <a:prstGeom prst="rightArrow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build="p" animBg="1"/>
      <p:bldP spid="12" grpId="0" build="p" animBg="1"/>
      <p:bldP spid="13" grpId="0" build="p" animBg="1"/>
      <p:bldP spid="14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Сравните</a:t>
            </a:r>
            <a:endParaRPr lang="ru-RU" dirty="0"/>
          </a:p>
        </p:txBody>
      </p:sp>
      <p:pic>
        <p:nvPicPr>
          <p:cNvPr id="7172" name="Picture 4" descr="http://newzz.in.ua/uploads/posts/2009-01/1232481378_p3.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12776"/>
            <a:ext cx="4701040" cy="2304256"/>
          </a:xfrm>
          <a:prstGeom prst="rect">
            <a:avLst/>
          </a:prstGeom>
          <a:noFill/>
        </p:spPr>
      </p:pic>
      <p:pic>
        <p:nvPicPr>
          <p:cNvPr id="7176" name="Picture 8" descr="http://eizbori.com/wp-content/uploads/2012/03/10-evr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1412776"/>
            <a:ext cx="4211789" cy="2232248"/>
          </a:xfrm>
          <a:prstGeom prst="rect">
            <a:avLst/>
          </a:prstGeom>
          <a:noFill/>
        </p:spPr>
      </p:pic>
      <p:pic>
        <p:nvPicPr>
          <p:cNvPr id="1034" name="Picture 10" descr="http://kolyan.net/uploads/posts/2010-02/1265798329_06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752" y="3861048"/>
            <a:ext cx="4824536" cy="242835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70173"/>
            <a:ext cx="8604448" cy="598587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Графический диктант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52839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2800" b="1" dirty="0" smtClean="0"/>
              <a:t>Прямой обмен одних товаров на другие – это сбережения.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Плата за работу – заработная плата.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Деньги, которые откладывают на будущее, - сбережения. 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Оборотная сторона монеты – гурт.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Надпись на монете называется легендой.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5517232"/>
            <a:ext cx="5910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Проверка:  –,  +,  +,  –,  +.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26876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(если высказывание верное, поставьте знак «+», если неверное – «-»)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 descr="C:\Users\1\Desktop\урок\сапоги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05926" y="4365104"/>
            <a:ext cx="1458162" cy="1944216"/>
          </a:xfrm>
          <a:prstGeom prst="rect">
            <a:avLst/>
          </a:prstGeom>
          <a:noFill/>
        </p:spPr>
      </p:pic>
      <p:pic>
        <p:nvPicPr>
          <p:cNvPr id="1033" name="Picture 9" descr="C:\Users\1\Desktop\резерв\кувшин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920" y="4437112"/>
            <a:ext cx="1835348" cy="18353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Обсудим!</a:t>
            </a:r>
            <a:endParaRPr lang="ru-RU" dirty="0"/>
          </a:p>
        </p:txBody>
      </p:sp>
      <p:pic>
        <p:nvPicPr>
          <p:cNvPr id="1028" name="Picture 4" descr="C:\Users\1\Desktop\урок\сапожник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124744"/>
            <a:ext cx="2690836" cy="2952328"/>
          </a:xfrm>
          <a:prstGeom prst="rect">
            <a:avLst/>
          </a:prstGeom>
          <a:noFill/>
        </p:spPr>
      </p:pic>
      <p:pic>
        <p:nvPicPr>
          <p:cNvPr id="1029" name="Picture 5" descr="C:\Users\1\Desktop\урок\гончар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59832" y="1196752"/>
            <a:ext cx="3043212" cy="2921694"/>
          </a:xfrm>
          <a:prstGeom prst="rect">
            <a:avLst/>
          </a:prstGeom>
          <a:noFill/>
        </p:spPr>
      </p:pic>
      <p:pic>
        <p:nvPicPr>
          <p:cNvPr id="1030" name="Picture 6" descr="C:\Users\1\Desktop\урок\портной 2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38527" y="980728"/>
            <a:ext cx="2905473" cy="3096344"/>
          </a:xfrm>
          <a:prstGeom prst="rect">
            <a:avLst/>
          </a:prstGeom>
          <a:noFill/>
        </p:spPr>
      </p:pic>
      <p:pic>
        <p:nvPicPr>
          <p:cNvPr id="1031" name="Picture 7" descr="C:\Users\1\Desktop\урок\рубашка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76256" y="4005064"/>
            <a:ext cx="1901876" cy="2377454"/>
          </a:xfrm>
          <a:prstGeom prst="rect">
            <a:avLst/>
          </a:prstGeom>
          <a:noFill/>
        </p:spPr>
      </p:pic>
      <p:pic>
        <p:nvPicPr>
          <p:cNvPr id="1032" name="Picture 8" descr="C:\Users\1\Desktop\урок\сапоги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4365104"/>
            <a:ext cx="1458162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L 0.3533 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71 0.00278 L -0.38177 -0.0050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0.00532 L 0.39184 3.33333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-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3849 0.0053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Подведение итогов: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675687" cy="4733925"/>
          </a:xfrm>
        </p:spPr>
        <p:txBody>
          <a:bodyPr/>
          <a:lstStyle/>
          <a:p>
            <a:pPr>
              <a:buFontTx/>
              <a:buChar char="-"/>
            </a:pPr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Что такое деньги?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Что нового вы узнали о деньгах?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Как вы думаете, будут ли деньги меняться?</a:t>
            </a:r>
          </a:p>
          <a:p>
            <a:pPr>
              <a:buNone/>
            </a:pPr>
            <a:r>
              <a:rPr lang="ru-RU" b="1" u="sng" dirty="0" smtClean="0">
                <a:solidFill>
                  <a:schemeClr val="bg1">
                    <a:lumMod val="50000"/>
                  </a:schemeClr>
                </a:solidFill>
              </a:rPr>
              <a:t>Вывод: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   </a:t>
            </a:r>
            <a:r>
              <a:rPr lang="ru-RU" b="1" dirty="0" smtClean="0">
                <a:solidFill>
                  <a:srgbClr val="C00000"/>
                </a:solidFill>
              </a:rPr>
              <a:t>деньги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 – особый товар, который можно обменивать на любые другие товары и услуги.</a:t>
            </a:r>
            <a:endParaRPr lang="ru-RU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56" name="Picture 8" descr="http://www.irecommend.ru/sites/default/files/product-images/66184/kosh0-135340647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0152" y="4725144"/>
            <a:ext cx="2520280" cy="170031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060848"/>
            <a:ext cx="8496944" cy="2807642"/>
          </a:xfrm>
        </p:spPr>
        <p:txBody>
          <a:bodyPr/>
          <a:lstStyle/>
          <a:p>
            <a:r>
              <a:rPr lang="ru-RU" b="1" u="sng" dirty="0" smtClean="0"/>
              <a:t>Учебник:</a:t>
            </a:r>
            <a:r>
              <a:rPr lang="ru-RU" b="1" dirty="0" smtClean="0"/>
              <a:t> прочитать текст с.67 – 70, ответить на вопросы раздела «Проверь себя» на с.69.</a:t>
            </a:r>
          </a:p>
          <a:p>
            <a:r>
              <a:rPr lang="ru-RU" b="1" u="sng" dirty="0" smtClean="0"/>
              <a:t>Рабочая тетрадь:</a:t>
            </a:r>
            <a:r>
              <a:rPr lang="ru-RU" b="1" dirty="0" smtClean="0"/>
              <a:t> с.39 № 3 – 4.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5048" y="1340768"/>
            <a:ext cx="8568952" cy="8926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1. Что даёт нам добывающая промышленность?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636912"/>
            <a:ext cx="62646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1) полезные ископаемые</a:t>
            </a:r>
            <a:endParaRPr lang="ru-RU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501008"/>
            <a:ext cx="62646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2</a:t>
            </a:r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) мебель </a:t>
            </a:r>
            <a:endParaRPr lang="ru-RU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365104"/>
            <a:ext cx="62646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3) лес</a:t>
            </a:r>
            <a:endParaRPr lang="ru-RU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5229200"/>
            <a:ext cx="62646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4) рыбу</a:t>
            </a:r>
            <a:endParaRPr lang="ru-RU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6006" y="2492896"/>
            <a:ext cx="737413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7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ВНИМАНИЕ!</a:t>
            </a:r>
            <a:endParaRPr lang="ru-RU" sz="72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5048" y="1556792"/>
            <a:ext cx="8568952" cy="8926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. Что производит электроэнергия?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708920"/>
            <a:ext cx="62646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1) электрические приборы</a:t>
            </a:r>
            <a:endParaRPr lang="ru-RU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573016"/>
            <a:ext cx="62646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2</a:t>
            </a:r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) электрическую энергию</a:t>
            </a:r>
            <a:endParaRPr lang="ru-RU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4437112"/>
            <a:ext cx="62646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3) электростанции</a:t>
            </a:r>
            <a:endParaRPr lang="ru-RU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5301208"/>
            <a:ext cx="62646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4) нефть</a:t>
            </a:r>
            <a:endParaRPr lang="ru-RU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7643813" cy="868363"/>
          </a:xfrm>
        </p:spPr>
        <p:txBody>
          <a:bodyPr/>
          <a:lstStyle/>
          <a:p>
            <a:pPr algn="ctr"/>
            <a:r>
              <a:rPr lang="ru-RU" dirty="0" smtClean="0"/>
              <a:t>ТЕСТ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5048" y="1412776"/>
            <a:ext cx="8568952" cy="8926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3. Что производит химическая промышленность?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708920"/>
            <a:ext cx="62646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1) машины</a:t>
            </a:r>
            <a:endParaRPr lang="ru-RU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573016"/>
            <a:ext cx="62646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2</a:t>
            </a:r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) краски</a:t>
            </a:r>
            <a:endParaRPr lang="ru-RU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4437112"/>
            <a:ext cx="62646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3) военную технику</a:t>
            </a:r>
            <a:endParaRPr lang="ru-RU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5301208"/>
            <a:ext cx="62646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4) продукты питания</a:t>
            </a:r>
            <a:endParaRPr lang="ru-RU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7643813" cy="868363"/>
          </a:xfrm>
        </p:spPr>
        <p:txBody>
          <a:bodyPr/>
          <a:lstStyle/>
          <a:p>
            <a:pPr algn="ctr"/>
            <a:r>
              <a:rPr lang="ru-RU" dirty="0" smtClean="0"/>
              <a:t>ТЕСТ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8926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4. Что производит лёгкая промышленность?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708920"/>
            <a:ext cx="62646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1) автомобили</a:t>
            </a:r>
            <a:endParaRPr lang="ru-RU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573016"/>
            <a:ext cx="62646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2</a:t>
            </a:r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) лекарства</a:t>
            </a:r>
            <a:endParaRPr lang="ru-RU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4437112"/>
            <a:ext cx="62646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3) ткани</a:t>
            </a:r>
            <a:endParaRPr lang="ru-RU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5301208"/>
            <a:ext cx="62646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4) топливо</a:t>
            </a:r>
            <a:endParaRPr lang="ru-RU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7643813" cy="868363"/>
          </a:xfrm>
        </p:spPr>
        <p:txBody>
          <a:bodyPr/>
          <a:lstStyle/>
          <a:p>
            <a:pPr algn="ctr"/>
            <a:r>
              <a:rPr lang="ru-RU" dirty="0" smtClean="0"/>
              <a:t>ТЕСТ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8926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5. Что производит добывающая промышленность для химической?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708920"/>
            <a:ext cx="62646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1) энергию</a:t>
            </a:r>
            <a:endParaRPr lang="ru-RU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573016"/>
            <a:ext cx="62646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2</a:t>
            </a:r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) продукты питания</a:t>
            </a:r>
            <a:endParaRPr lang="ru-RU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4437112"/>
            <a:ext cx="62646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3) станки</a:t>
            </a:r>
            <a:endParaRPr lang="ru-RU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5301208"/>
            <a:ext cx="62646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4) нефть</a:t>
            </a:r>
            <a:endParaRPr lang="ru-RU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7643813" cy="868363"/>
          </a:xfrm>
        </p:spPr>
        <p:txBody>
          <a:bodyPr/>
          <a:lstStyle/>
          <a:p>
            <a:pPr algn="ctr"/>
            <a:r>
              <a:rPr lang="ru-RU" dirty="0" smtClean="0"/>
              <a:t>ТЕСТ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8926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6. Где производят электроэнергию?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708920"/>
            <a:ext cx="62646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1) в карьерах</a:t>
            </a:r>
            <a:endParaRPr lang="ru-RU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573016"/>
            <a:ext cx="62646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2</a:t>
            </a:r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) на шахтах</a:t>
            </a:r>
            <a:endParaRPr lang="ru-RU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4437112"/>
            <a:ext cx="62646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3) на электростанциях</a:t>
            </a:r>
            <a:endParaRPr lang="ru-RU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5301208"/>
            <a:ext cx="62646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4) на заводах</a:t>
            </a:r>
            <a:endParaRPr lang="ru-RU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7643813" cy="868363"/>
          </a:xfrm>
        </p:spPr>
        <p:txBody>
          <a:bodyPr/>
          <a:lstStyle/>
          <a:p>
            <a:pPr algn="ctr"/>
            <a:r>
              <a:rPr lang="ru-RU" dirty="0" smtClean="0"/>
              <a:t>ТЕСТ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5048" y="1412776"/>
            <a:ext cx="8568952" cy="8926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7. Какие отрасли промышленности участвуют в изготовлении кастрюль?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636912"/>
            <a:ext cx="676875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1) добывающая промышленность</a:t>
            </a:r>
            <a:endParaRPr lang="ru-RU" sz="30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645024"/>
            <a:ext cx="676875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2</a:t>
            </a:r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) пищевая промышленность</a:t>
            </a:r>
            <a:endParaRPr lang="ru-RU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4509120"/>
            <a:ext cx="676875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3) металлургия</a:t>
            </a:r>
            <a:endParaRPr lang="ru-RU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5373216"/>
            <a:ext cx="684076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4) машиностроение</a:t>
            </a:r>
            <a:endParaRPr lang="ru-RU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7643813" cy="868363"/>
          </a:xfrm>
        </p:spPr>
        <p:txBody>
          <a:bodyPr/>
          <a:lstStyle/>
          <a:p>
            <a:pPr algn="ctr"/>
            <a:r>
              <a:rPr lang="ru-RU" dirty="0" smtClean="0"/>
              <a:t>ТЕСТ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4">
  <a:themeElements>
    <a:clrScheme name="Другая 5">
      <a:dk1>
        <a:srgbClr val="808080"/>
      </a:dk1>
      <a:lt1>
        <a:srgbClr val="DDE89A"/>
      </a:lt1>
      <a:dk2>
        <a:srgbClr val="329A2A"/>
      </a:dk2>
      <a:lt2>
        <a:srgbClr val="25731F"/>
      </a:lt2>
      <a:accent1>
        <a:srgbClr val="80CB35"/>
      </a:accent1>
      <a:accent2>
        <a:srgbClr val="518CD3"/>
      </a:accent2>
      <a:accent3>
        <a:srgbClr val="ADCAAC"/>
      </a:accent3>
      <a:accent4>
        <a:srgbClr val="1B5617"/>
      </a:accent4>
      <a:accent5>
        <a:srgbClr val="C0E2AE"/>
      </a:accent5>
      <a:accent6>
        <a:srgbClr val="497EBF"/>
      </a:accent6>
      <a:hlink>
        <a:srgbClr val="E15D7C"/>
      </a:hlink>
      <a:folHlink>
        <a:srgbClr val="DB9153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74TGp_natural_light_ani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_ani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_ani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609</TotalTime>
  <Words>635</Words>
  <Application>Microsoft Office PowerPoint</Application>
  <PresentationFormat>Экран (4:3)</PresentationFormat>
  <Paragraphs>134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Тема4</vt:lpstr>
      <vt:lpstr>Что такое деньги.</vt:lpstr>
      <vt:lpstr>Цель</vt:lpstr>
      <vt:lpstr>ТЕСТ</vt:lpstr>
      <vt:lpstr>ТЕСТ</vt:lpstr>
      <vt:lpstr>ТЕСТ</vt:lpstr>
      <vt:lpstr>ТЕСТ</vt:lpstr>
      <vt:lpstr>ТЕСТ</vt:lpstr>
      <vt:lpstr>ТЕСТ</vt:lpstr>
      <vt:lpstr>ТЕСТ</vt:lpstr>
      <vt:lpstr>Загадки</vt:lpstr>
      <vt:lpstr>Что такое деньги?</vt:lpstr>
      <vt:lpstr>Натуральный обмен</vt:lpstr>
      <vt:lpstr>Натуральный обмен</vt:lpstr>
      <vt:lpstr>Ценность вещей</vt:lpstr>
      <vt:lpstr>Товаро-деньги</vt:lpstr>
      <vt:lpstr>Первые мировые деньги</vt:lpstr>
      <vt:lpstr>Металлические деньги</vt:lpstr>
      <vt:lpstr>Русские деньги</vt:lpstr>
      <vt:lpstr>Бумажные деньги</vt:lpstr>
      <vt:lpstr>Первые бумажные деньги в Китае</vt:lpstr>
      <vt:lpstr>Бумажные деньги мира</vt:lpstr>
      <vt:lpstr>Работа по учебнику</vt:lpstr>
      <vt:lpstr>Практическая работа</vt:lpstr>
      <vt:lpstr>Практическая работа</vt:lpstr>
      <vt:lpstr>Сравните</vt:lpstr>
      <vt:lpstr>Графический диктант </vt:lpstr>
      <vt:lpstr>Обсудим!</vt:lpstr>
      <vt:lpstr>Подведение итогов:</vt:lpstr>
      <vt:lpstr>Домашнее задание:</vt:lpstr>
      <vt:lpstr>Слайд 30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деньги</dc:title>
  <dc:creator>МЫШЬ</dc:creator>
  <cp:lastModifiedBy>1</cp:lastModifiedBy>
  <cp:revision>67</cp:revision>
  <dcterms:created xsi:type="dcterms:W3CDTF">2014-01-12T10:33:33Z</dcterms:created>
  <dcterms:modified xsi:type="dcterms:W3CDTF">2016-04-08T07:10:54Z</dcterms:modified>
</cp:coreProperties>
</file>