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7" r:id="rId12"/>
    <p:sldId id="267" r:id="rId13"/>
    <p:sldId id="271" r:id="rId14"/>
    <p:sldId id="282" r:id="rId15"/>
    <p:sldId id="268" r:id="rId16"/>
    <p:sldId id="270" r:id="rId17"/>
    <p:sldId id="278" r:id="rId18"/>
    <p:sldId id="272" r:id="rId19"/>
    <p:sldId id="274" r:id="rId20"/>
    <p:sldId id="276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DDC9D-115D-4E74-82DB-06CA33C8E5C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37A92-3920-4196-B1F5-EDB5F94A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227F-9881-45DD-A20E-F67D331790BC}" type="datetime1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79C9-89B0-4DB8-BD7D-4088986B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3706/demyanikita.1d/0_3d647_489b0daf_X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86;&#1088;&#1086;&#1085;&#1094;&#1086;&#1074;&#1072;%20&#1043;.&#1055;.&#1087;&#1088;&#1077;&#1079;&#1077;&#1085;&#1090;&#1072;&#1094;&#1080;&#1103;\&#1069;.&#1043;&#1088;&#1080;&#1075;%20&#171;&#1058;&#1072;&#1085;&#1077;&#1094;%20&#1040;&#1085;&#1080;&#1090;&#1088;&#1099;&#187;)%20mp3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86;&#1088;&#1086;&#1085;&#1094;&#1086;&#1074;&#1072;%20&#1043;.&#1055;.&#1087;&#1088;&#1077;&#1079;&#1077;&#1085;&#1090;&#1072;&#1094;&#1080;&#1103;\&#1043;&#1088;&#1080;&#1075;%20&#1059;&#1090;&#1088;&#1086;%20mp3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 Паустовский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«Корзина с еловыми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шишками»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Картинка 5 из 65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00306"/>
            <a:ext cx="3959475" cy="2874892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517232"/>
            <a:ext cx="471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 Воронцова Галина Петровна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Мари-Турекская</a:t>
            </a:r>
            <a:r>
              <a:rPr lang="ru-RU" dirty="0" smtClean="0"/>
              <a:t> СОШ»</a:t>
            </a:r>
          </a:p>
          <a:p>
            <a:pPr algn="ctr"/>
            <a:r>
              <a:rPr lang="ru-RU" dirty="0" smtClean="0"/>
              <a:t>Республики Марий Эл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679233" cy="57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mall_Эдвард Гр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824162" cy="3816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20" y="1285860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«Я напишу музыку, –  На заглавном листе я прикажу напечатать: „</a:t>
            </a:r>
            <a:r>
              <a:rPr lang="ru-RU" sz="2800" b="1" dirty="0" err="1" smtClean="0">
                <a:latin typeface="Georgia" pitchFamily="18" charset="0"/>
              </a:rPr>
              <a:t>Дагни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Педерсен</a:t>
            </a:r>
            <a:r>
              <a:rPr lang="ru-RU" sz="2800" b="1" dirty="0" smtClean="0">
                <a:latin typeface="Georgia" pitchFamily="18" charset="0"/>
              </a:rPr>
              <a:t> – дочери лесника </a:t>
            </a:r>
            <a:r>
              <a:rPr lang="ru-RU" sz="2800" b="1" dirty="0" err="1" smtClean="0">
                <a:latin typeface="Georgia" pitchFamily="18" charset="0"/>
              </a:rPr>
              <a:t>Хагерупа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Педерсена</a:t>
            </a:r>
            <a:r>
              <a:rPr lang="ru-RU" sz="2800" b="1" dirty="0" smtClean="0">
                <a:latin typeface="Georgia" pitchFamily="18" charset="0"/>
              </a:rPr>
              <a:t>, когда ей исполнится восемнадцать лет“.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Закры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322702" cy="5738833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Picture 13" descr="Зимний лес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39449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девуш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4032448" cy="5565698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9700" name="Picture 4" descr="grieg_m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200525" cy="50403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Э.Григ «Танец Анитры»)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Берге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Норвегия, Берг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Norway-fj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Берг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7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Театр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ain982_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Деву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908050"/>
            <a:ext cx="23225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Дев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133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908050"/>
            <a:ext cx="23336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девушк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908050"/>
            <a:ext cx="2160588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Гри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620713"/>
            <a:ext cx="25923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2" descr="рассвет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2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5651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2" descr="рассвет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56880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Гр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3075"/>
            <a:ext cx="23637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Дев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860800"/>
            <a:ext cx="2413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Природа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Деву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0"/>
            <a:ext cx="2159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Природа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86025"/>
            <a:ext cx="5715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3470671580_03f7ed8a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005263"/>
            <a:ext cx="20875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риг Утро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143504" y="357166"/>
            <a:ext cx="3000396" cy="3857652"/>
            <a:chOff x="2205" y="749"/>
            <a:chExt cx="1890" cy="2671"/>
          </a:xfrm>
        </p:grpSpPr>
        <p:pic>
          <p:nvPicPr>
            <p:cNvPr id="6" name="Рисунок 4" descr="Григ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749"/>
              <a:ext cx="1781" cy="2530"/>
            </a:xfrm>
            <a:prstGeom prst="rect">
              <a:avLst/>
            </a:prstGeom>
            <a:noFill/>
            <a:ln w="57150" cmpd="thinThick">
              <a:solidFill>
                <a:srgbClr val="8A2222"/>
              </a:solidFill>
              <a:miter lim="800000"/>
              <a:headEnd/>
              <a:tailEnd/>
            </a:ln>
          </p:spPr>
        </p:pic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205" y="2925"/>
              <a:ext cx="1890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 w="76200" cmpd="tri" algn="ctr">
              <a:solidFill>
                <a:srgbClr val="8A2222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lt1"/>
                  </a:solidFill>
                  <a:latin typeface="+mn-lt"/>
                </a:rPr>
                <a:t>Эдвард Григ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2241" y="4357694"/>
            <a:ext cx="833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сделало их бессмертным?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071538" y="357166"/>
            <a:ext cx="3205186" cy="3848128"/>
            <a:chOff x="113" y="436"/>
            <a:chExt cx="2081" cy="271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436"/>
              <a:ext cx="2081" cy="2396"/>
            </a:xfrm>
            <a:prstGeom prst="rect">
              <a:avLst/>
            </a:prstGeom>
            <a:noFill/>
            <a:ln w="57150" cmpd="thinThick">
              <a:solidFill>
                <a:srgbClr val="8A2222"/>
              </a:solidFill>
              <a:miter lim="800000"/>
              <a:headEnd/>
              <a:tailEnd/>
            </a:ln>
          </p:spPr>
        </p:pic>
        <p:sp>
          <p:nvSpPr>
            <p:cNvPr id="11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204" y="2659"/>
              <a:ext cx="1935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 w="76200" cmpd="tri" algn="ctr">
              <a:solidFill>
                <a:srgbClr val="8A2222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lt1"/>
                  </a:solidFill>
                  <a:latin typeface="+mn-lt"/>
                </a:rPr>
                <a:t>К. Г. </a:t>
              </a:r>
              <a:r>
                <a:rPr lang="ru-RU" sz="2800" dirty="0" smtClean="0">
                  <a:solidFill>
                    <a:schemeClr val="lt1"/>
                  </a:solidFill>
                  <a:latin typeface="+mn-lt"/>
                </a:rPr>
                <a:t>Паустовский</a:t>
              </a:r>
              <a:endParaRPr lang="ru-RU" sz="2800" dirty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1428728" y="507207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Их  бессмертные произведения 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571501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тот живёт больше, кто живёт дольше.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32856"/>
            <a:ext cx="86356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кот – рот – вот 	       </a:t>
            </a:r>
            <a:r>
              <a:rPr lang="en-US" sz="3200" dirty="0" smtClean="0"/>
              <a:t>   </a:t>
            </a:r>
            <a:r>
              <a:rPr lang="ru-RU" sz="3200" dirty="0" smtClean="0"/>
              <a:t>вол – вёл – вол   </a:t>
            </a:r>
          </a:p>
          <a:p>
            <a:r>
              <a:rPr lang="ru-RU" sz="3200" dirty="0" smtClean="0"/>
              <a:t>день – пень – тень </a:t>
            </a:r>
            <a:r>
              <a:rPr lang="en-US" sz="3200" dirty="0" smtClean="0"/>
              <a:t>          </a:t>
            </a:r>
            <a:r>
              <a:rPr lang="ru-RU" sz="3200" dirty="0" smtClean="0"/>
              <a:t>мыл – мил – мыл</a:t>
            </a:r>
          </a:p>
          <a:p>
            <a:r>
              <a:rPr lang="ru-RU" sz="3200" dirty="0" smtClean="0"/>
              <a:t>лось – нос - вёз 	    </a:t>
            </a:r>
            <a:r>
              <a:rPr lang="en-US" sz="3200" dirty="0" smtClean="0"/>
              <a:t>  </a:t>
            </a:r>
            <a:r>
              <a:rPr lang="ru-RU" sz="3200" dirty="0" smtClean="0"/>
              <a:t>   </a:t>
            </a:r>
            <a:r>
              <a:rPr lang="en-US" sz="3200" dirty="0" smtClean="0"/>
              <a:t> </a:t>
            </a:r>
            <a:r>
              <a:rPr lang="ru-RU" sz="3200" dirty="0" smtClean="0"/>
              <a:t>коза – коса – коза 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Речевая  разминка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4357694"/>
            <a:ext cx="6572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«На ёлке шишки, на столе книжки»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88640"/>
            <a:ext cx="5356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их делало счастливым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99695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  Я старик, но я отдал молодёжи </a:t>
            </a:r>
          </a:p>
          <a:p>
            <a:r>
              <a:rPr lang="ru-RU" sz="2400" b="1" dirty="0" smtClean="0">
                <a:latin typeface="Georgia" pitchFamily="18" charset="0"/>
              </a:rPr>
              <a:t>жизнь, работу, талант.                         Отдал всё без возврата, потому я, может быть, даже счастливее тебя, </a:t>
            </a:r>
            <a:r>
              <a:rPr lang="ru-RU" sz="2400" b="1" dirty="0" err="1" smtClean="0">
                <a:latin typeface="Georgia" pitchFamily="18" charset="0"/>
              </a:rPr>
              <a:t>Дагни</a:t>
            </a:r>
            <a:r>
              <a:rPr lang="ru-RU" sz="2400" b="1" dirty="0" smtClean="0">
                <a:latin typeface="Georgia" pitchFamily="18" charset="0"/>
              </a:rPr>
              <a:t>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5" name="Picture 5" descr="29945948_G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928670"/>
            <a:ext cx="2667000" cy="4114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Я видел жизнь. Что бы тебе ни говорили о ней,</a:t>
            </a:r>
          </a:p>
          <a:p>
            <a:r>
              <a:rPr lang="ru-RU" sz="2400" b="1" dirty="0" smtClean="0">
                <a:latin typeface="Georgia" pitchFamily="18" charset="0"/>
              </a:rPr>
              <a:t>верь всегда, что она </a:t>
            </a:r>
          </a:p>
          <a:p>
            <a:r>
              <a:rPr lang="ru-RU" sz="2400" b="1" dirty="0" smtClean="0">
                <a:latin typeface="Georgia" pitchFamily="18" charset="0"/>
              </a:rPr>
              <a:t>удивительна и прекрасна.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14348" y="2571744"/>
            <a:ext cx="7515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latin typeface="Georgia" pitchFamily="18" charset="0"/>
              </a:rPr>
              <a:t>Домашнее задание: с 47 – 58</a:t>
            </a:r>
          </a:p>
          <a:p>
            <a:pPr algn="ctr"/>
            <a:r>
              <a:rPr lang="ru-RU" sz="3600" b="1" i="1" dirty="0">
                <a:latin typeface="Georgia" pitchFamily="18" charset="0"/>
              </a:rPr>
              <a:t> выразительное </a:t>
            </a:r>
            <a:r>
              <a:rPr lang="ru-RU" sz="3600" b="1" i="1" dirty="0" smtClean="0">
                <a:latin typeface="Georgia" pitchFamily="18" charset="0"/>
              </a:rPr>
              <a:t>чтение.</a:t>
            </a:r>
            <a:endParaRPr lang="ru-RU" sz="36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3116"/>
            <a:ext cx="3224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357166"/>
            <a:ext cx="4933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 их  объединяет?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432541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«Жильцы старого дома»</a:t>
            </a:r>
          </a:p>
          <a:p>
            <a:r>
              <a:rPr lang="ru-RU" sz="3200" dirty="0" smtClean="0"/>
              <a:t>«Кот-ворюга»</a:t>
            </a:r>
          </a:p>
          <a:p>
            <a:r>
              <a:rPr lang="ru-RU" sz="3200" dirty="0" smtClean="0"/>
              <a:t>«Прощание с летом»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780928"/>
            <a:ext cx="3182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К.Паустовский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9388" y="692150"/>
            <a:ext cx="3303587" cy="4314825"/>
            <a:chOff x="113" y="436"/>
            <a:chExt cx="2081" cy="271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436"/>
              <a:ext cx="2081" cy="2396"/>
            </a:xfrm>
            <a:prstGeom prst="rect">
              <a:avLst/>
            </a:prstGeom>
            <a:noFill/>
            <a:ln w="57150" cmpd="thinThick">
              <a:solidFill>
                <a:srgbClr val="8A2222"/>
              </a:solidFill>
              <a:miter lim="800000"/>
              <a:headEnd/>
              <a:tailEnd/>
            </a:ln>
          </p:spPr>
        </p:pic>
        <p:sp>
          <p:nvSpPr>
            <p:cNvPr id="4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204" y="2659"/>
              <a:ext cx="1935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 w="76200" cmpd="tri" algn="ctr">
              <a:solidFill>
                <a:srgbClr val="8A2222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lt1"/>
                  </a:solidFill>
                  <a:latin typeface="+mn-lt"/>
                </a:rPr>
                <a:t>К. Г. Паустовский</a:t>
              </a:r>
            </a:p>
          </p:txBody>
        </p:sp>
      </p:grpSp>
      <p:pic>
        <p:nvPicPr>
          <p:cNvPr id="5" name="Picture 6" descr="b1547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2054225" cy="3328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7166"/>
            <a:ext cx="2116138" cy="3271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857628"/>
            <a:ext cx="1795463" cy="2879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857628"/>
            <a:ext cx="2051050" cy="2820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285728"/>
            <a:ext cx="3693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Опорные слова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3177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3200" b="1" i="1" dirty="0" smtClean="0"/>
              <a:t>Северная страна Норвегия: лес, горы,</a:t>
            </a:r>
          </a:p>
          <a:p>
            <a:pPr algn="ctr"/>
            <a:r>
              <a:rPr lang="ru-RU" sz="3200" b="1" i="1" dirty="0" smtClean="0"/>
              <a:t> море, город Берген.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5" name="Рисунок 4" descr="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е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3286124"/>
            <a:ext cx="3508479" cy="292895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0"/>
            <a:ext cx="2340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НОРвегия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8786874" cy="60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57224" y="928670"/>
            <a:ext cx="3000375" cy="4240212"/>
            <a:chOff x="2205" y="749"/>
            <a:chExt cx="1890" cy="2671"/>
          </a:xfrm>
        </p:grpSpPr>
        <p:pic>
          <p:nvPicPr>
            <p:cNvPr id="3" name="Рисунок 4" descr="Григ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749"/>
              <a:ext cx="1781" cy="2530"/>
            </a:xfrm>
            <a:prstGeom prst="rect">
              <a:avLst/>
            </a:prstGeom>
            <a:noFill/>
            <a:ln w="57150" cmpd="thinThick">
              <a:solidFill>
                <a:srgbClr val="8A2222"/>
              </a:solidFill>
              <a:miter lim="800000"/>
              <a:headEnd/>
              <a:tailEnd/>
            </a:ln>
          </p:spPr>
        </p:pic>
        <p:sp>
          <p:nvSpPr>
            <p:cNvPr id="4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2205" y="2925"/>
              <a:ext cx="1890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 w="76200" cmpd="tri" algn="ctr">
              <a:solidFill>
                <a:srgbClr val="8A2222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lt1"/>
                  </a:solidFill>
                  <a:latin typeface="+mn-lt"/>
                </a:rPr>
                <a:t>Эдвард Григ</a:t>
              </a:r>
            </a:p>
          </p:txBody>
        </p:sp>
      </p:grpSp>
      <p:pic>
        <p:nvPicPr>
          <p:cNvPr id="8" name="Picture 4" descr="hig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572032" cy="34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kabi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143248"/>
            <a:ext cx="457472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00100" y="357166"/>
            <a:ext cx="3303587" cy="4314825"/>
            <a:chOff x="113" y="436"/>
            <a:chExt cx="2081" cy="271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436"/>
              <a:ext cx="2081" cy="2396"/>
            </a:xfrm>
            <a:prstGeom prst="rect">
              <a:avLst/>
            </a:prstGeom>
            <a:noFill/>
            <a:ln w="57150" cmpd="thinThick">
              <a:solidFill>
                <a:srgbClr val="8A2222"/>
              </a:solidFill>
              <a:miter lim="800000"/>
              <a:headEnd/>
              <a:tailEnd/>
            </a:ln>
          </p:spPr>
        </p:pic>
        <p:sp>
          <p:nvSpPr>
            <p:cNvPr id="4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204" y="2659"/>
              <a:ext cx="1935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 w="76200" cmpd="tri" algn="ctr">
              <a:solidFill>
                <a:srgbClr val="8A2222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lt1"/>
                  </a:solidFill>
                  <a:latin typeface="+mn-lt"/>
                </a:rPr>
                <a:t>К. Г. Паустовский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072066" y="357166"/>
            <a:ext cx="3000375" cy="4240212"/>
            <a:chOff x="2205" y="749"/>
            <a:chExt cx="1890" cy="2671"/>
          </a:xfrm>
        </p:grpSpPr>
        <p:pic>
          <p:nvPicPr>
            <p:cNvPr id="6" name="Рисунок 4" descr="Григ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749"/>
              <a:ext cx="1781" cy="2530"/>
            </a:xfrm>
            <a:prstGeom prst="rect">
              <a:avLst/>
            </a:prstGeom>
            <a:noFill/>
            <a:ln w="57150" cmpd="thinThick">
              <a:solidFill>
                <a:srgbClr val="8A2222"/>
              </a:solidFill>
              <a:miter lim="800000"/>
              <a:headEnd/>
              <a:tailEnd/>
            </a:ln>
          </p:spPr>
        </p:pic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205" y="2925"/>
              <a:ext cx="1890" cy="4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 w="76200" cmpd="tri" algn="ctr">
              <a:solidFill>
                <a:srgbClr val="8A2222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lt1"/>
                  </a:solidFill>
                  <a:latin typeface="+mn-lt"/>
                </a:rPr>
                <a:t>Эдвард Григ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3528" y="5373216"/>
            <a:ext cx="833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сделало их бессмертным?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79613" y="5373688"/>
            <a:ext cx="6516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колющее оружие с прямым длинным</a:t>
            </a:r>
            <a:r>
              <a:rPr lang="en-US" sz="2800" dirty="0">
                <a:latin typeface="Georgia" pitchFamily="18" charset="0"/>
              </a:rPr>
              <a:t> </a:t>
            </a:r>
          </a:p>
          <a:p>
            <a:r>
              <a:rPr lang="ru-RU" sz="2800" dirty="0">
                <a:latin typeface="Georgia" pitchFamily="18" charset="0"/>
              </a:rPr>
              <a:t>клинком.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9388" y="765175"/>
            <a:ext cx="1736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Берген</a:t>
            </a:r>
            <a:r>
              <a:rPr lang="ru-RU" sz="2800" dirty="0">
                <a:latin typeface="Georgia" pitchFamily="18" charset="0"/>
              </a:rPr>
              <a:t> -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195513" y="765175"/>
            <a:ext cx="3211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город в Норвегии.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9388" y="1125538"/>
            <a:ext cx="2329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метроном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-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067175" y="1125538"/>
            <a:ext cx="3025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маленькая часть.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79388" y="1484313"/>
            <a:ext cx="2130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Кованые </a:t>
            </a:r>
            <a:r>
              <a:rPr lang="ru-RU" sz="2800" dirty="0">
                <a:latin typeface="Georgia" pitchFamily="18" charset="0"/>
              </a:rPr>
              <a:t>-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339975" y="1484313"/>
            <a:ext cx="3017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обитые железом.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42844" y="1857364"/>
            <a:ext cx="2354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Портьеры </a:t>
            </a:r>
            <a:r>
              <a:rPr lang="ru-RU" sz="2800" dirty="0">
                <a:latin typeface="Georgia" pitchFamily="18" charset="0"/>
              </a:rPr>
              <a:t>-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411413" y="1916113"/>
            <a:ext cx="6732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плотные тяжелые занавески для окон или дверей.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79388" y="2708275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Ботфорты</a:t>
            </a:r>
            <a:r>
              <a:rPr lang="ru-RU" sz="2800" dirty="0">
                <a:latin typeface="Georgia" pitchFamily="18" charset="0"/>
              </a:rPr>
              <a:t> -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484438" y="2708275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высокие сапоги.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79388" y="3068638"/>
            <a:ext cx="2846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</a:rPr>
              <a:t>Благоухание</a:t>
            </a:r>
            <a:r>
              <a:rPr lang="ru-RU" sz="2800">
                <a:latin typeface="Georgia" pitchFamily="18" charset="0"/>
              </a:rPr>
              <a:t> -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987675" y="3068638"/>
            <a:ext cx="4341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аромат, приятный запах.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79388" y="3500438"/>
            <a:ext cx="5478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</a:rPr>
              <a:t>Парча, шёлк, бархат, фетр</a:t>
            </a:r>
            <a:r>
              <a:rPr lang="ru-RU" sz="2800">
                <a:latin typeface="Georgia" pitchFamily="18" charset="0"/>
              </a:rPr>
              <a:t> -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724525" y="3500438"/>
            <a:ext cx="238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виды тканей.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42844" y="3857628"/>
            <a:ext cx="1900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</a:rPr>
              <a:t>Шпоры </a:t>
            </a:r>
            <a:r>
              <a:rPr lang="ru-RU" sz="2800">
                <a:latin typeface="Georgia" pitchFamily="18" charset="0"/>
              </a:rPr>
              <a:t>-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051050" y="4005263"/>
            <a:ext cx="70929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eorgia" pitchFamily="18" charset="0"/>
              </a:rPr>
              <a:t>металлическая дужка с колесиком на конце, прикрепляемая к сапогу всадника и служащая </a:t>
            </a:r>
            <a:r>
              <a:rPr lang="en-US" sz="2800">
                <a:latin typeface="Georgia" pitchFamily="18" charset="0"/>
              </a:rPr>
              <a:t> </a:t>
            </a:r>
            <a:r>
              <a:rPr lang="ru-RU" sz="2800">
                <a:latin typeface="Georgia" pitchFamily="18" charset="0"/>
              </a:rPr>
              <a:t>для понукания коня.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179388" y="5445125"/>
            <a:ext cx="1716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</a:rPr>
              <a:t>Шпага 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214290"/>
            <a:ext cx="427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Словарные  слова</a:t>
            </a:r>
          </a:p>
        </p:txBody>
      </p:sp>
    </p:spTree>
  </p:cSld>
  <p:clrMapOvr>
    <a:masterClrMapping/>
  </p:clrMapOvr>
  <p:transition spd="med">
    <p:fade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277</Words>
  <Application>Microsoft Office PowerPoint</Application>
  <PresentationFormat>Экран (4:3)</PresentationFormat>
  <Paragraphs>60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56</cp:revision>
  <dcterms:modified xsi:type="dcterms:W3CDTF">2016-04-07T18:59:30Z</dcterms:modified>
</cp:coreProperties>
</file>