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5" r:id="rId2"/>
    <p:sldId id="265" r:id="rId3"/>
    <p:sldId id="256" r:id="rId4"/>
    <p:sldId id="257" r:id="rId5"/>
    <p:sldId id="294" r:id="rId6"/>
    <p:sldId id="270" r:id="rId7"/>
    <p:sldId id="274" r:id="rId8"/>
    <p:sldId id="278" r:id="rId9"/>
    <p:sldId id="279" r:id="rId10"/>
    <p:sldId id="314" r:id="rId11"/>
    <p:sldId id="312" r:id="rId12"/>
    <p:sldId id="310" r:id="rId13"/>
    <p:sldId id="289" r:id="rId14"/>
    <p:sldId id="277" r:id="rId15"/>
    <p:sldId id="306" r:id="rId16"/>
    <p:sldId id="290" r:id="rId17"/>
    <p:sldId id="309" r:id="rId18"/>
    <p:sldId id="295" r:id="rId19"/>
    <p:sldId id="302" r:id="rId20"/>
    <p:sldId id="304" r:id="rId21"/>
    <p:sldId id="288" r:id="rId22"/>
    <p:sldId id="307" r:id="rId23"/>
    <p:sldId id="298" r:id="rId24"/>
    <p:sldId id="30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FF5BFF"/>
    <a:srgbClr val="FF99FF"/>
    <a:srgbClr val="1432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377" autoAdjust="0"/>
  </p:normalViewPr>
  <p:slideViewPr>
    <p:cSldViewPr>
      <p:cViewPr>
        <p:scale>
          <a:sx n="94" d="100"/>
          <a:sy n="94" d="100"/>
        </p:scale>
        <p:origin x="-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5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2881-21FC-47F1-9535-28B68DBE734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83B7-B29A-4D80-8FAC-D83FD4290F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85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83B7-B29A-4D80-8FAC-D83FD4290F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83B7-B29A-4D80-8FAC-D83FD4290F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737060-A799-4EC2-B8D5-2DE46DEA97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38D702-45AA-45A8-94EB-68A1BA2E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9;&#1088;&#1086;&#1082;_&#1092;&#1080;&#1079;&#1080;&#1082;&#1072;_&#1063;&#1080;&#1075;&#1072;&#1089;&#1086;&#1074;&#1072;%20&#1051;.&#1053;\fl%20studio%2010%20-%20&#1089;&#1087;&#1086;&#1082;&#1086;&#1081;&#1085;&#1072;&#1103;%20&#1084;&#1091;&#1079;&#1099;&#1082;&#1072;(&#1088;&#1072;&#1089;&#1083;&#1072;&#1073;&#1083;&#1103;&#1102;&#1097;&#1072;&#1103;)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1432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 по физике</a:t>
            </a:r>
            <a:br>
              <a:rPr lang="ru-RU" i="1" dirty="0" smtClean="0">
                <a:solidFill>
                  <a:srgbClr val="1432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i="1" dirty="0" smtClean="0">
                <a:solidFill>
                  <a:srgbClr val="1432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i="1" dirty="0" smtClean="0">
                <a:solidFill>
                  <a:srgbClr val="1432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класс</a:t>
            </a:r>
            <a:r>
              <a:rPr lang="ru-RU" i="1" dirty="0" smtClean="0">
                <a:solidFill>
                  <a:srgbClr val="1432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i="1" dirty="0" smtClean="0">
                <a:solidFill>
                  <a:srgbClr val="14321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733256"/>
            <a:ext cx="3923928" cy="112474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МБОУ СОШ №1 х.Маяк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Чигасова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</a:p>
          <a:p>
            <a:endParaRPr lang="ru-RU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3" cstate="print"/>
          <a:srcRect l="3500" t="2708" r="47501"/>
          <a:stretch>
            <a:fillRect/>
          </a:stretch>
        </p:blipFill>
        <p:spPr bwMode="auto">
          <a:xfrm>
            <a:off x="395536" y="3388258"/>
            <a:ext cx="3240360" cy="2771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159538" y="471853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45774" y="471473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12140" y="1933665"/>
            <a:ext cx="0" cy="286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12140" y="4797682"/>
            <a:ext cx="132937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02154" y="4786740"/>
            <a:ext cx="76992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2460" y="4797680"/>
            <a:ext cx="75331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30145" y="4797682"/>
            <a:ext cx="1" cy="108159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534398" y="4786740"/>
            <a:ext cx="1" cy="108159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230144" y="5879274"/>
            <a:ext cx="11521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8147" y="5879273"/>
            <a:ext cx="88625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Овал 26"/>
          <p:cNvSpPr/>
          <p:nvPr/>
        </p:nvSpPr>
        <p:spPr>
          <a:xfrm>
            <a:off x="4072083" y="5536783"/>
            <a:ext cx="620377" cy="6467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534400" y="4797682"/>
            <a:ext cx="106350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Овал 36"/>
          <p:cNvSpPr/>
          <p:nvPr/>
        </p:nvSpPr>
        <p:spPr>
          <a:xfrm>
            <a:off x="6597902" y="4474325"/>
            <a:ext cx="620377" cy="6467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37" idx="6"/>
          </p:cNvCxnSpPr>
          <p:nvPr/>
        </p:nvCxnSpPr>
        <p:spPr>
          <a:xfrm>
            <a:off x="7218279" y="4797682"/>
            <a:ext cx="35450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572780" y="1933665"/>
            <a:ext cx="0" cy="2864016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812140" y="1933665"/>
            <a:ext cx="172819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540332" y="1656502"/>
            <a:ext cx="0" cy="46193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61895" y="1286952"/>
            <a:ext cx="0" cy="1201039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79912" y="1916832"/>
            <a:ext cx="2286239" cy="18409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066151" y="1656502"/>
            <a:ext cx="354501" cy="27873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420652" y="1933665"/>
            <a:ext cx="11521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31109" y="1795872"/>
            <a:ext cx="17725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3857698" y="1686307"/>
            <a:ext cx="232194" cy="184072"/>
            <a:chOff x="3671900" y="1700808"/>
            <a:chExt cx="252028" cy="217252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3671900" y="1809434"/>
              <a:ext cx="2520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797914" y="1700808"/>
              <a:ext cx="0" cy="21725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Овал 74"/>
          <p:cNvSpPr/>
          <p:nvPr/>
        </p:nvSpPr>
        <p:spPr>
          <a:xfrm>
            <a:off x="4072083" y="4463383"/>
            <a:ext cx="620377" cy="646713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единительная линия 76"/>
          <p:cNvCxnSpPr>
            <a:stCxn id="75" idx="3"/>
            <a:endCxn id="75" idx="7"/>
          </p:cNvCxnSpPr>
          <p:nvPr/>
        </p:nvCxnSpPr>
        <p:spPr>
          <a:xfrm flipV="1">
            <a:off x="4162935" y="4558092"/>
            <a:ext cx="438673" cy="457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75" idx="1"/>
            <a:endCxn id="75" idx="5"/>
          </p:cNvCxnSpPr>
          <p:nvPr/>
        </p:nvCxnSpPr>
        <p:spPr>
          <a:xfrm>
            <a:off x="4162935" y="4558092"/>
            <a:ext cx="438673" cy="4572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Собери электрическую цепь</a:t>
            </a:r>
          </a:p>
        </p:txBody>
      </p:sp>
    </p:spTree>
    <p:extLst>
      <p:ext uri="{BB962C8B-B14F-4D97-AF65-F5344CB8AC3E}">
        <p14:creationId xmlns="" xmlns:p14="http://schemas.microsoft.com/office/powerpoint/2010/main" val="32631807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7" grpId="0" animBg="1"/>
      <p:bldP spid="37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4025259" y="4437112"/>
            <a:ext cx="690757" cy="756000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019492" y="4437112"/>
            <a:ext cx="696524" cy="782270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Собери электрическую цепь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59538" y="471853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45774" y="471473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12140" y="1933665"/>
            <a:ext cx="0" cy="286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12140" y="4797682"/>
            <a:ext cx="132937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Прямая соединительная линия 9"/>
          <p:cNvCxnSpPr>
            <a:endCxn id="35" idx="2"/>
          </p:cNvCxnSpPr>
          <p:nvPr/>
        </p:nvCxnSpPr>
        <p:spPr>
          <a:xfrm>
            <a:off x="3275856" y="4797152"/>
            <a:ext cx="749403" cy="1796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2460" y="4797680"/>
            <a:ext cx="75331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30145" y="4797682"/>
            <a:ext cx="1" cy="108159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534398" y="4786740"/>
            <a:ext cx="1" cy="108159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230144" y="5879274"/>
            <a:ext cx="11521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8147" y="5879273"/>
            <a:ext cx="88625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Овал 26"/>
          <p:cNvSpPr/>
          <p:nvPr/>
        </p:nvSpPr>
        <p:spPr>
          <a:xfrm>
            <a:off x="4072083" y="5536783"/>
            <a:ext cx="620377" cy="6467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534400" y="4797682"/>
            <a:ext cx="106350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Овал 36"/>
          <p:cNvSpPr/>
          <p:nvPr/>
        </p:nvSpPr>
        <p:spPr>
          <a:xfrm>
            <a:off x="6597902" y="4474325"/>
            <a:ext cx="620377" cy="6467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37" idx="6"/>
          </p:cNvCxnSpPr>
          <p:nvPr/>
        </p:nvCxnSpPr>
        <p:spPr>
          <a:xfrm>
            <a:off x="7218279" y="4797682"/>
            <a:ext cx="35450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572780" y="1933665"/>
            <a:ext cx="0" cy="2864016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812140" y="1933665"/>
            <a:ext cx="172819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540332" y="1656502"/>
            <a:ext cx="0" cy="461938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61895" y="1286952"/>
            <a:ext cx="0" cy="1201039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61895" y="1935241"/>
            <a:ext cx="199406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755963" y="1844824"/>
            <a:ext cx="616237" cy="59825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420652" y="1948666"/>
            <a:ext cx="11521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31109" y="1795872"/>
            <a:ext cx="17725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4150077" y="1656502"/>
            <a:ext cx="232194" cy="184072"/>
            <a:chOff x="3671900" y="1700808"/>
            <a:chExt cx="252028" cy="217252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3671900" y="1809434"/>
              <a:ext cx="2520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797914" y="1700808"/>
              <a:ext cx="0" cy="21725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77" name="Прямая соединительная линия 76"/>
          <p:cNvCxnSpPr>
            <a:stCxn id="75" idx="3"/>
            <a:endCxn id="75" idx="7"/>
          </p:cNvCxnSpPr>
          <p:nvPr/>
        </p:nvCxnSpPr>
        <p:spPr>
          <a:xfrm flipV="1">
            <a:off x="4121496" y="4551673"/>
            <a:ext cx="492516" cy="553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75" idx="1"/>
            <a:endCxn id="75" idx="5"/>
          </p:cNvCxnSpPr>
          <p:nvPr/>
        </p:nvCxnSpPr>
        <p:spPr>
          <a:xfrm>
            <a:off x="4121496" y="4551673"/>
            <a:ext cx="492516" cy="553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68631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619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11-10  -   «5»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9 - 8   -   «4»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7 - 6   -   «3»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Поставь себе отметку</a:t>
            </a:r>
            <a:endParaRPr lang="ru-RU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1857387" cy="197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358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Решите задачу, используя схему </a:t>
            </a:r>
          </a:p>
        </p:txBody>
      </p:sp>
      <p:cxnSp>
        <p:nvCxnSpPr>
          <p:cNvPr id="66" name="Скругленная соединительная линия 65"/>
          <p:cNvCxnSpPr/>
          <p:nvPr/>
        </p:nvCxnSpPr>
        <p:spPr>
          <a:xfrm rot="5400000">
            <a:off x="3238608" y="1547682"/>
            <a:ext cx="1416618" cy="2750363"/>
          </a:xfrm>
          <a:prstGeom prst="curvedConnector2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>
            <a:off x="1142976" y="1428736"/>
            <a:ext cx="5429288" cy="1685994"/>
            <a:chOff x="1142976" y="1428736"/>
            <a:chExt cx="5429288" cy="1685994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1285852" y="1428736"/>
              <a:ext cx="5143536" cy="1685994"/>
              <a:chOff x="1285852" y="1428736"/>
              <a:chExt cx="5143536" cy="1685994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285852" y="1571612"/>
                <a:ext cx="5143536" cy="1543118"/>
                <a:chOff x="1285852" y="1571612"/>
                <a:chExt cx="5143536" cy="1543118"/>
              </a:xfrm>
            </p:grpSpPr>
            <p:grpSp>
              <p:nvGrpSpPr>
                <p:cNvPr id="37" name="Группа 36"/>
                <p:cNvGrpSpPr/>
                <p:nvPr/>
              </p:nvGrpSpPr>
              <p:grpSpPr>
                <a:xfrm>
                  <a:off x="1285852" y="1857364"/>
                  <a:ext cx="5143536" cy="928694"/>
                  <a:chOff x="1285852" y="1857364"/>
                  <a:chExt cx="5143536" cy="928694"/>
                </a:xfrm>
              </p:grpSpPr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 rot="5400000">
                    <a:off x="4251323" y="2320917"/>
                    <a:ext cx="500066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1285852" y="1857364"/>
                    <a:ext cx="5143536" cy="928694"/>
                    <a:chOff x="1285852" y="1857364"/>
                    <a:chExt cx="5143536" cy="928694"/>
                  </a:xfrm>
                </p:grpSpPr>
                <p:cxnSp>
                  <p:nvCxnSpPr>
                    <p:cNvPr id="6" name="Прямая соединительная линия 5"/>
                    <p:cNvCxnSpPr>
                      <a:endCxn id="7" idx="1"/>
                    </p:cNvCxnSpPr>
                    <p:nvPr/>
                  </p:nvCxnSpPr>
                  <p:spPr>
                    <a:xfrm>
                      <a:off x="1285852" y="2071678"/>
                      <a:ext cx="1428760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2714612" y="1928802"/>
                      <a:ext cx="1500198" cy="285752"/>
                    </a:xfrm>
                    <a:prstGeom prst="rect">
                      <a:avLst/>
                    </a:prstGeom>
                    <a:noFill/>
                    <a:ln w="127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9" name="Прямая соединительная линия 8"/>
                    <p:cNvCxnSpPr/>
                    <p:nvPr/>
                  </p:nvCxnSpPr>
                  <p:spPr>
                    <a:xfrm>
                      <a:off x="4214810" y="2071678"/>
                      <a:ext cx="928694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Овал 10"/>
                    <p:cNvSpPr/>
                    <p:nvPr/>
                  </p:nvSpPr>
                  <p:spPr>
                    <a:xfrm>
                      <a:off x="5143504" y="1857364"/>
                      <a:ext cx="357190" cy="357190"/>
                    </a:xfrm>
                    <a:prstGeom prst="ellipse">
                      <a:avLst/>
                    </a:prstGeom>
                    <a:noFill/>
                    <a:ln w="127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2" name="Прямая соединительная линия 11"/>
                    <p:cNvCxnSpPr/>
                    <p:nvPr/>
                  </p:nvCxnSpPr>
                  <p:spPr>
                    <a:xfrm>
                      <a:off x="5500694" y="2071678"/>
                      <a:ext cx="928694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Прямая соединительная линия 12"/>
                    <p:cNvCxnSpPr/>
                    <p:nvPr/>
                  </p:nvCxnSpPr>
                  <p:spPr>
                    <a:xfrm rot="5400000">
                      <a:off x="2107389" y="2321711"/>
                      <a:ext cx="500066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Прямая соединительная линия 15"/>
                    <p:cNvCxnSpPr/>
                    <p:nvPr/>
                  </p:nvCxnSpPr>
                  <p:spPr>
                    <a:xfrm>
                      <a:off x="3643306" y="2571744"/>
                      <a:ext cx="857256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Овал 19"/>
                    <p:cNvSpPr/>
                    <p:nvPr/>
                  </p:nvSpPr>
                  <p:spPr>
                    <a:xfrm>
                      <a:off x="3286116" y="2428868"/>
                      <a:ext cx="357190" cy="357190"/>
                    </a:xfrm>
                    <a:prstGeom prst="ellipse">
                      <a:avLst/>
                    </a:prstGeom>
                    <a:noFill/>
                    <a:ln w="127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1" name="Прямая соединительная линия 20"/>
                    <p:cNvCxnSpPr/>
                    <p:nvPr/>
                  </p:nvCxnSpPr>
                  <p:spPr>
                    <a:xfrm>
                      <a:off x="2357422" y="2571744"/>
                      <a:ext cx="928694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3071802" y="1571612"/>
                  <a:ext cx="11401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R=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3 Ом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286116" y="2428868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ru-RU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643306" y="2714620"/>
                  <a:ext cx="8572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=3В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143504" y="1857364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5143504" y="1428736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77" name="Овал 76"/>
            <p:cNvSpPr/>
            <p:nvPr/>
          </p:nvSpPr>
          <p:spPr>
            <a:xfrm>
              <a:off x="6429388" y="2000240"/>
              <a:ext cx="142876" cy="142876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142976" y="2000240"/>
              <a:ext cx="142876" cy="142876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 rot="10800000">
              <a:off x="4357686" y="1785926"/>
              <a:ext cx="2857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10800000">
              <a:off x="2214546" y="1785926"/>
              <a:ext cx="2857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071538" y="3071810"/>
            <a:ext cx="5429288" cy="1828870"/>
            <a:chOff x="1071538" y="3071810"/>
            <a:chExt cx="5429288" cy="1828870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1214414" y="3071810"/>
              <a:ext cx="5143536" cy="1828870"/>
              <a:chOff x="1214414" y="3071810"/>
              <a:chExt cx="5143536" cy="182887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2214546" y="307181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71" name="Группа 70"/>
              <p:cNvGrpSpPr/>
              <p:nvPr/>
            </p:nvGrpSpPr>
            <p:grpSpPr>
              <a:xfrm>
                <a:off x="1214414" y="3571876"/>
                <a:ext cx="5143536" cy="1328804"/>
                <a:chOff x="1214414" y="3571876"/>
                <a:chExt cx="5143536" cy="1328804"/>
              </a:xfrm>
            </p:grpSpPr>
            <p:grpSp>
              <p:nvGrpSpPr>
                <p:cNvPr id="38" name="Группа 37"/>
                <p:cNvGrpSpPr/>
                <p:nvPr/>
              </p:nvGrpSpPr>
              <p:grpSpPr>
                <a:xfrm rot="10800000" flipV="1">
                  <a:off x="1214414" y="3571876"/>
                  <a:ext cx="5143536" cy="1071570"/>
                  <a:chOff x="1285852" y="1857364"/>
                  <a:chExt cx="5143536" cy="928694"/>
                </a:xfrm>
              </p:grpSpPr>
              <p:cxnSp>
                <p:nvCxnSpPr>
                  <p:cNvPr id="39" name="Прямая соединительная линия 38"/>
                  <p:cNvCxnSpPr/>
                  <p:nvPr/>
                </p:nvCxnSpPr>
                <p:spPr>
                  <a:xfrm rot="5400000">
                    <a:off x="4251323" y="2320917"/>
                    <a:ext cx="500066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0" name="Группа 39"/>
                  <p:cNvGrpSpPr/>
                  <p:nvPr/>
                </p:nvGrpSpPr>
                <p:grpSpPr>
                  <a:xfrm>
                    <a:off x="1285852" y="1857364"/>
                    <a:ext cx="5143536" cy="928694"/>
                    <a:chOff x="1285852" y="1857364"/>
                    <a:chExt cx="5143536" cy="928694"/>
                  </a:xfrm>
                </p:grpSpPr>
                <p:cxnSp>
                  <p:nvCxnSpPr>
                    <p:cNvPr id="41" name="Прямая соединительная линия 40"/>
                    <p:cNvCxnSpPr>
                      <a:endCxn id="42" idx="1"/>
                    </p:cNvCxnSpPr>
                    <p:nvPr/>
                  </p:nvCxnSpPr>
                  <p:spPr>
                    <a:xfrm>
                      <a:off x="1285852" y="2071678"/>
                      <a:ext cx="1428760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Прямоугольник 41"/>
                    <p:cNvSpPr/>
                    <p:nvPr/>
                  </p:nvSpPr>
                  <p:spPr>
                    <a:xfrm>
                      <a:off x="2714612" y="1928802"/>
                      <a:ext cx="1500198" cy="285752"/>
                    </a:xfrm>
                    <a:prstGeom prst="rect">
                      <a:avLst/>
                    </a:prstGeom>
                    <a:noFill/>
                    <a:ln w="127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43" name="Прямая соединительная линия 42"/>
                    <p:cNvCxnSpPr/>
                    <p:nvPr/>
                  </p:nvCxnSpPr>
                  <p:spPr>
                    <a:xfrm>
                      <a:off x="4214810" y="2071678"/>
                      <a:ext cx="928694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Овал 43"/>
                    <p:cNvSpPr/>
                    <p:nvPr/>
                  </p:nvSpPr>
                  <p:spPr>
                    <a:xfrm>
                      <a:off x="5143504" y="1857364"/>
                      <a:ext cx="357190" cy="357190"/>
                    </a:xfrm>
                    <a:prstGeom prst="ellipse">
                      <a:avLst/>
                    </a:prstGeom>
                    <a:noFill/>
                    <a:ln w="127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45" name="Прямая соединительная линия 44"/>
                    <p:cNvCxnSpPr/>
                    <p:nvPr/>
                  </p:nvCxnSpPr>
                  <p:spPr>
                    <a:xfrm>
                      <a:off x="5500694" y="2071678"/>
                      <a:ext cx="928694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 rot="5400000">
                      <a:off x="2107389" y="2321711"/>
                      <a:ext cx="500066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>
                      <a:off x="3643306" y="2571744"/>
                      <a:ext cx="857256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Овал 47"/>
                    <p:cNvSpPr/>
                    <p:nvPr/>
                  </p:nvSpPr>
                  <p:spPr>
                    <a:xfrm>
                      <a:off x="3286116" y="2428868"/>
                      <a:ext cx="357190" cy="357190"/>
                    </a:xfrm>
                    <a:prstGeom prst="ellipse">
                      <a:avLst/>
                    </a:prstGeom>
                    <a:noFill/>
                    <a:ln w="127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49" name="Прямая соединительная линия 48"/>
                    <p:cNvCxnSpPr/>
                    <p:nvPr/>
                  </p:nvCxnSpPr>
                  <p:spPr>
                    <a:xfrm>
                      <a:off x="2357422" y="2571744"/>
                      <a:ext cx="928694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2143108" y="3571876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929058" y="3571876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4000496" y="4286256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ru-RU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4357686" y="4500570"/>
                  <a:ext cx="8572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=5В</a:t>
                  </a:r>
                </a:p>
              </p:txBody>
            </p:sp>
          </p:grpSp>
        </p:grpSp>
        <p:sp>
          <p:nvSpPr>
            <p:cNvPr id="76" name="Овал 75"/>
            <p:cNvSpPr/>
            <p:nvPr/>
          </p:nvSpPr>
          <p:spPr>
            <a:xfrm>
              <a:off x="6357950" y="3714752"/>
              <a:ext cx="142876" cy="142876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071538" y="3786190"/>
              <a:ext cx="142876" cy="142876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 rot="10800000">
              <a:off x="3000364" y="3536157"/>
              <a:ext cx="2857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0800000">
              <a:off x="5143504" y="3536157"/>
              <a:ext cx="2857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436096" y="2204864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=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4048" y="3284984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Ом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24" descr="j0429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429132"/>
            <a:ext cx="1928826" cy="22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2" y="1000108"/>
            <a:ext cx="44291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Какому значению силы тока и напряжения соответствует точка А? </a:t>
            </a:r>
          </a:p>
          <a:p>
            <a:pPr marL="95250" indent="-95250">
              <a:buFontTx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95250" indent="-9525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Какому значению силы тока и напряжения соответствует точка В?</a:t>
            </a:r>
          </a:p>
          <a:p>
            <a:pPr marL="95250" indent="-95250">
              <a:buFontTx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95250" indent="-9525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Найдите сопротивление в точке А и в точке В. </a:t>
            </a:r>
          </a:p>
          <a:p>
            <a:pPr marL="95250" indent="-95250">
              <a:buFontTx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95250" indent="-9525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Найдите по графику силу тока в проводнике при напряжении 8 В и вычислите сопротивление в этом случае.</a:t>
            </a:r>
          </a:p>
          <a:p>
            <a:pPr marL="95250" indent="-95250">
              <a:buFontTx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00594" cy="378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43438" y="1571612"/>
            <a:ext cx="2531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A, U=4 B.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43438" y="2428868"/>
            <a:ext cx="2531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A, U=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43438" y="3143248"/>
            <a:ext cx="360044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643438" y="4572008"/>
            <a:ext cx="308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A, R=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Решите  задачу с помощью графика</a:t>
            </a:r>
            <a:endParaRPr lang="ru-RU" sz="3200" dirty="0"/>
          </a:p>
        </p:txBody>
      </p:sp>
      <p:sp>
        <p:nvSpPr>
          <p:cNvPr id="2" name="Овал 1"/>
          <p:cNvSpPr/>
          <p:nvPr/>
        </p:nvSpPr>
        <p:spPr>
          <a:xfrm>
            <a:off x="971600" y="40770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5577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 animBg="1"/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764704"/>
            <a:ext cx="8501122" cy="2286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endParaRPr lang="ru-RU" sz="24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Формулы имеют одинаковый аналитический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вид, но различную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339752" y="908720"/>
          <a:ext cx="1074730" cy="1017578"/>
        </p:xfrm>
        <a:graphic>
          <a:graphicData uri="http://schemas.openxmlformats.org/presentationml/2006/ole">
            <p:oleObj spid="_x0000_s87070" name="Формула" r:id="rId3" imgW="368140" imgH="393529" progId="Equation.3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427984" y="908720"/>
          <a:ext cx="1287470" cy="1017578"/>
        </p:xfrm>
        <a:graphic>
          <a:graphicData uri="http://schemas.openxmlformats.org/presentationml/2006/ole">
            <p:oleObj spid="_x0000_s87071" name="Формула" r:id="rId4" imgW="431613" imgH="393529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472" y="0"/>
            <a:ext cx="7643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Georgia"/>
              </a:rPr>
              <a:t>Попробуй ответить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3214686"/>
            <a:ext cx="4164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Почему ?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4016" y="4000504"/>
            <a:ext cx="4572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формула связывает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пропорциональные величины,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т.к. сила тока зависит от напряжения и от сопротивления.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000504"/>
            <a:ext cx="4071966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Вторая формула выражает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отношение величин, т.к. сопротивление не зависит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напряжения и силы тока.</a:t>
            </a:r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506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Интерпретация-( лат. </a:t>
            </a:r>
            <a:r>
              <a:rPr lang="ru-RU" sz="3200" b="1" dirty="0" err="1" smtClean="0">
                <a:solidFill>
                  <a:srgbClr val="C00000"/>
                </a:solidFill>
                <a:latin typeface="Cambria" pitchFamily="18" charset="0"/>
              </a:rPr>
              <a:t>interpretatio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 посредничество) - истолкование, разъяснение смысла, значения чего-либо.</a:t>
            </a:r>
            <a:endParaRPr lang="ru-RU" sz="3200" b="1" i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220486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</a:rPr>
              <a:t>интерпретацию.</a:t>
            </a:r>
            <a:endParaRPr lang="ru-RU" sz="32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2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13" t="6949" b="448"/>
          <a:stretch/>
        </p:blipFill>
        <p:spPr bwMode="auto">
          <a:xfrm>
            <a:off x="395536" y="2190348"/>
            <a:ext cx="3495930" cy="313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94" y="2181236"/>
            <a:ext cx="3695700" cy="33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Решите задачу   </a:t>
            </a:r>
            <a:r>
              <a:rPr lang="ru-RU" sz="1800" dirty="0" smtClean="0"/>
              <a:t>(ГИА-9 )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5008" y="620688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диаграммах изображены значения силы тока и напряжения на концах двух проводников. Сравните сопротивление этих проводников.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4900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0579" y="4900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271" y="5532706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271" y="5532706"/>
            <a:ext cx="2030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2) 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2R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447" y="5532706"/>
            <a:ext cx="2376264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4R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5532706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4) 4R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637909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2E0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2E0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8" grpId="0"/>
      <p:bldP spid="5" grpId="0"/>
      <p:bldP spid="6" grpId="0"/>
      <p:bldP spid="7" grpId="0" animBg="1"/>
      <p:bldP spid="7" grpId="1" animBg="1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745710" cy="1745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745710" cy="1745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1903395" cy="171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903395" cy="171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93096"/>
            <a:ext cx="1623573" cy="1461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1829461" cy="1494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4" y="-243408"/>
            <a:ext cx="2365966" cy="2129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1623573" cy="1461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829461" cy="1494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4" y="-315416"/>
            <a:ext cx="2365966" cy="2129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9196" y="476672"/>
            <a:ext cx="2322944" cy="2090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Рисунок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00" y="2286000"/>
            <a:ext cx="2159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fl studio 10 - спокойная музыка(раслабляюща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388424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9 -0.0787 C 0.22222 -0.0787 0.39027 0.08773 0.39027 0.29421 C 0.39027 0.49954 0.22222 0.66713 0.01579 0.66713 C -0.19046 0.66713 -0.35782 0.49954 -0.35782 0.29421 C -0.35782 0.08773 -0.19046 -0.0787 0.01579 -0.0787 Z " pathEditMode="relative" rAng="0" ptsTypes="fffff">
                                      <p:cBhvr>
                                        <p:cTn id="8" dur="8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7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path" presetSubtype="0" repeatCount="2000" accel="50000" decel="50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Motion origin="layout" path="M 0.01579 -0.0787 C -0.19063 -0.0787 -0.35816 0.08819 -0.35816 0.29398 C -0.35816 0.49907 -0.19063 0.66667 0.01579 0.66667 C 0.22135 0.66667 0.3901 0.49907 0.3901 0.29398 C 0.3901 0.08819 0.22135 -0.0787 0.01579 -0.0787 Z " pathEditMode="relative" rAng="0" ptsTypes="fffff">
                                      <p:cBhvr>
                                        <p:cTn id="115" dur="8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71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Самостоятельная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 descr="C:\Documents and Settings\user\Local Settings\Temporary Internet Files\Content.IE5\SHS4V3H5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68960"/>
            <a:ext cx="3643311" cy="3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ПРОВЕРЬ СЕБЯ!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126480"/>
            <a:ext cx="40298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612648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9552" y="1268760"/>
            <a:ext cx="3957836" cy="273630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1.  А</a:t>
            </a:r>
          </a:p>
          <a:p>
            <a:r>
              <a:rPr lang="ru-RU" sz="2800" b="1" dirty="0" smtClean="0"/>
              <a:t>2.  Б</a:t>
            </a:r>
          </a:p>
          <a:p>
            <a:r>
              <a:rPr lang="ru-RU" sz="2800" b="1" dirty="0" smtClean="0"/>
              <a:t>3.  Б</a:t>
            </a:r>
          </a:p>
          <a:p>
            <a:r>
              <a:rPr lang="ru-RU" sz="2800" b="1" dirty="0" smtClean="0"/>
              <a:t>4.  Б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340769"/>
            <a:ext cx="3970784" cy="187220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1.  Б</a:t>
            </a:r>
          </a:p>
          <a:p>
            <a:r>
              <a:rPr lang="ru-RU" sz="2800" b="1" dirty="0" smtClean="0"/>
              <a:t>2.  А</a:t>
            </a:r>
          </a:p>
          <a:p>
            <a:r>
              <a:rPr lang="ru-RU" sz="2800" b="1" dirty="0" smtClean="0"/>
              <a:t>3.  В</a:t>
            </a:r>
          </a:p>
          <a:p>
            <a:r>
              <a:rPr lang="ru-RU" sz="2800" b="1" dirty="0" smtClean="0"/>
              <a:t>4.  Б</a:t>
            </a:r>
            <a:endParaRPr lang="ru-RU" sz="2800" b="1" dirty="0"/>
          </a:p>
        </p:txBody>
      </p:sp>
      <p:pic>
        <p:nvPicPr>
          <p:cNvPr id="10" name="Picture 24" descr="j0429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00438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41564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288" y="260350"/>
            <a:ext cx="8459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743" y="4304020"/>
            <a:ext cx="841848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« Знать физику - означает уметь решать задачи»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Энрико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Ферми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83"/>
            <a:ext cx="384016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7554" y="135729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жизни 1787-1854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0" y="50004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9887" y="285728"/>
            <a:ext cx="4042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 </a:t>
            </a:r>
            <a:r>
              <a:rPr lang="ru-RU" sz="40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Симон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rg-5-50-trans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-571528"/>
            <a:ext cx="28813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rg-3-50-trans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23050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rg-4-50-trans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7" y="1928802"/>
            <a:ext cx="2951163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786050" y="2571744"/>
            <a:ext cx="60721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- 11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357454" cy="24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02" y="428604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Поставь себе отметку!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7606" y="57245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568952" cy="378565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FF5B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FF5BFF"/>
                </a:solidFill>
                <a:latin typeface="Times New Roman" pitchFamily="18" charset="0"/>
                <a:cs typeface="Times New Roman" pitchFamily="18" charset="0"/>
              </a:rPr>
              <a:t>Было легко и интересно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Было трудно, но интересно</a:t>
            </a:r>
          </a:p>
          <a:p>
            <a:endParaRPr lang="ru-RU" sz="4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Было трудно и не интересно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36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4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З</a:t>
            </a:r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адачи по индивидуальным карточкам</a:t>
            </a:r>
            <a:endParaRPr lang="ru-RU" sz="4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6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/>
                <a:ea typeface="+mn-ea"/>
                <a:cs typeface="+mn-cs"/>
              </a:rPr>
              <a:t>Домашнее </a:t>
            </a:r>
            <a:r>
              <a:rPr lang="ru-RU" sz="6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/>
                <a:ea typeface="+mn-ea"/>
                <a:cs typeface="+mn-cs"/>
              </a:rPr>
              <a:t>задание</a:t>
            </a:r>
            <a:r>
              <a:rPr lang="ru-RU" sz="6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6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/>
                <a:ea typeface="+mn-ea"/>
                <a:cs typeface="+mn-cs"/>
              </a:rPr>
            </a:b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41379359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0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4291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урок!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876"/>
            <a:ext cx="2607827" cy="28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mtClean="0"/>
              <a:t>Решение задач с использованием закона Ома для участка цепи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8715404" cy="28575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sz="5400" u="sng" dirty="0" smtClean="0"/>
              <a:t>Научиться решать задачи на закон Ома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0"/>
            <a:ext cx="33575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475" y="1340768"/>
            <a:ext cx="9005022" cy="38656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u="sng" dirty="0" smtClean="0"/>
          </a:p>
          <a:p>
            <a:pPr>
              <a:buNone/>
            </a:pPr>
            <a:r>
              <a:rPr lang="ru-RU" sz="5800" b="1" dirty="0" smtClean="0"/>
              <a:t>1.Повторить закон </a:t>
            </a:r>
            <a:r>
              <a:rPr lang="ru-RU" sz="5800" b="1" dirty="0"/>
              <a:t>Ома для участка </a:t>
            </a:r>
            <a:r>
              <a:rPr lang="ru-RU" sz="5800" b="1" dirty="0" smtClean="0"/>
              <a:t>цепи.</a:t>
            </a:r>
          </a:p>
          <a:p>
            <a:pPr>
              <a:buNone/>
            </a:pPr>
            <a:endParaRPr lang="ru-RU" sz="5800" b="1" dirty="0" smtClean="0"/>
          </a:p>
          <a:p>
            <a:pPr>
              <a:buNone/>
            </a:pPr>
            <a:r>
              <a:rPr lang="ru-RU" sz="5800" b="1" dirty="0" smtClean="0"/>
              <a:t>2. Научиться решать задачи на закон Ома:</a:t>
            </a:r>
          </a:p>
          <a:p>
            <a:r>
              <a:rPr lang="ru-RU" sz="5800" b="1" dirty="0" smtClean="0"/>
              <a:t>текстовые;</a:t>
            </a:r>
          </a:p>
          <a:p>
            <a:r>
              <a:rPr lang="ru-RU" sz="5800" b="1" dirty="0" smtClean="0"/>
              <a:t>с помощью схем;</a:t>
            </a:r>
          </a:p>
          <a:p>
            <a:r>
              <a:rPr lang="ru-RU" sz="5800" b="1" dirty="0" smtClean="0"/>
              <a:t>графиков;</a:t>
            </a:r>
          </a:p>
          <a:p>
            <a:r>
              <a:rPr lang="ru-RU" sz="5800" b="1" dirty="0" smtClean="0"/>
              <a:t>диаграмм. </a:t>
            </a:r>
            <a:r>
              <a:rPr lang="ru-RU" sz="5800" b="1" dirty="0"/>
              <a:t> </a:t>
            </a:r>
            <a:br>
              <a:rPr lang="ru-RU" sz="5800" b="1" dirty="0"/>
            </a:br>
            <a:endParaRPr lang="ru-RU" sz="5800" b="1" u="sng" dirty="0" smtClean="0"/>
          </a:p>
          <a:p>
            <a:pPr algn="ctr"/>
            <a:endParaRPr lang="ru-RU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 урока: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14818"/>
            <a:ext cx="30003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28120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Решите задачу и заполните таблицу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9" descr="C:\Documents and Settings\user\Local Settings\Temporary Internet Files\Content.IE5\DMRTDIW8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1714512" cy="24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67544" y="1916832"/>
          <a:ext cx="8229600" cy="21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715900"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U = 20 B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R=10 Om</a:t>
                      </a:r>
                      <a:r>
                        <a:rPr lang="ru-RU" sz="2800" cap="small" dirty="0" smtClean="0"/>
                        <a:t> 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I</a:t>
                      </a:r>
                      <a:r>
                        <a:rPr lang="ru-RU" sz="2800" cap="small" dirty="0" smtClean="0"/>
                        <a:t>-?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5900"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I=10 A</a:t>
                      </a:r>
                      <a:r>
                        <a:rPr lang="ru-RU" sz="2800" cap="small" dirty="0" smtClean="0"/>
                        <a:t> 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R = 5 Om 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U</a:t>
                      </a:r>
                      <a:r>
                        <a:rPr lang="ru-RU" sz="2800" dirty="0" smtClean="0"/>
                        <a:t>-?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5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I = 5 A</a:t>
                      </a:r>
                      <a:r>
                        <a:rPr lang="ru-RU" sz="2800" dirty="0" smtClean="0"/>
                        <a:t> 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U=15 B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R</a:t>
                      </a:r>
                      <a:r>
                        <a:rPr lang="ru-RU" sz="2800" dirty="0" smtClean="0"/>
                        <a:t>-?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21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715900"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U = 20 B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R=10 Om</a:t>
                      </a:r>
                      <a:r>
                        <a:rPr lang="ru-RU" sz="2800" cap="small" dirty="0" smtClean="0"/>
                        <a:t> 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I</a:t>
                      </a:r>
                      <a:r>
                        <a:rPr lang="ru-RU" sz="2800" cap="small" dirty="0" smtClean="0"/>
                        <a:t> = </a:t>
                      </a:r>
                      <a:r>
                        <a:rPr lang="ru-RU" sz="2800" cap="small" dirty="0" smtClean="0">
                          <a:solidFill>
                            <a:srgbClr val="FF0000"/>
                          </a:solidFill>
                        </a:rPr>
                        <a:t>2 А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5900"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I=10 A</a:t>
                      </a:r>
                      <a:r>
                        <a:rPr lang="ru-RU" sz="2800" cap="small" dirty="0" smtClean="0"/>
                        <a:t> 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cap="small" dirty="0" smtClean="0"/>
                        <a:t>R = 5 Om 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U</a:t>
                      </a:r>
                      <a:r>
                        <a:rPr lang="ru-RU" sz="2800" dirty="0" smtClean="0"/>
                        <a:t>=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50 В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59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I = 5 A</a:t>
                      </a:r>
                      <a:r>
                        <a:rPr lang="ru-RU" sz="2800" dirty="0" smtClean="0"/>
                        <a:t> 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U=15 B</a:t>
                      </a:r>
                      <a:endParaRPr lang="ru-RU" sz="2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R</a:t>
                      </a:r>
                      <a:r>
                        <a:rPr lang="ru-RU" sz="2800" dirty="0" smtClean="0"/>
                        <a:t>=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3 Ом</a:t>
                      </a:r>
                      <a:endParaRPr lang="ru-RU" sz="2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Решите задачи и заполните таблицу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85762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i="1" dirty="0" smtClean="0">
              <a:solidFill>
                <a:srgbClr val="0070C0"/>
              </a:solidFill>
              <a:latin typeface="Franklin Gothic Book" pitchFamily="34" charset="0"/>
            </a:endParaRPr>
          </a:p>
          <a:p>
            <a:pPr>
              <a:defRPr/>
            </a:pPr>
            <a:endParaRPr lang="ru-RU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83266" y="6381328"/>
            <a:ext cx="48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каждый правильный ответ 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 балл</a:t>
            </a:r>
          </a:p>
        </p:txBody>
      </p:sp>
      <p:pic>
        <p:nvPicPr>
          <p:cNvPr id="8" name="Picture 24" descr="j0429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14818"/>
            <a:ext cx="178595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 кВ =… В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 мВ =… В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800 мкА =…  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0,02МОм=… Ом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2500Ом =… кОм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320000А= … МА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перевод единиц измерений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26262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 кВ =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40 000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 мВ =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800 мкА =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0,0008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0,02МОм=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2500Ом =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320000А=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0,32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МА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перевод единиц измерений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3266" y="6381328"/>
            <a:ext cx="48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каждый правильный ответ 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 балл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i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5903</TotalTime>
  <Words>571</Words>
  <Application>Microsoft Office PowerPoint</Application>
  <PresentationFormat>Экран (4:3)</PresentationFormat>
  <Paragraphs>144</Paragraphs>
  <Slides>24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Формула</vt:lpstr>
      <vt:lpstr>Урок по физике  8 класс </vt:lpstr>
      <vt:lpstr>Слайд 2</vt:lpstr>
      <vt:lpstr>Решение задач с использованием закона Ома для участка цепи </vt:lpstr>
      <vt:lpstr>Цель урока:  </vt:lpstr>
      <vt:lpstr>Задачи урока:  </vt:lpstr>
      <vt:lpstr>Решите задачу и заполните таблицу </vt:lpstr>
      <vt:lpstr>Решите задачи и заполните таблицу </vt:lpstr>
      <vt:lpstr>Выполните перевод единиц измерений</vt:lpstr>
      <vt:lpstr>Выполните перевод единиц измерений</vt:lpstr>
      <vt:lpstr>Собери электрическую цепь</vt:lpstr>
      <vt:lpstr>Собери электрическую цепь</vt:lpstr>
      <vt:lpstr>Поставь себе отметку</vt:lpstr>
      <vt:lpstr>Слайд 13</vt:lpstr>
      <vt:lpstr>Решите  задачу с помощью графика</vt:lpstr>
      <vt:lpstr>Слайд 15</vt:lpstr>
      <vt:lpstr>Решите задачу   (ГИА-9 )</vt:lpstr>
      <vt:lpstr>Слайд 17</vt:lpstr>
      <vt:lpstr>Слайд 18</vt:lpstr>
      <vt:lpstr>            ПРОВЕРЬ СЕБЯ!</vt:lpstr>
      <vt:lpstr>Слайд 20</vt:lpstr>
      <vt:lpstr>Слайд 21</vt:lpstr>
      <vt:lpstr>Слайд 22</vt:lpstr>
      <vt:lpstr>Домашнее задание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урока:«Решение задач по теме : «Закон Ома для участка цепи» </dc:title>
  <cp:lastModifiedBy>Владелец</cp:lastModifiedBy>
  <cp:revision>357</cp:revision>
  <dcterms:modified xsi:type="dcterms:W3CDTF">2016-04-07T17:05:03Z</dcterms:modified>
</cp:coreProperties>
</file>