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sldIdLst>
    <p:sldId id="256" r:id="rId2"/>
    <p:sldId id="271" r:id="rId3"/>
    <p:sldId id="272" r:id="rId4"/>
    <p:sldId id="279" r:id="rId5"/>
    <p:sldId id="280" r:id="rId6"/>
    <p:sldId id="264" r:id="rId7"/>
    <p:sldId id="277" r:id="rId8"/>
    <p:sldId id="274" r:id="rId9"/>
    <p:sldId id="281" r:id="rId10"/>
    <p:sldId id="282" r:id="rId11"/>
    <p:sldId id="283" r:id="rId12"/>
    <p:sldId id="273" r:id="rId13"/>
    <p:sldId id="278" r:id="rId14"/>
    <p:sldId id="288" r:id="rId15"/>
    <p:sldId id="286" r:id="rId16"/>
    <p:sldId id="287" r:id="rId17"/>
    <p:sldId id="276" r:id="rId18"/>
    <p:sldId id="289" r:id="rId19"/>
    <p:sldId id="29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F"/>
    <a:srgbClr val="EBEBFF"/>
    <a:srgbClr val="DDDD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C777C-5634-403E-AE75-6B8119C932F6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FDE2-DA7F-4414-9DE2-496C9BACB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5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7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3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2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0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8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6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0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72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2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2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8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264083"/>
            <a:ext cx="612068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7030A0"/>
                </a:solidFill>
                <a:ea typeface="+mj-ea"/>
                <a:cs typeface="+mj-cs"/>
              </a:rPr>
              <a:t>Изменение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7030A0"/>
                </a:solidFill>
                <a:ea typeface="+mj-ea"/>
                <a:cs typeface="+mj-cs"/>
              </a:rPr>
              <a:t>имён существительных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7030A0"/>
                </a:solidFill>
                <a:ea typeface="+mj-ea"/>
                <a:cs typeface="+mj-cs"/>
              </a:rPr>
              <a:t>по падежам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640347"/>
            <a:ext cx="3168352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4 класс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«Ш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кола 2100»</a:t>
            </a:r>
            <a:endParaRPr lang="ru-RU" sz="24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1780" y="47667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Урок русского языка</a:t>
            </a:r>
            <a:endParaRPr lang="ru-RU" sz="32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81890" y="6069158"/>
            <a:ext cx="1980220" cy="788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2016 г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38" y="549275"/>
            <a:ext cx="6799262" cy="863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План урока </a:t>
            </a:r>
            <a:endParaRPr lang="ru-RU" sz="4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439863" y="1700213"/>
            <a:ext cx="7704137" cy="4170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Находим 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затруднение. </a:t>
            </a:r>
            <a:endParaRPr lang="ru-RU" sz="4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Вспоминаем то, что 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знаем</a:t>
            </a:r>
          </a:p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Решаем 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проблему, открываем новые знания.</a:t>
            </a:r>
            <a:endParaRPr lang="ru-RU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Применяем 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развиваем умения.</a:t>
            </a:r>
            <a:endParaRPr lang="ru-RU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7993063" cy="9350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Формулируем цель урока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916832"/>
            <a:ext cx="7920880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5400" b="1" dirty="0" smtClean="0"/>
              <a:t>Как определить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5400" b="1" dirty="0" smtClean="0"/>
              <a:t>И. п.  или   В. п.,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5400" b="1" dirty="0" smtClean="0"/>
              <a:t>если слово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5400" b="1" dirty="0" smtClean="0"/>
              <a:t>отвечает на вопрос  </a:t>
            </a:r>
            <a:r>
              <a:rPr lang="ru-RU" sz="5400" b="1" i="1" dirty="0" smtClean="0">
                <a:solidFill>
                  <a:srgbClr val="7030A0"/>
                </a:solidFill>
              </a:rPr>
              <a:t>что?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548680"/>
            <a:ext cx="3667992" cy="79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7030A0"/>
                </a:solidFill>
              </a:rPr>
              <a:t>Проверь себя</a:t>
            </a:r>
            <a:endParaRPr lang="ru-RU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7920880" cy="395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Где родилось слово «имя»?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звучит название этого падежа в других языках?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значит слово </a:t>
            </a:r>
            <a:r>
              <a:rPr lang="ru-RU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именительный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чём преимущество этого падежа?</a:t>
            </a:r>
          </a:p>
        </p:txBody>
      </p:sp>
    </p:spTree>
    <p:extLst>
      <p:ext uri="{BB962C8B-B14F-4D97-AF65-F5344CB8AC3E}">
        <p14:creationId xmlns:p14="http://schemas.microsoft.com/office/powerpoint/2010/main" val="9265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1738" y="620713"/>
            <a:ext cx="7942262" cy="71913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Проверь себя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797552" cy="454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/>
              <a:t>Греция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/>
              <a:t>Латынь - </a:t>
            </a:r>
            <a:r>
              <a:rPr lang="ru-RU" sz="3600" b="1" dirty="0" err="1"/>
              <a:t>номинат</a:t>
            </a:r>
            <a:r>
              <a:rPr lang="ru-RU" sz="3600" b="1" i="1" dirty="0" err="1">
                <a:solidFill>
                  <a:srgbClr val="7030A0"/>
                </a:solidFill>
              </a:rPr>
              <a:t>и</a:t>
            </a:r>
            <a:r>
              <a:rPr lang="ru-RU" sz="3600" b="1" dirty="0" err="1"/>
              <a:t>вус</a:t>
            </a:r>
            <a:r>
              <a:rPr lang="ru-RU" sz="3600" b="1" dirty="0"/>
              <a:t>,  Рим - </a:t>
            </a:r>
            <a:r>
              <a:rPr lang="ru-RU" sz="3600" b="1" dirty="0" err="1"/>
              <a:t>номен</a:t>
            </a:r>
            <a:r>
              <a:rPr lang="ru-RU" sz="3600" b="1" dirty="0"/>
              <a:t>, Греция – </a:t>
            </a:r>
            <a:r>
              <a:rPr lang="ru-RU" sz="3600" b="1" i="1" dirty="0" err="1">
                <a:solidFill>
                  <a:srgbClr val="7030A0"/>
                </a:solidFill>
              </a:rPr>
              <a:t>о</a:t>
            </a:r>
            <a:r>
              <a:rPr lang="ru-RU" sz="3600" b="1" dirty="0" err="1"/>
              <a:t>нома</a:t>
            </a:r>
            <a:endParaRPr lang="ru-RU" sz="3600" b="1" dirty="0"/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/>
              <a:t>Номинатив-«именительный» именует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b="1" dirty="0"/>
              <a:t>Существительное  в </a:t>
            </a:r>
            <a:r>
              <a:rPr lang="ru-RU" sz="3600" b="1" dirty="0">
                <a:solidFill>
                  <a:srgbClr val="7030A0"/>
                </a:solidFill>
              </a:rPr>
              <a:t>И. п.</a:t>
            </a:r>
            <a:r>
              <a:rPr lang="ru-RU" sz="3600" b="1" dirty="0"/>
              <a:t> является </a:t>
            </a:r>
            <a:r>
              <a:rPr lang="ru-RU" sz="3600" b="1" i="1" dirty="0">
                <a:solidFill>
                  <a:srgbClr val="7030A0"/>
                </a:solidFill>
              </a:rPr>
              <a:t>подлежащим</a:t>
            </a:r>
            <a:endParaRPr lang="ru-RU" sz="3600" b="1" i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8063" y="482600"/>
            <a:ext cx="8135937" cy="1303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Именительный или винительный?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3178175" cy="35290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И. п.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(Есть что?)</a:t>
            </a:r>
          </a:p>
          <a:p>
            <a:pPr marL="0" indent="0" algn="ctr">
              <a:buNone/>
            </a:pPr>
            <a:r>
              <a:rPr lang="ru-RU" sz="3600" b="1" dirty="0" smtClean="0"/>
              <a:t>Рассказ</a:t>
            </a:r>
          </a:p>
          <a:p>
            <a:pPr marL="0" indent="0" algn="ctr">
              <a:buNone/>
            </a:pPr>
            <a:r>
              <a:rPr lang="ru-RU" sz="3600" b="1" dirty="0" smtClean="0"/>
              <a:t>Город</a:t>
            </a:r>
          </a:p>
          <a:p>
            <a:pPr marL="0" indent="0" algn="ctr">
              <a:buNone/>
            </a:pPr>
            <a:r>
              <a:rPr lang="ru-RU" sz="3600" b="1" dirty="0" smtClean="0"/>
              <a:t>Остров </a:t>
            </a:r>
            <a:endParaRPr lang="ru-RU" sz="36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076056" y="1916832"/>
            <a:ext cx="3178696" cy="35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В. п.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(Вижу что?)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Рассказ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Город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Остров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50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Как определить И. п. или В. п.?</a:t>
            </a:r>
            <a:endParaRPr lang="ru-RU" sz="4400" dirty="0">
              <a:latin typeface="+mn-lt"/>
            </a:endParaRPr>
          </a:p>
        </p:txBody>
      </p:sp>
      <p:sp>
        <p:nvSpPr>
          <p:cNvPr id="44" name="Объект 3"/>
          <p:cNvSpPr>
            <a:spLocks noGrp="1"/>
          </p:cNvSpPr>
          <p:nvPr>
            <p:ph idx="4294967295"/>
          </p:nvPr>
        </p:nvSpPr>
        <p:spPr>
          <a:xfrm>
            <a:off x="985838" y="2060575"/>
            <a:ext cx="8158162" cy="354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3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Задать двойной вопрос к данному существительному. </a:t>
            </a:r>
            <a:br>
              <a:rPr lang="ru-RU" sz="3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3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Определить, каким членом предложения является данное существительное</a:t>
            </a:r>
            <a:endParaRPr lang="ru-RU" sz="3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/>
          <p:nvPr/>
        </p:nvCxnSpPr>
        <p:spPr>
          <a:xfrm>
            <a:off x="7066507" y="3176091"/>
            <a:ext cx="25773" cy="235883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15913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Как определить </a:t>
            </a:r>
            <a:r>
              <a:rPr lang="ru-RU" sz="4400" b="1" dirty="0" err="1" smtClean="0">
                <a:solidFill>
                  <a:srgbClr val="7030A0"/>
                </a:solidFill>
                <a:latin typeface="+mn-lt"/>
              </a:rPr>
              <a:t>И.п</a:t>
            </a:r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. или </a:t>
            </a:r>
            <a:r>
              <a:rPr lang="ru-RU" sz="4400" b="1" dirty="0" err="1" smtClean="0">
                <a:solidFill>
                  <a:srgbClr val="7030A0"/>
                </a:solidFill>
                <a:latin typeface="+mn-lt"/>
              </a:rPr>
              <a:t>В.п</a:t>
            </a:r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.?</a:t>
            </a:r>
            <a:endParaRPr lang="ru-RU" sz="4400" dirty="0">
              <a:latin typeface="+mn-lt"/>
            </a:endParaRP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3953149" y="1566222"/>
            <a:ext cx="1529457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000" b="1" dirty="0">
                <a:latin typeface="+mn-lt"/>
              </a:rPr>
              <a:t>Что?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5482606" y="2583953"/>
            <a:ext cx="2935038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3600" b="1" dirty="0" smtClean="0">
                <a:latin typeface="+mn-lt"/>
              </a:rPr>
              <a:t>С предлогом</a:t>
            </a:r>
            <a:endParaRPr lang="ru-RU" altLang="ru-RU" sz="3600" b="1" dirty="0">
              <a:latin typeface="+mn-lt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686782" y="2583953"/>
            <a:ext cx="3062039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000" b="1" dirty="0" smtClean="0">
                <a:latin typeface="+mn-lt"/>
              </a:rPr>
              <a:t>Без </a:t>
            </a:r>
            <a:r>
              <a:rPr lang="ru-RU" altLang="ru-RU" sz="3600" b="1" dirty="0" smtClean="0">
                <a:latin typeface="+mn-lt"/>
              </a:rPr>
              <a:t>предлога</a:t>
            </a:r>
            <a:endParaRPr lang="ru-RU" altLang="ru-RU" sz="4000" b="1" dirty="0">
              <a:latin typeface="+mn-lt"/>
            </a:endParaRPr>
          </a:p>
        </p:txBody>
      </p:sp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975322" y="3906765"/>
            <a:ext cx="2736304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 dirty="0" smtClean="0">
                <a:latin typeface="+mn-lt"/>
              </a:rPr>
              <a:t>Подлежащее</a:t>
            </a:r>
            <a:endParaRPr lang="ru-RU" altLang="ru-RU" b="1" dirty="0">
              <a:latin typeface="+mn-lt"/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5183775" y="3913366"/>
            <a:ext cx="2736304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 dirty="0" err="1" smtClean="0">
                <a:latin typeface="+mn-lt"/>
              </a:rPr>
              <a:t>Второстеп</a:t>
            </a:r>
            <a:r>
              <a:rPr lang="ru-RU" altLang="ru-RU" b="1" dirty="0" smtClean="0">
                <a:latin typeface="+mn-lt"/>
              </a:rPr>
              <a:t>. </a:t>
            </a:r>
            <a:r>
              <a:rPr lang="ru-RU" altLang="ru-RU" b="1" dirty="0" err="1" smtClean="0">
                <a:latin typeface="+mn-lt"/>
              </a:rPr>
              <a:t>чл</a:t>
            </a:r>
            <a:endParaRPr lang="ru-RU" altLang="ru-RU" b="1" dirty="0">
              <a:latin typeface="+mn-lt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638386" y="5544807"/>
            <a:ext cx="1224136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400" b="1" dirty="0" err="1" smtClean="0">
                <a:latin typeface="+mn-lt"/>
              </a:rPr>
              <a:t>И.п</a:t>
            </a:r>
            <a:r>
              <a:rPr lang="ru-RU" altLang="ru-RU" sz="4400" b="1" dirty="0" smtClean="0">
                <a:latin typeface="+mn-lt"/>
              </a:rPr>
              <a:t>.</a:t>
            </a:r>
            <a:endParaRPr lang="ru-RU" altLang="ru-RU" sz="4400" b="1" dirty="0">
              <a:latin typeface="+mn-lt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6037348" y="5534922"/>
            <a:ext cx="1224136" cy="592138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400" b="1" dirty="0" err="1" smtClean="0">
                <a:latin typeface="+mn-lt"/>
              </a:rPr>
              <a:t>В.п</a:t>
            </a:r>
            <a:r>
              <a:rPr lang="ru-RU" altLang="ru-RU" sz="4400" b="1" dirty="0" smtClean="0">
                <a:latin typeface="+mn-lt"/>
              </a:rPr>
              <a:t>.</a:t>
            </a:r>
            <a:endParaRPr lang="ru-RU" altLang="ru-RU" sz="4400" b="1" dirty="0"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777496" y="2163128"/>
            <a:ext cx="864096" cy="39715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50903" y="2171435"/>
            <a:ext cx="792088" cy="39574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40567" y="3277096"/>
            <a:ext cx="0" cy="6296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70326" y="3217358"/>
            <a:ext cx="1944216" cy="64814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50454" y="4498903"/>
            <a:ext cx="0" cy="93200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51927" y="4532166"/>
            <a:ext cx="0" cy="101264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421412"/>
            <a:ext cx="6806615" cy="71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Проверь  себя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885" y="1131987"/>
            <a:ext cx="7471759" cy="2246769"/>
          </a:xfrm>
          <a:prstGeom prst="rect">
            <a:avLst/>
          </a:prstGeom>
          <a:solidFill>
            <a:srgbClr val="EFE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ea typeface="Times New Roman" panose="02020603050405020304" pitchFamily="18" charset="0"/>
              </a:rPr>
              <a:t>1) На </a:t>
            </a:r>
            <a:r>
              <a:rPr lang="ru-RU" sz="2800" b="1" dirty="0">
                <a:ea typeface="Times New Roman" panose="02020603050405020304" pitchFamily="18" charset="0"/>
              </a:rPr>
              <a:t>какие вопросы отвечают </a:t>
            </a:r>
            <a:r>
              <a:rPr lang="ru-RU" sz="2800" b="1" dirty="0" smtClean="0">
                <a:ea typeface="Times New Roman" panose="02020603050405020304" pitchFamily="18" charset="0"/>
              </a:rPr>
              <a:t>существительные </a:t>
            </a:r>
            <a:r>
              <a:rPr lang="ru-RU" sz="2800" b="1" dirty="0">
                <a:ea typeface="Times New Roman" panose="02020603050405020304" pitchFamily="18" charset="0"/>
              </a:rPr>
              <a:t>в винительном падеже?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кто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что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кого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что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? </a:t>
            </a:r>
            <a:endParaRPr lang="ru-RU" sz="2800" b="1" dirty="0" smtClean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кого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чего?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1666" y="3501008"/>
            <a:ext cx="7471759" cy="2677656"/>
          </a:xfrm>
          <a:prstGeom prst="rect">
            <a:avLst/>
          </a:prstGeom>
          <a:solidFill>
            <a:srgbClr val="EFE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ea typeface="Times New Roman" panose="02020603050405020304" pitchFamily="18" charset="0"/>
              </a:rPr>
              <a:t>2) С </a:t>
            </a:r>
            <a:r>
              <a:rPr lang="ru-RU" sz="2800" b="1" dirty="0">
                <a:ea typeface="Times New Roman" panose="02020603050405020304" pitchFamily="18" charset="0"/>
              </a:rPr>
              <a:t>какими предлогами употребляются </a:t>
            </a:r>
            <a:r>
              <a:rPr lang="ru-RU" sz="2800" b="1" dirty="0" smtClean="0">
                <a:ea typeface="Times New Roman" panose="02020603050405020304" pitchFamily="18" charset="0"/>
              </a:rPr>
              <a:t>имена существительные </a:t>
            </a:r>
            <a:r>
              <a:rPr lang="ru-RU" sz="2800" b="1" dirty="0">
                <a:ea typeface="Times New Roman" panose="02020603050405020304" pitchFamily="18" charset="0"/>
              </a:rPr>
              <a:t>в именительном падеже?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, на,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через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без предлогов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, из, до, около</a:t>
            </a:r>
          </a:p>
        </p:txBody>
      </p:sp>
    </p:spTree>
    <p:extLst>
      <p:ext uri="{BB962C8B-B14F-4D97-AF65-F5344CB8AC3E}">
        <p14:creationId xmlns:p14="http://schemas.microsoft.com/office/powerpoint/2010/main" val="6839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628" y="3789040"/>
            <a:ext cx="7249066" cy="2246769"/>
          </a:xfrm>
          <a:prstGeom prst="rect">
            <a:avLst/>
          </a:prstGeom>
          <a:solidFill>
            <a:srgbClr val="EFEFFF"/>
          </a:solidFill>
        </p:spPr>
        <p:txBody>
          <a:bodyPr wrap="square">
            <a:spAutoFit/>
          </a:bodyPr>
          <a:lstStyle/>
          <a:p>
            <a:pPr marL="228600"/>
            <a:r>
              <a:rPr lang="ru-RU" sz="2800" b="1" dirty="0" smtClean="0">
                <a:ea typeface="Times New Roman" panose="02020603050405020304" pitchFamily="18" charset="0"/>
              </a:rPr>
              <a:t>4) В </a:t>
            </a:r>
            <a:r>
              <a:rPr lang="ru-RU" sz="2800" b="1" dirty="0">
                <a:ea typeface="Times New Roman" panose="02020603050405020304" pitchFamily="18" charset="0"/>
              </a:rPr>
              <a:t>каком падеже стоит имя существительное </a:t>
            </a:r>
            <a:r>
              <a:rPr lang="ru-RU" sz="2800" b="1" dirty="0" smtClean="0">
                <a:ea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увидел </a:t>
            </a:r>
            <a:r>
              <a:rPr lang="ru-RU" sz="28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море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И.п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Р.п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В.п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6695" y="836712"/>
            <a:ext cx="7265999" cy="2677656"/>
          </a:xfrm>
          <a:prstGeom prst="rect">
            <a:avLst/>
          </a:prstGeom>
          <a:solidFill>
            <a:srgbClr val="EFEFFF"/>
          </a:solidFill>
        </p:spPr>
        <p:txBody>
          <a:bodyPr wrap="square">
            <a:spAutoFit/>
          </a:bodyPr>
          <a:lstStyle/>
          <a:p>
            <a:pPr marL="228600"/>
            <a:r>
              <a:rPr lang="ru-RU" sz="2800" b="1" dirty="0" smtClean="0">
                <a:ea typeface="Times New Roman" panose="02020603050405020304" pitchFamily="18" charset="0"/>
              </a:rPr>
              <a:t>3) Имя </a:t>
            </a:r>
            <a:r>
              <a:rPr lang="ru-RU" sz="2800" b="1" dirty="0">
                <a:ea typeface="Times New Roman" panose="02020603050405020304" pitchFamily="18" charset="0"/>
              </a:rPr>
              <a:t>существительное в винительном </a:t>
            </a:r>
            <a:r>
              <a:rPr lang="ru-RU" sz="2800" b="1" dirty="0" smtClean="0">
                <a:ea typeface="Times New Roman" panose="02020603050405020304" pitchFamily="18" charset="0"/>
              </a:rPr>
              <a:t>падеже в предложения является</a:t>
            </a:r>
            <a:endParaRPr lang="ru-RU" sz="2800" b="1" dirty="0">
              <a:ea typeface="Times New Roman" panose="02020603050405020304" pitchFamily="18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подлежащим</a:t>
            </a:r>
            <a:endParaRPr lang="ru-RU" sz="2800" b="1" dirty="0">
              <a:solidFill>
                <a:srgbClr val="7030A0"/>
              </a:solidFill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сказуемым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второстепенным 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членом         </a:t>
            </a:r>
          </a:p>
        </p:txBody>
      </p:sp>
    </p:spTree>
    <p:extLst>
      <p:ext uri="{BB962C8B-B14F-4D97-AF65-F5344CB8AC3E}">
        <p14:creationId xmlns:p14="http://schemas.microsoft.com/office/powerpoint/2010/main" val="35246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66537" y="548680"/>
            <a:ext cx="6806615" cy="71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Проверь  себя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7716571" cy="4154984"/>
          </a:xfrm>
          <a:prstGeom prst="rect">
            <a:avLst/>
          </a:prstGeom>
          <a:solidFill>
            <a:srgbClr val="EFE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4400" b="1" dirty="0" smtClean="0">
                <a:ea typeface="Times New Roman" panose="02020603050405020304" pitchFamily="18" charset="0"/>
              </a:rPr>
              <a:t> Кого</a:t>
            </a:r>
            <a:r>
              <a:rPr lang="ru-RU" sz="4400" b="1" dirty="0">
                <a:ea typeface="Times New Roman" panose="02020603050405020304" pitchFamily="18" charset="0"/>
              </a:rPr>
              <a:t>? </a:t>
            </a:r>
            <a:r>
              <a:rPr lang="ru-RU" sz="4400" b="1" dirty="0" smtClean="0">
                <a:ea typeface="Times New Roman" panose="02020603050405020304" pitchFamily="18" charset="0"/>
              </a:rPr>
              <a:t>Что?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</a:pPr>
            <a:r>
              <a:rPr lang="ru-RU" sz="4400" b="1" dirty="0" smtClean="0">
                <a:ea typeface="Times New Roman" panose="02020603050405020304" pitchFamily="18" charset="0"/>
              </a:rPr>
              <a:t> Без предлогов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</a:pPr>
            <a:r>
              <a:rPr lang="ru-RU" sz="4400" b="1" dirty="0" smtClean="0">
                <a:ea typeface="Times New Roman" panose="02020603050405020304" pitchFamily="18" charset="0"/>
              </a:rPr>
              <a:t> Второстепенным членом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</a:pPr>
            <a:r>
              <a:rPr lang="ru-RU" sz="4400" b="1" dirty="0" smtClean="0">
                <a:ea typeface="Times New Roman" panose="02020603050405020304" pitchFamily="18" charset="0"/>
              </a:rPr>
              <a:t> В. п.  </a:t>
            </a:r>
          </a:p>
        </p:txBody>
      </p:sp>
    </p:spTree>
    <p:extLst>
      <p:ext uri="{BB962C8B-B14F-4D97-AF65-F5344CB8AC3E}">
        <p14:creationId xmlns:p14="http://schemas.microsoft.com/office/powerpoint/2010/main" val="42885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87563" y="1341438"/>
            <a:ext cx="7056437" cy="45259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/>
              <a:t>Начинается </a:t>
            </a:r>
            <a:r>
              <a:rPr lang="ru-RU" sz="3600" b="1" dirty="0" smtClean="0"/>
              <a:t> урок</a:t>
            </a:r>
            <a:r>
              <a:rPr lang="ru-RU" sz="3600" b="1" dirty="0"/>
              <a:t>,</a:t>
            </a:r>
          </a:p>
          <a:p>
            <a:pPr marL="0" indent="0" algn="just">
              <a:buNone/>
            </a:pPr>
            <a:r>
              <a:rPr lang="ru-RU" sz="3600" b="1" dirty="0"/>
              <a:t>Он пойдет ребятам </a:t>
            </a:r>
            <a:r>
              <a:rPr lang="ru-RU" sz="3600" b="1" dirty="0" smtClean="0"/>
              <a:t> впрок</a:t>
            </a:r>
            <a:r>
              <a:rPr lang="ru-RU" sz="3600" b="1" dirty="0"/>
              <a:t>.</a:t>
            </a:r>
          </a:p>
          <a:p>
            <a:pPr marL="0" indent="0" algn="just">
              <a:buNone/>
            </a:pPr>
            <a:r>
              <a:rPr lang="ru-RU" sz="3600" b="1" dirty="0"/>
              <a:t>Постарайтесь </a:t>
            </a:r>
            <a:r>
              <a:rPr lang="ru-RU" sz="3600" b="1" dirty="0" smtClean="0"/>
              <a:t> все  понять</a:t>
            </a:r>
            <a:r>
              <a:rPr lang="ru-RU" sz="3600" b="1" dirty="0"/>
              <a:t>, </a:t>
            </a:r>
          </a:p>
          <a:p>
            <a:pPr marL="0" indent="0" algn="just">
              <a:buNone/>
            </a:pPr>
            <a:r>
              <a:rPr lang="ru-RU" sz="3600" b="1" dirty="0"/>
              <a:t>Учитесь тайны открывать,</a:t>
            </a:r>
          </a:p>
          <a:p>
            <a:pPr marL="0" indent="0" algn="just">
              <a:buNone/>
            </a:pPr>
            <a:r>
              <a:rPr lang="ru-RU" sz="3600" b="1" dirty="0"/>
              <a:t>Ответы </a:t>
            </a:r>
            <a:r>
              <a:rPr lang="ru-RU" sz="3600" b="1" dirty="0" smtClean="0"/>
              <a:t>    полные    давать</a:t>
            </a:r>
            <a:r>
              <a:rPr lang="ru-RU" sz="3600" b="1" dirty="0"/>
              <a:t>,</a:t>
            </a:r>
          </a:p>
          <a:p>
            <a:pPr marL="0" indent="0" algn="just">
              <a:buNone/>
            </a:pPr>
            <a:r>
              <a:rPr lang="ru-RU" sz="3600" b="1" dirty="0" smtClean="0"/>
              <a:t>Чтоб   за  </a:t>
            </a:r>
            <a:r>
              <a:rPr lang="ru-RU" sz="3600" b="1" dirty="0"/>
              <a:t>работу </a:t>
            </a:r>
            <a:r>
              <a:rPr lang="ru-RU" sz="3600" b="1" dirty="0" smtClean="0"/>
              <a:t> получать</a:t>
            </a:r>
            <a:r>
              <a:rPr lang="ru-RU" sz="3600" b="1" dirty="0"/>
              <a:t>,</a:t>
            </a:r>
          </a:p>
          <a:p>
            <a:pPr marL="0" indent="0" algn="just">
              <a:buNone/>
            </a:pPr>
            <a:r>
              <a:rPr lang="ru-RU" sz="3600" b="1" dirty="0"/>
              <a:t>Только лишь оценку «Пять</a:t>
            </a:r>
            <a:r>
              <a:rPr lang="ru-RU" sz="3600" b="1" dirty="0" smtClean="0"/>
              <a:t>»!</a:t>
            </a:r>
            <a:endParaRPr lang="ru-RU" sz="3600" b="1" dirty="0"/>
          </a:p>
          <a:p>
            <a:pPr marL="0" indent="0" algn="just">
              <a:buNone/>
            </a:pP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2925"/>
            <a:ext cx="8229600" cy="7778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Организация на урок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3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9775" y="1306513"/>
            <a:ext cx="7134225" cy="1325562"/>
          </a:xfrm>
          <a:solidFill>
            <a:srgbClr val="EFEFFF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Научился различать формы </a:t>
            </a:r>
            <a:r>
              <a:rPr lang="ru-RU" sz="3200" b="1" dirty="0" err="1" smtClean="0"/>
              <a:t>И.п</a:t>
            </a:r>
            <a:r>
              <a:rPr lang="ru-RU" sz="3200" b="1" dirty="0" smtClean="0"/>
              <a:t>. и </a:t>
            </a:r>
            <a:r>
              <a:rPr lang="ru-RU" sz="3200" b="1" dirty="0" err="1" smtClean="0"/>
              <a:t>В.п</a:t>
            </a:r>
            <a:r>
              <a:rPr lang="ru-RU" sz="3200" b="1" dirty="0" smtClean="0"/>
              <a:t>. и могу объяснить это другому человеку</a:t>
            </a:r>
            <a:endParaRPr lang="ru-RU" sz="32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6062" y="435600"/>
            <a:ext cx="7848872" cy="71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Подводим  итоги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9365" y="1786439"/>
            <a:ext cx="455109" cy="45912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36571" y="2896652"/>
            <a:ext cx="7151853" cy="1607276"/>
          </a:xfrm>
          <a:prstGeom prst="rect">
            <a:avLst/>
          </a:prstGeom>
          <a:solidFill>
            <a:srgbClr val="EFEFFF"/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/>
              <a:t>Научился </a:t>
            </a:r>
            <a:r>
              <a:rPr lang="ru-RU" sz="3200" b="1" dirty="0"/>
              <a:t>различать формы </a:t>
            </a:r>
            <a:r>
              <a:rPr lang="ru-RU" sz="3200" b="1" dirty="0" err="1"/>
              <a:t>И.п</a:t>
            </a:r>
            <a:r>
              <a:rPr lang="ru-RU" sz="3200" b="1" dirty="0"/>
              <a:t>. и </a:t>
            </a:r>
            <a:r>
              <a:rPr lang="ru-RU" sz="3200" b="1" dirty="0" err="1"/>
              <a:t>В.п</a:t>
            </a:r>
            <a:r>
              <a:rPr lang="ru-RU" sz="3200" b="1" dirty="0" smtClean="0"/>
              <a:t>., но пока ещё не могу объяснить приём  другому человеку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757518" y="3579190"/>
            <a:ext cx="455109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61647" y="4781629"/>
            <a:ext cx="7126777" cy="1440160"/>
          </a:xfrm>
          <a:prstGeom prst="rect">
            <a:avLst/>
          </a:prstGeom>
          <a:solidFill>
            <a:srgbClr val="EFEFFF"/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dirty="0" smtClean="0"/>
              <a:t>Пока не уверен в своих возможностях, но постараюсь всё понять 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729365" y="5277923"/>
            <a:ext cx="455109" cy="4475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7778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Проверка домашнего задания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7604" y="119675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замечал </a:t>
            </a:r>
            <a:r>
              <a:rPr lang="ru-RU" sz="3200" b="1" dirty="0"/>
              <a:t>(кто? что?)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Чанг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стащил </a:t>
            </a:r>
            <a:r>
              <a:rPr lang="ru-RU" sz="3200" b="1" dirty="0"/>
              <a:t>(с кого? с чего?)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со стола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dirty="0"/>
              <a:t>стащил </a:t>
            </a:r>
            <a:r>
              <a:rPr lang="ru-RU" sz="3200" b="1" dirty="0"/>
              <a:t>(кого? что?)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конфетку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отнимал </a:t>
            </a:r>
            <a:r>
              <a:rPr lang="ru-RU" sz="3200" b="1" dirty="0"/>
              <a:t>(у кого? у чего?)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у Ханга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dirty="0"/>
              <a:t>возвращал </a:t>
            </a:r>
            <a:r>
              <a:rPr lang="ru-RU" sz="3200" b="1" dirty="0"/>
              <a:t>(кому? чему?)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дяде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прогонял </a:t>
            </a:r>
            <a:r>
              <a:rPr lang="ru-RU" sz="3200" b="1" dirty="0"/>
              <a:t>(кого? </a:t>
            </a:r>
            <a:r>
              <a:rPr lang="ru-RU" sz="3200" b="1" dirty="0" smtClean="0"/>
              <a:t>что?)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Ханга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прогонял </a:t>
            </a:r>
            <a:r>
              <a:rPr lang="ru-RU" sz="3200" b="1" dirty="0"/>
              <a:t>(с кого? с чего?)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с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дивана</a:t>
            </a:r>
          </a:p>
        </p:txBody>
      </p:sp>
    </p:spTree>
    <p:extLst>
      <p:ext uri="{BB962C8B-B14F-4D97-AF65-F5344CB8AC3E}">
        <p14:creationId xmlns:p14="http://schemas.microsoft.com/office/powerpoint/2010/main" val="18128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 smtClean="0"/>
              <a:t>Что </a:t>
            </a:r>
            <a:r>
              <a:rPr lang="ru-RU" sz="3600" b="1" dirty="0"/>
              <a:t>тебе нужно было сделать?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 Удалось тебе выполнить задание?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 Ты сделал всё правильно?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Были ошибки или недочёты?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 Справился сам или кто-то помогал?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  Какой был уровень задания?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 Какие умения формировались?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 Как бы ты оценил свою работу?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48680"/>
            <a:ext cx="8229600" cy="7778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7123" y="557114"/>
            <a:ext cx="5889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Алгоритм  самооценки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8862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48680"/>
            <a:ext cx="8229600" cy="7778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57114"/>
            <a:ext cx="5875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Как определить падеж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5739" y="1700808"/>
            <a:ext cx="74991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Найти слово, от которого зависит данное существительное?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40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Поставить двойной вопрос от этого слова к существительному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36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600" b="1" dirty="0"/>
              <a:t>По вопросам определить падеж</a:t>
            </a:r>
          </a:p>
        </p:txBody>
      </p:sp>
    </p:spTree>
    <p:extLst>
      <p:ext uri="{BB962C8B-B14F-4D97-AF65-F5344CB8AC3E}">
        <p14:creationId xmlns:p14="http://schemas.microsoft.com/office/powerpoint/2010/main" val="11353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99792" y="1288726"/>
            <a:ext cx="47525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Одолела нас дремота,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Шевельнуться не охота.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Ну-ка, делайте со мною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Упражнение такое: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Вверх, вниз потянись,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Окончательно проснись.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Вот мы руки развели,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Словно удивились.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И друг другу до земли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Низко поклонились.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Ниже, дети, поклонитесь,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Не ленитесь, улыбнитесь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И тихонечко садитесь.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537" y="548680"/>
            <a:ext cx="6806615" cy="71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Разминка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29600" cy="9350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+mn-lt"/>
              </a:rPr>
              <a:t>Определяем тему урока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1988840"/>
            <a:ext cx="763284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3600" b="1" dirty="0" smtClean="0"/>
              <a:t>Поворот судьбы удивительный: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3600" b="1" dirty="0" smtClean="0"/>
              <a:t>Изучаем мы падеж именительный,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3600" b="1" dirty="0" smtClean="0"/>
              <a:t>И винительный падеж надо знать,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3600" b="1" dirty="0" smtClean="0"/>
              <a:t>От именительного отличать.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3600" b="1" dirty="0" smtClean="0"/>
              <a:t>(Т. </a:t>
            </a:r>
            <a:r>
              <a:rPr lang="ru-RU" sz="3600" b="1" dirty="0" err="1" smtClean="0"/>
              <a:t>Рик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693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4896" cy="18225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+mn-lt"/>
              </a:rPr>
              <a:t>Именительный и винительный падежи</a:t>
            </a:r>
            <a:endParaRPr lang="ru-RU" sz="6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Урок открытия нового знания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7200" y="549275"/>
            <a:ext cx="7416800" cy="71913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План урока </a:t>
            </a:r>
            <a:endParaRPr lang="ru-RU" sz="4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628775"/>
            <a:ext cx="7775575" cy="417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Решаем проблему, открываем 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новые знания.</a:t>
            </a:r>
            <a:endParaRPr lang="ru-RU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Применяем 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развиваем 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Находим затруднение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Вспоминаем </a:t>
            </a:r>
            <a:r>
              <a:rPr lang="ru-RU" sz="4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то, что знаем</a:t>
            </a:r>
            <a:r>
              <a:rPr lang="ru-RU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402</TotalTime>
  <Words>557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Estrangelo Edessa</vt:lpstr>
      <vt:lpstr>Garamond</vt:lpstr>
      <vt:lpstr>Times New Roman</vt:lpstr>
      <vt:lpstr>Wingdings</vt:lpstr>
      <vt:lpstr>Натуральные материалы</vt:lpstr>
      <vt:lpstr>Презентация PowerPoint</vt:lpstr>
      <vt:lpstr>Организация на урок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Определяем тему урока</vt:lpstr>
      <vt:lpstr>Именительный и винительный падежи</vt:lpstr>
      <vt:lpstr>План урока </vt:lpstr>
      <vt:lpstr>План урока </vt:lpstr>
      <vt:lpstr>Формулируем цель урока</vt:lpstr>
      <vt:lpstr>Презентация PowerPoint</vt:lpstr>
      <vt:lpstr>Проверь себя</vt:lpstr>
      <vt:lpstr>Именительный или винительный?</vt:lpstr>
      <vt:lpstr>Как определить И. п. или В. п.?</vt:lpstr>
      <vt:lpstr>Как определить И.п. или В.п.?</vt:lpstr>
      <vt:lpstr>Презентация PowerPoint</vt:lpstr>
      <vt:lpstr>Презентация PowerPoint</vt:lpstr>
      <vt:lpstr>Презентация PowerPoint</vt:lpstr>
      <vt:lpstr>Научился различать формы И.п. и В.п. и могу объяснить это другому человеку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Дима</cp:lastModifiedBy>
  <cp:revision>49</cp:revision>
  <dcterms:created xsi:type="dcterms:W3CDTF">2013-08-18T07:43:00Z</dcterms:created>
  <dcterms:modified xsi:type="dcterms:W3CDTF">2016-04-07T15:46:58Z</dcterms:modified>
</cp:coreProperties>
</file>