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9" r:id="rId3"/>
    <p:sldId id="257" r:id="rId4"/>
    <p:sldId id="260" r:id="rId5"/>
    <p:sldId id="258" r:id="rId6"/>
    <p:sldId id="288" r:id="rId7"/>
    <p:sldId id="261" r:id="rId8"/>
    <p:sldId id="289" r:id="rId9"/>
    <p:sldId id="263" r:id="rId10"/>
    <p:sldId id="291" r:id="rId11"/>
    <p:sldId id="262" r:id="rId12"/>
    <p:sldId id="293" r:id="rId13"/>
    <p:sldId id="264" r:id="rId14"/>
    <p:sldId id="266" r:id="rId15"/>
    <p:sldId id="268" r:id="rId16"/>
    <p:sldId id="269" r:id="rId17"/>
    <p:sldId id="270" r:id="rId18"/>
    <p:sldId id="271" r:id="rId19"/>
    <p:sldId id="272" r:id="rId20"/>
    <p:sldId id="280" r:id="rId21"/>
    <p:sldId id="282" r:id="rId22"/>
    <p:sldId id="283" r:id="rId23"/>
    <p:sldId id="285" r:id="rId24"/>
    <p:sldId id="287" r:id="rId25"/>
    <p:sldId id="278" r:id="rId26"/>
    <p:sldId id="294" r:id="rId27"/>
  </p:sldIdLst>
  <p:sldSz cx="9144000" cy="6858000" type="screen4x3"/>
  <p:notesSz cx="6858000" cy="9144000"/>
  <p:custDataLst>
    <p:tags r:id="rId2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27AE3-502A-477B-A853-EA1932F97AE5}" type="datetimeFigureOut">
              <a:rPr lang="ru-RU" smtClean="0"/>
              <a:pPr/>
              <a:t>26.09.2014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42F51-9B59-4A93-83A9-3E8D7AAFF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46B1-3996-405C-B220-DAFC42BD8C13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0888-05A8-4716-B080-6DCB60897A1F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1008-DF1B-4055-9F16-93449A7C4486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1199-C0F3-4C2E-BFD9-FD7505646998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F6E99-A624-4B06-AD4A-CBB34A573C03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9AAC-8154-4051-A8D4-C2EBC36AE66F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3C35-C951-43E7-BAF6-BBBAD6685CFE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D0C9-0460-40B9-93B5-C3CB5D5E0759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0669-2977-4CC3-81BD-CD929C6C9D06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C2DF3-0EA5-4BBC-A95B-EA0EAF776405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FF4C-7622-43BC-A4B7-0D7B9A9A7DE8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0c2cc5d23ff0.jpg"/>
          <p:cNvPicPr>
            <a:picLocks noChangeAspect="1"/>
          </p:cNvPicPr>
          <p:nvPr userDrawn="1"/>
        </p:nvPicPr>
        <p:blipFill>
          <a:blip r:embed="rId14" cstate="screen"/>
          <a:stretch>
            <a:fillRect/>
          </a:stretch>
        </p:blipFill>
        <p:spPr>
          <a:xfrm>
            <a:off x="0" y="0"/>
            <a:ext cx="3068960" cy="3068960"/>
          </a:xfrm>
          <a:prstGeom prst="rect">
            <a:avLst/>
          </a:prstGeom>
        </p:spPr>
      </p:pic>
      <p:pic>
        <p:nvPicPr>
          <p:cNvPr id="9" name="Рисунок 8" descr="rgtaylor_csc_net_wan_cloud.png"/>
          <p:cNvPicPr>
            <a:picLocks noChangeAspect="1"/>
          </p:cNvPicPr>
          <p:nvPr userDrawn="1"/>
        </p:nvPicPr>
        <p:blipFill>
          <a:blip r:embed="rId15" cstate="screen"/>
          <a:stretch>
            <a:fillRect/>
          </a:stretch>
        </p:blipFill>
        <p:spPr>
          <a:xfrm>
            <a:off x="4067944" y="332656"/>
            <a:ext cx="2952328" cy="1549972"/>
          </a:xfrm>
          <a:prstGeom prst="rect">
            <a:avLst/>
          </a:prstGeom>
        </p:spPr>
      </p:pic>
      <p:pic>
        <p:nvPicPr>
          <p:cNvPr id="8" name="Рисунок 7" descr="rgtaylor_csc_net_wan_cloud.png"/>
          <p:cNvPicPr>
            <a:picLocks noChangeAspect="1"/>
          </p:cNvPicPr>
          <p:nvPr userDrawn="1"/>
        </p:nvPicPr>
        <p:blipFill>
          <a:blip r:embed="rId15" cstate="screen"/>
          <a:stretch>
            <a:fillRect/>
          </a:stretch>
        </p:blipFill>
        <p:spPr>
          <a:xfrm>
            <a:off x="1691680" y="0"/>
            <a:ext cx="2952328" cy="15499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D48A9-F7FD-48F6-A1B3-8A8BC9B3EF48}" type="datetime1">
              <a:rPr lang="ru-RU" smtClean="0"/>
              <a:pPr/>
              <a:t>26.09.2014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590AD-D3B0-4CE6-B5CE-9467B86A99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amond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4.jpe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corollo.ru/?key=f0dc03cc256aaa1" TargetMode="External"/><Relationship Id="rId2" Type="http://schemas.openxmlformats.org/officeDocument/2006/relationships/hyperlink" Target="http://900igr.net/fotografii/skazki-i-igry/Teremok-1.files/008-Pribezhala-k-teremochku-myshka-norushka-i-stala-v-nej-zhit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forum.in-ku.com/showthread.php?t=136609" TargetMode="External"/><Relationship Id="rId4" Type="http://schemas.openxmlformats.org/officeDocument/2006/relationships/hyperlink" Target="http://finansovyystandart.ru.com/viewforum/6/teremo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71802" y="1500174"/>
            <a:ext cx="5786478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3200" b="1" i="1" dirty="0" smtClean="0">
                <a:solidFill>
                  <a:srgbClr val="008000"/>
                </a:solidFill>
              </a:rPr>
              <a:t>Дидактическая игра</a:t>
            </a:r>
            <a:br>
              <a:rPr lang="ru-RU" sz="3200" b="1" i="1" dirty="0" smtClean="0">
                <a:solidFill>
                  <a:srgbClr val="008000"/>
                </a:solidFill>
              </a:rPr>
            </a:br>
            <a:r>
              <a:rPr lang="ru-RU" sz="3200" b="1" i="1" dirty="0" smtClean="0">
                <a:solidFill>
                  <a:srgbClr val="008000"/>
                </a:solidFill>
              </a:rPr>
              <a:t> по </a:t>
            </a:r>
            <a:r>
              <a:rPr lang="ru-RU" sz="3200" b="1" i="1" smtClean="0">
                <a:solidFill>
                  <a:srgbClr val="008000"/>
                </a:solidFill>
              </a:rPr>
              <a:t>сказке </a:t>
            </a:r>
            <a:r>
              <a:rPr lang="ru-RU" sz="3200" b="1" i="1" smtClean="0">
                <a:solidFill>
                  <a:srgbClr val="008000"/>
                </a:solidFill>
              </a:rPr>
              <a:t>Теремок</a:t>
            </a:r>
            <a:endParaRPr lang="ru-RU" sz="3200" b="1" i="1" dirty="0">
              <a:solidFill>
                <a:srgbClr val="008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105400"/>
            <a:ext cx="5043478" cy="1752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4000"/>
              </a:lnSpc>
            </a:pPr>
            <a:r>
              <a:rPr lang="ru-RU" sz="2400" b="1" i="1" dirty="0" smtClean="0">
                <a:solidFill>
                  <a:srgbClr val="008000"/>
                </a:solidFill>
              </a:rPr>
              <a:t>Автор: Орехова Наталья  Александровна</a:t>
            </a:r>
          </a:p>
          <a:p>
            <a:pPr>
              <a:lnSpc>
                <a:spcPct val="114000"/>
              </a:lnSpc>
            </a:pPr>
            <a:r>
              <a:rPr lang="ru-RU" sz="2400" b="1" i="1" dirty="0" smtClean="0">
                <a:solidFill>
                  <a:srgbClr val="008000"/>
                </a:solidFill>
              </a:rPr>
              <a:t> воспитатель</a:t>
            </a:r>
          </a:p>
          <a:p>
            <a:pPr>
              <a:lnSpc>
                <a:spcPct val="114000"/>
              </a:lnSpc>
            </a:pPr>
            <a:r>
              <a:rPr lang="ru-RU" sz="2400" b="1" i="1" dirty="0" smtClean="0">
                <a:solidFill>
                  <a:srgbClr val="008000"/>
                </a:solidFill>
              </a:rPr>
              <a:t>МКДОУ </a:t>
            </a:r>
            <a:r>
              <a:rPr lang="ru-RU" sz="2400" b="1" i="1" dirty="0" err="1" smtClean="0">
                <a:solidFill>
                  <a:srgbClr val="008000"/>
                </a:solidFill>
              </a:rPr>
              <a:t>д</a:t>
            </a:r>
            <a:r>
              <a:rPr lang="ru-RU" sz="2400" b="1" i="1" dirty="0" smtClean="0">
                <a:solidFill>
                  <a:srgbClr val="008000"/>
                </a:solidFill>
              </a:rPr>
              <a:t>/с №2 «Ласточка»</a:t>
            </a:r>
          </a:p>
          <a:p>
            <a:pPr>
              <a:lnSpc>
                <a:spcPct val="114000"/>
              </a:lnSpc>
            </a:pPr>
            <a:r>
              <a:rPr lang="ru-RU" sz="2400" b="1" i="1" dirty="0" smtClean="0">
                <a:solidFill>
                  <a:srgbClr val="008000"/>
                </a:solidFill>
              </a:rPr>
              <a:t>г. Семилуки                  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Белозёрова Татьяна Владимировна</a:t>
            </a:r>
            <a:endParaRPr lang="ru-RU" dirty="0"/>
          </a:p>
        </p:txBody>
      </p:sp>
      <p:pic>
        <p:nvPicPr>
          <p:cNvPr id="1026" name="Picture 2" descr="C:\Users\User\Pictures\Ирина\сказки\313229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58" y="2643182"/>
            <a:ext cx="3071834" cy="3929090"/>
          </a:xfrm>
          <a:prstGeom prst="roundRect">
            <a:avLst/>
          </a:prstGeom>
          <a:noFill/>
          <a:effectLst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00438"/>
            <a:ext cx="1285884" cy="1571636"/>
          </a:xfrm>
          <a:prstGeom prst="rect">
            <a:avLst/>
          </a:prstGeom>
          <a:noFill/>
        </p:spPr>
      </p:pic>
      <p:pic>
        <p:nvPicPr>
          <p:cNvPr id="7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3357562"/>
            <a:ext cx="1428760" cy="1714512"/>
          </a:xfrm>
          <a:prstGeom prst="rect">
            <a:avLst/>
          </a:prstGeom>
          <a:noFill/>
        </p:spPr>
      </p:pic>
      <p:pic>
        <p:nvPicPr>
          <p:cNvPr id="8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3429000"/>
            <a:ext cx="1000132" cy="157163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214678" y="2928934"/>
            <a:ext cx="5357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Игра предназначена для детей 4-5 лет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500"/>
                            </p:stCondLst>
                            <p:childTnLst>
                              <p:par>
                                <p:cTn id="7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500"/>
                            </p:stCondLst>
                            <p:childTnLst>
                              <p:par>
                                <p:cTn id="8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214554"/>
            <a:ext cx="1571636" cy="2428892"/>
          </a:xfrm>
          <a:prstGeom prst="rect">
            <a:avLst/>
          </a:prstGeom>
          <a:noFill/>
        </p:spPr>
      </p:pic>
      <p:pic>
        <p:nvPicPr>
          <p:cNvPr id="4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3429000"/>
            <a:ext cx="1143008" cy="2143140"/>
          </a:xfrm>
          <a:prstGeom prst="rect">
            <a:avLst/>
          </a:prstGeom>
          <a:noFill/>
        </p:spPr>
      </p:pic>
      <p:pic>
        <p:nvPicPr>
          <p:cNvPr id="3074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2357430"/>
            <a:ext cx="1857388" cy="2857521"/>
          </a:xfrm>
          <a:prstGeom prst="rect">
            <a:avLst/>
          </a:prstGeom>
          <a:noFill/>
        </p:spPr>
      </p:pic>
      <p:pic>
        <p:nvPicPr>
          <p:cNvPr id="4098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357430"/>
            <a:ext cx="2786082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4" descr="C:\Users\User\Pictures\Ирина\сказки\0009-013-Prishjol-k-teremochku-Mishk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429000"/>
            <a:ext cx="242889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71612"/>
            <a:ext cx="4786346" cy="5143536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285720" y="2500306"/>
            <a:ext cx="35719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ответил медведю?</a:t>
            </a:r>
            <a:endParaRPr lang="ru-RU" sz="2400" dirty="0">
              <a:solidFill>
                <a:srgbClr val="00800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071934" y="1571612"/>
            <a:ext cx="1928826" cy="1571636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4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92 -0.01065 C 0.22691 2.22222E-6 0.23594 0.01065 0.23993 0.02407 C 0.24392 0.03866 0.24601 0.05602 0.24792 0.07338 C 0.25 0.09074 0.24792 0.10532 0.24601 0.12129 C 0.24392 0.13611 0.24097 0.15208 0.23385 0.16528 C 0.22795 0.1787 0.21788 0.18935 0.20694 0.19745 C 0.19687 0.20532 0.1849 0.21065 0.17292 0.21342 C 0.16094 0.21597 0.14896 0.21597 0.13785 0.21342 C 0.12587 0.21065 0.11493 0.20393 0.1059 0.19328 C 0.09687 0.18403 0.08889 0.17199 0.0849 0.15741 C 0.07986 0.14398 0.07795 0.12546 0.07795 0.11065 C 0.07691 0.09606 0.07795 0.0787 0.08299 0.06412 C 0.08785 0.05069 0.09687 0.04004 0.10885 0.03472 C 0.12101 0.03078 0.13299 0.03611 0.14097 0.04537 C 0.14792 0.05463 0.15295 0.06944 0.15399 0.08657 C 0.15399 0.10393 0.15295 0.11991 0.14792 0.13333 C 0.14288 0.14676 0.14392 0.1493 0.12396 0.16666 C 0.1059 0.18541 0.08785 0.18009 0.07691 0.18125 C 0.06597 0.18125 0.05694 0.17592 0.04601 0.1706 C 0.03385 0.16412 0.02396 0.15208 0.01684 0.14143 C 0.0099 0.13078 0.00694 0.11736 0.00295 0.09606 C 2.77778E-7 0.07477 2.77778E-7 0.06412 2.77778E-7 0.04791 C 2.77778E-7 0.03194 2.77778E-7 0.01597 2.77778E-7 2.22222E-6 " pathEditMode="relative" rAng="0" ptsTypes="fffffffffffffffffffffff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000240"/>
            <a:ext cx="1571636" cy="2428892"/>
          </a:xfrm>
          <a:prstGeom prst="rect">
            <a:avLst/>
          </a:prstGeom>
          <a:noFill/>
        </p:spPr>
      </p:pic>
      <p:pic>
        <p:nvPicPr>
          <p:cNvPr id="4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500570"/>
            <a:ext cx="1143008" cy="2143140"/>
          </a:xfrm>
          <a:prstGeom prst="rect">
            <a:avLst/>
          </a:prstGeom>
          <a:noFill/>
        </p:spPr>
      </p:pic>
      <p:pic>
        <p:nvPicPr>
          <p:cNvPr id="3074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1714488"/>
            <a:ext cx="1857388" cy="2857521"/>
          </a:xfrm>
          <a:prstGeom prst="rect">
            <a:avLst/>
          </a:prstGeom>
          <a:noFill/>
        </p:spPr>
      </p:pic>
      <p:pic>
        <p:nvPicPr>
          <p:cNvPr id="4098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5992"/>
            <a:ext cx="2786082" cy="3643338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3363" y="2571744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Белозёрова Татьяна Владимировна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43174" y="214290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отвечала мышка, отзываясь на стук в теремок?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5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4643446"/>
            <a:ext cx="1143008" cy="2000264"/>
          </a:xfrm>
          <a:prstGeom prst="rect">
            <a:avLst/>
          </a:prstGeom>
          <a:noFill/>
        </p:spPr>
      </p:pic>
      <p:pic>
        <p:nvPicPr>
          <p:cNvPr id="6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571876"/>
            <a:ext cx="1500198" cy="2643206"/>
          </a:xfrm>
          <a:prstGeom prst="rect">
            <a:avLst/>
          </a:prstGeom>
          <a:noFill/>
        </p:spPr>
      </p:pic>
      <p:pic>
        <p:nvPicPr>
          <p:cNvPr id="7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428736"/>
            <a:ext cx="2428892" cy="3429024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1571612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3" y="3143248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57422" y="714356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отвечала лягушка?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714752"/>
            <a:ext cx="1500198" cy="2714645"/>
          </a:xfrm>
          <a:prstGeom prst="rect">
            <a:avLst/>
          </a:prstGeom>
          <a:noFill/>
        </p:spPr>
      </p:pic>
      <p:pic>
        <p:nvPicPr>
          <p:cNvPr id="5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714488"/>
            <a:ext cx="2786082" cy="3643338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1928802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928934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Белозёрова Татьяна Владимировна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43174" y="785794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 заяц?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2357430"/>
            <a:ext cx="2786082" cy="3643338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2500306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571744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71736" y="1000108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отвечала лиса?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357430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857496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71736" y="1857364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 волк?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000372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3042" y="2857496"/>
            <a:ext cx="614366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Кому отвечал медведь?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Содержимое 3" descr="simbol040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643306" y="4143380"/>
            <a:ext cx="178595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00166" y="2000240"/>
            <a:ext cx="721523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слышал такой ответ на стук в теремок: </a:t>
            </a:r>
          </a:p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«Я- мышка, я- лягушка, я- зайчик, я- лисичка, я- волк»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9-013-Prishjol-k-teremochku-Mishka (1)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000372"/>
            <a:ext cx="2428893" cy="356712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1026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143248"/>
            <a:ext cx="2057400" cy="231616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357686" y="1643050"/>
            <a:ext cx="16623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</a:rPr>
              <a:t> Цель: 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108" y="2214554"/>
            <a:ext cx="6500858" cy="22814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008000"/>
                </a:solidFill>
              </a:rPr>
              <a:t> </a:t>
            </a:r>
            <a:r>
              <a:rPr lang="ru-RU" sz="2400" dirty="0" smtClean="0">
                <a:solidFill>
                  <a:srgbClr val="008000"/>
                </a:solidFill>
              </a:rPr>
              <a:t>Формировать умение у детей эмоционально воспринимать содержание сказки.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008000"/>
                </a:solidFill>
              </a:rPr>
              <a:t> Запоминать персонажей  и последовательность действий</a:t>
            </a:r>
            <a:r>
              <a:rPr lang="ru-RU" sz="2800" dirty="0" smtClean="0">
                <a:solidFill>
                  <a:srgbClr val="008000"/>
                </a:solidFill>
              </a:rPr>
              <a:t>.</a:t>
            </a:r>
            <a:endParaRPr lang="ru-RU" sz="28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4546" y="4643446"/>
            <a:ext cx="6357982" cy="204311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8000"/>
                </a:solidFill>
              </a:rPr>
              <a:t>Ход игры:</a:t>
            </a:r>
          </a:p>
          <a:p>
            <a:r>
              <a:rPr lang="ru-RU" sz="2400" dirty="0" smtClean="0">
                <a:solidFill>
                  <a:srgbClr val="008000"/>
                </a:solidFill>
              </a:rPr>
              <a:t>Дети отвечают на заданные вопросы, соблюдая последовательность действий в сказке.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28762" y="1785926"/>
            <a:ext cx="721523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слышал такой ответ на стук в теремок: </a:t>
            </a:r>
          </a:p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«Я- мышка, я- лягушка, я- зайчик, я- лисичка»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000372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28762" y="1857364"/>
            <a:ext cx="700095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слышал такой ответ на стук в теремок: </a:t>
            </a:r>
          </a:p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«Я - мышка, я - лягушка, я - зайчик»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2857496"/>
            <a:ext cx="2786082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28762" y="1714488"/>
            <a:ext cx="685808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слышал такой ответ на стук в теремок: </a:t>
            </a:r>
          </a:p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«Я- мышка, я- лягушка»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143248"/>
            <a:ext cx="2000264" cy="3071835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57290" y="2000240"/>
            <a:ext cx="721523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слышал такой ответ на стук в теремок: </a:t>
            </a:r>
          </a:p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«Я- мышка»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500438"/>
            <a:ext cx="2428892" cy="3071834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00100" y="2428868"/>
            <a:ext cx="721523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А что услышала мышка?</a:t>
            </a:r>
            <a:endParaRPr lang="ru-RU" sz="2400" dirty="0">
              <a:solidFill>
                <a:srgbClr val="008000"/>
              </a:solidFill>
            </a:endParaRPr>
          </a:p>
        </p:txBody>
      </p:sp>
      <p:pic>
        <p:nvPicPr>
          <p:cNvPr id="4" name="Содержимое 3" descr="simbol040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643306" y="4143380"/>
            <a:ext cx="178595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28662" y="2786058"/>
            <a:ext cx="7715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008000"/>
                </a:solidFill>
              </a:rPr>
              <a:t>Спасибо за внимание!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7170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857628"/>
            <a:ext cx="2357454" cy="2643206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0"/>
                            </p:stCondLst>
                            <p:childTnLst>
                              <p:par>
                                <p:cTn id="24" presetID="3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0.00741 L -0.2158 0.13195 L -0.18333 0.00741 L -0.14896 0.13195 L -0.11458 0.00741 L -0.08247 0.13195 L -0.04826 0.00741 L -0.0158 0.13195 L 0.01858 0.00741 L 0.05295 0.13195 L 0.08542 0.00741 L 0.11962 0.13195 L 0.15174 0.00741 L 0.18611 0.13195 L 0.22049 0.00741 L 0.25295 0.13195 L 0.28733 0.00741 " pathEditMode="relative" rAng="0" ptsTypes="FFFFFFFFFFFFFFFFF">
                                      <p:cBhvr>
                                        <p:cTn id="2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Белозёрова Татьяна Владимировна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714348" y="2143116"/>
            <a:ext cx="8072494" cy="45259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ru-RU" sz="2400" dirty="0" smtClean="0">
              <a:hlinkClick r:id="rId2"/>
            </a:endParaRPr>
          </a:p>
          <a:p>
            <a:r>
              <a:rPr lang="ru-RU" sz="2000" b="1" dirty="0" smtClean="0">
                <a:solidFill>
                  <a:srgbClr val="008000"/>
                </a:solidFill>
              </a:rPr>
              <a:t>Развитие речи. Окружающий мир: дидактический материал к занятиям / авт. – сост. О.В. Епифанова.- Волгоград: Учитель, 2008.</a:t>
            </a:r>
            <a:endParaRPr lang="ru-RU" sz="2000" b="1" dirty="0" smtClean="0">
              <a:solidFill>
                <a:srgbClr val="008000"/>
              </a:solidFill>
              <a:hlinkClick r:id="rId2"/>
            </a:endParaRPr>
          </a:p>
          <a:p>
            <a:r>
              <a:rPr lang="en-US" sz="2000" dirty="0" smtClean="0">
                <a:solidFill>
                  <a:srgbClr val="008000"/>
                </a:solidFill>
                <a:hlinkClick r:id="rId2"/>
              </a:rPr>
              <a:t>http://900igr.net/fotografii/skazki-i-igry/Teremok-1.files/008-Pribezhala-k-teremochku-myshka-norushka-i-stala-v-nej-zhit.html</a:t>
            </a:r>
            <a:r>
              <a:rPr lang="ru-RU" sz="2000" dirty="0" smtClean="0">
                <a:solidFill>
                  <a:srgbClr val="008000"/>
                </a:solidFill>
              </a:rPr>
              <a:t> </a:t>
            </a:r>
            <a:r>
              <a:rPr lang="ru-RU" sz="2000" b="1" dirty="0" smtClean="0">
                <a:solidFill>
                  <a:srgbClr val="008000"/>
                </a:solidFill>
              </a:rPr>
              <a:t>мышка, лягушка, лиса, медведь</a:t>
            </a:r>
          </a:p>
          <a:p>
            <a:pPr>
              <a:buClr>
                <a:srgbClr val="008000"/>
              </a:buClr>
            </a:pPr>
            <a:r>
              <a:rPr lang="en-US" sz="2000" dirty="0" smtClean="0">
                <a:hlinkClick r:id="rId3"/>
              </a:rPr>
              <a:t>http://corollo.ru/?key=f0dc03cc256aaa1</a:t>
            </a:r>
            <a:r>
              <a:rPr lang="ru-RU" sz="2000" dirty="0" smtClean="0">
                <a:solidFill>
                  <a:srgbClr val="008000"/>
                </a:solidFill>
              </a:rPr>
              <a:t> </a:t>
            </a:r>
            <a:r>
              <a:rPr lang="ru-RU" sz="2000" b="1" dirty="0" smtClean="0">
                <a:solidFill>
                  <a:srgbClr val="008000"/>
                </a:solidFill>
              </a:rPr>
              <a:t>волк</a:t>
            </a:r>
          </a:p>
          <a:p>
            <a:pPr>
              <a:buClr>
                <a:srgbClr val="008000"/>
              </a:buClr>
            </a:pPr>
            <a:r>
              <a:rPr lang="en-US" sz="2000" dirty="0" smtClean="0">
                <a:hlinkClick r:id="rId4"/>
              </a:rPr>
              <a:t>http://finansovyystandart.ru.com/viewforum/6/teremok/</a:t>
            </a:r>
            <a:r>
              <a:rPr lang="ru-RU" sz="2000" b="1" dirty="0" smtClean="0">
                <a:solidFill>
                  <a:srgbClr val="008000"/>
                </a:solidFill>
              </a:rPr>
              <a:t>теремок</a:t>
            </a:r>
          </a:p>
          <a:p>
            <a:pPr>
              <a:buClr>
                <a:srgbClr val="008000"/>
              </a:buClr>
            </a:pPr>
            <a:r>
              <a:rPr lang="en-US" sz="2000" dirty="0" smtClean="0">
                <a:hlinkClick r:id="rId5"/>
              </a:rPr>
              <a:t>http://forum.in-ku.com/showthread.php?t=136609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8000"/>
                </a:solidFill>
              </a:rPr>
              <a:t>надпись теремок</a:t>
            </a:r>
          </a:p>
          <a:p>
            <a:pPr>
              <a:buClr>
                <a:srgbClr val="008000"/>
              </a:buClr>
            </a:pPr>
            <a:r>
              <a:rPr lang="ru-RU" sz="2000" b="1" dirty="0" smtClean="0">
                <a:solidFill>
                  <a:srgbClr val="008000"/>
                </a:solidFill>
              </a:rPr>
              <a:t>Автор шаблона Белозерова Татьяна Владимировна</a:t>
            </a:r>
            <a:endParaRPr lang="ru-RU" sz="2000" b="1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5029" y="2000240"/>
            <a:ext cx="5624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Использованные материалы: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8" name="Picture 2" descr="C:\Users\User\Pictures\Ирина\сказки\marshak-19.pn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000504"/>
            <a:ext cx="1857388" cy="2466972"/>
          </a:xfrm>
          <a:prstGeom prst="rect">
            <a:avLst/>
          </a:prstGeom>
          <a:noFill/>
        </p:spPr>
      </p:pic>
      <p:pic>
        <p:nvPicPr>
          <p:cNvPr id="2051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54" y="1785926"/>
            <a:ext cx="4786346" cy="4857784"/>
          </a:xfrm>
          <a:prstGeom prst="rect">
            <a:avLst/>
          </a:prstGeom>
          <a:noFill/>
        </p:spPr>
      </p:pic>
      <p:sp>
        <p:nvSpPr>
          <p:cNvPr id="25" name="Облако 24"/>
          <p:cNvSpPr/>
          <p:nvPr/>
        </p:nvSpPr>
        <p:spPr>
          <a:xfrm>
            <a:off x="4643438" y="1928802"/>
            <a:ext cx="1571636" cy="135732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14282" y="2571744"/>
            <a:ext cx="4286280" cy="12715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8000"/>
                </a:solidFill>
              </a:rPr>
              <a:t>Кто ответил мышке, когда она постучалась в теремок?</a:t>
            </a:r>
            <a:endParaRPr lang="ru-RU" sz="2800" dirty="0">
              <a:solidFill>
                <a:srgbClr val="008000"/>
              </a:solidFill>
            </a:endParaRPr>
          </a:p>
        </p:txBody>
      </p:sp>
      <p:pic>
        <p:nvPicPr>
          <p:cNvPr id="9" name="Содержимое 3" descr="simbol040.gif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300000">
            <a:off x="413637" y="4254546"/>
            <a:ext cx="709251" cy="987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01598 0.13194 L 0.03108 3.7037E-6 L 0.04705 0.13194 L 0.06303 3.7037E-6 L 0.07796 0.13194 L 0.09393 3.7037E-6 L 0.10903 0.13194 L 0.125 3.7037E-6 L 0.14098 0.13194 L 0.15608 3.7037E-6 L 0.17205 0.13194 L 0.18698 3.7037E-6 L 0.20296 0.13194 L 0.21893 3.7037E-6 L 0.23403 0.13194 L 0.25 3.7037E-6 " pathEditMode="relative" rAng="0" ptsTypes="FFFFFFFFFFFFFFFFF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71612"/>
            <a:ext cx="4786346" cy="5143536"/>
          </a:xfrm>
          <a:prstGeom prst="rect">
            <a:avLst/>
          </a:prstGeom>
          <a:noFill/>
        </p:spPr>
      </p:pic>
      <p:pic>
        <p:nvPicPr>
          <p:cNvPr id="4" name="Picture 3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214818"/>
            <a:ext cx="1714512" cy="228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285720" y="2500306"/>
            <a:ext cx="4143404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8000"/>
                </a:solidFill>
              </a:rPr>
              <a:t>Кто ответил лягушке?</a:t>
            </a:r>
            <a:endParaRPr lang="ru-RU" sz="2400" dirty="0">
              <a:solidFill>
                <a:srgbClr val="00800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429124" y="1714488"/>
            <a:ext cx="1700218" cy="135732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214818"/>
            <a:ext cx="2057400" cy="2316163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6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71612"/>
            <a:ext cx="4786346" cy="5143536"/>
          </a:xfrm>
          <a:prstGeom prst="rect">
            <a:avLst/>
          </a:prstGeom>
          <a:noFill/>
        </p:spPr>
      </p:pic>
      <p:pic>
        <p:nvPicPr>
          <p:cNvPr id="3075" name="Picture 3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857628"/>
            <a:ext cx="1643074" cy="2500330"/>
          </a:xfrm>
          <a:prstGeom prst="rect">
            <a:avLst/>
          </a:prstGeom>
          <a:noFill/>
        </p:spPr>
      </p:pic>
      <p:sp>
        <p:nvSpPr>
          <p:cNvPr id="9" name="Облако 8"/>
          <p:cNvSpPr/>
          <p:nvPr/>
        </p:nvSpPr>
        <p:spPr>
          <a:xfrm>
            <a:off x="4214810" y="1643050"/>
            <a:ext cx="1928826" cy="142876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2643182"/>
            <a:ext cx="407196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8000"/>
                </a:solidFill>
              </a:rPr>
              <a:t>Кто ответил Зайчику?</a:t>
            </a:r>
            <a:endParaRPr lang="ru-RU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16 0.132  L 0.031 0  L 0.047 0.132  L 0.063 0  L 0.078 0.132  L 0.094 0  L 0.109 0.132  L 0.125 0  L 0.141 0.132  L 0.156 0  L 0.172 0.132  L 0.187 0  L 0.203 0.132  L 0.219 0  L 0.234 0.132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2500306"/>
            <a:ext cx="2500330" cy="3143272"/>
          </a:xfrm>
          <a:prstGeom prst="rect">
            <a:avLst/>
          </a:prstGeom>
          <a:noFill/>
        </p:spPr>
      </p:pic>
      <p:pic>
        <p:nvPicPr>
          <p:cNvPr id="2050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714620"/>
            <a:ext cx="2214578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4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571612"/>
            <a:ext cx="4786346" cy="5143536"/>
          </a:xfrm>
          <a:prstGeom prst="rect">
            <a:avLst/>
          </a:prstGeom>
          <a:noFill/>
        </p:spPr>
      </p:pic>
      <p:pic>
        <p:nvPicPr>
          <p:cNvPr id="5" name="Picture 5" descr="C:\Users\User\Pictures\Ирина\сказки\0007-011-Prishla-k-teremochku-lis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543300"/>
            <a:ext cx="2624137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357158" y="2500306"/>
            <a:ext cx="371477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8000"/>
                </a:solidFill>
              </a:rPr>
              <a:t>Кто ответил лисе?</a:t>
            </a:r>
            <a:endParaRPr lang="ru-RU" sz="2800" dirty="0">
              <a:solidFill>
                <a:srgbClr val="00800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286248" y="1714488"/>
            <a:ext cx="1643074" cy="135732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243 0.00417 L -0.03646 0.13611 L -0.02135 0.00417 L -0.00538 0.13611 L 0.01059 0.00417 L 0.02552 0.13611 L 0.04149 0.00417 L 0.0566 0.13611 L 0.07257 0.00417 L 0.08854 0.13611 L 0.10365 0.00417 L 0.11962 0.13611 L 0.13455 0.00417 L 0.15052 0.13611 L 0.16649 0.00417 L 0.1816 0.13611 L 0.19757 0.00417 " pathEditMode="relative" rAng="0" ptsTypes="FFFFFFFFFFFFFFFFF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3" name="Picture 2" descr="C:\Users\User\Pictures\Ирина\сказки\marshak-19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1857364"/>
            <a:ext cx="2500330" cy="3143272"/>
          </a:xfrm>
          <a:prstGeom prst="rect">
            <a:avLst/>
          </a:prstGeom>
          <a:noFill/>
        </p:spPr>
      </p:pic>
      <p:pic>
        <p:nvPicPr>
          <p:cNvPr id="4" name="Picture 2" descr="C:\Users\User\Pictures\Ирина\сказки\0005-009-Priskakala-ljagushka-kvakushka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714620"/>
            <a:ext cx="1857388" cy="2857520"/>
          </a:xfrm>
          <a:prstGeom prst="rect">
            <a:avLst/>
          </a:prstGeom>
          <a:noFill/>
        </p:spPr>
      </p:pic>
      <p:pic>
        <p:nvPicPr>
          <p:cNvPr id="3074" name="Picture 2" descr="C:\Users\User\Pictures\Ирина\сказки\0006-010-Priskakal-k-teremochku-zajka.png"/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2643182"/>
            <a:ext cx="2928958" cy="3581395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Белозёрова Татьяна Владимировна</a:t>
            </a:r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857496"/>
            <a:ext cx="256063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 descr="C:\Users\User\Pictures\Ирина\сказки\d12_kids_105 - копия.jp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714464"/>
            <a:ext cx="4786346" cy="5143536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4572000" y="1928802"/>
            <a:ext cx="407196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8000"/>
                </a:solidFill>
              </a:rPr>
              <a:t>Кто ответил волку?</a:t>
            </a:r>
            <a:endParaRPr lang="ru-RU" sz="2800" dirty="0">
              <a:solidFill>
                <a:srgbClr val="00800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85720" y="2000240"/>
            <a:ext cx="1643074" cy="1357322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16 0.09144 C -0.15416 0.13542 -0.13663 0.17153 -0.1151 0.17153 C -0.08958 0.17153 -0.08055 0.13148 -0.07656 0.10741 L -0.07257 0.07547 C -0.06875 0.05139 -0.05902 0.01135 -0.03038 0.01135 C -0.0118 0.01135 0.0092 0.04746 0.0092 0.09144 C 0.0092 0.13542 -0.0118 0.17153 -0.03038 0.17153 C -0.05902 0.17153 -0.06875 0.13148 -0.07257 0.10741 L -0.07656 0.07547 C -0.08055 0.05139 -0.08958 0.01135 -0.1151 0.01135 C -0.13663 0.01135 -0.15416 0.04746 -0.15416 0.09144 Z " pathEditMode="relative" rAng="0" ptsTypes="ffFffffFfff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4577b329b27bb72ab90771e50b192f52a436dd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364</Words>
  <Application>Microsoft Office PowerPoint</Application>
  <PresentationFormat>Экран (4:3)</PresentationFormat>
  <Paragraphs>69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Дидактическая игра  по сказке Теремок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</dc:title>
  <dc:creator>Наталья</dc:creator>
  <cp:lastModifiedBy>User</cp:lastModifiedBy>
  <cp:revision>41</cp:revision>
  <dcterms:created xsi:type="dcterms:W3CDTF">2012-06-11T14:41:07Z</dcterms:created>
  <dcterms:modified xsi:type="dcterms:W3CDTF">2014-09-26T15:47:30Z</dcterms:modified>
</cp:coreProperties>
</file>