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4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C58A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72" autoAdjust="0"/>
    <p:restoredTop sz="94660"/>
  </p:normalViewPr>
  <p:slideViewPr>
    <p:cSldViewPr>
      <p:cViewPr varScale="1">
        <p:scale>
          <a:sx n="70" d="100"/>
          <a:sy n="70" d="100"/>
        </p:scale>
        <p:origin x="-10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1.wmf"/><Relationship Id="rId4" Type="http://schemas.openxmlformats.org/officeDocument/2006/relationships/image" Target="../media/image1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3AB609-07B9-4B24-9136-3BBC6297FEAE}" type="datetimeFigureOut">
              <a:rPr lang="ru-RU" smtClean="0"/>
              <a:pPr/>
              <a:t>07.04.2016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32CBEB-DD91-4AC2-B87D-DD960C2AA40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  <p:sp>
        <p:nvSpPr>
          <p:cNvPr id="40964" name="Номер слайда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1796FEC-DAD6-4E9F-8330-8217C73BCD2B}" type="slidenum">
              <a:rPr lang="ru-RU" smtClean="0"/>
              <a:pPr/>
              <a:t>9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52D96-21DF-41CA-982F-28F43A032BB3}" type="datetimeFigureOut">
              <a:rPr lang="ru-RU" smtClean="0"/>
              <a:pPr/>
              <a:t>07.04.2016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84329-1349-43C6-8781-D212CA0185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52D96-21DF-41CA-982F-28F43A032BB3}" type="datetimeFigureOut">
              <a:rPr lang="ru-RU" smtClean="0"/>
              <a:pPr/>
              <a:t>07.04.2016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84329-1349-43C6-8781-D212CA0185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52D96-21DF-41CA-982F-28F43A032BB3}" type="datetimeFigureOut">
              <a:rPr lang="ru-RU" smtClean="0"/>
              <a:pPr/>
              <a:t>07.04.2016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84329-1349-43C6-8781-D212CA0185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AC19CE-3797-40CD-B5AE-84CC598B7F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52D96-21DF-41CA-982F-28F43A032BB3}" type="datetimeFigureOut">
              <a:rPr lang="ru-RU" smtClean="0"/>
              <a:pPr/>
              <a:t>07.04.2016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84329-1349-43C6-8781-D212CA0185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52D96-21DF-41CA-982F-28F43A032BB3}" type="datetimeFigureOut">
              <a:rPr lang="ru-RU" smtClean="0"/>
              <a:pPr/>
              <a:t>07.04.2016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84329-1349-43C6-8781-D212CA0185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52D96-21DF-41CA-982F-28F43A032BB3}" type="datetimeFigureOut">
              <a:rPr lang="ru-RU" smtClean="0"/>
              <a:pPr/>
              <a:t>07.04.2016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84329-1349-43C6-8781-D212CA0185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52D96-21DF-41CA-982F-28F43A032BB3}" type="datetimeFigureOut">
              <a:rPr lang="ru-RU" smtClean="0"/>
              <a:pPr/>
              <a:t>07.04.2016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84329-1349-43C6-8781-D212CA0185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52D96-21DF-41CA-982F-28F43A032BB3}" type="datetimeFigureOut">
              <a:rPr lang="ru-RU" smtClean="0"/>
              <a:pPr/>
              <a:t>07.04.2016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84329-1349-43C6-8781-D212CA0185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52D96-21DF-41CA-982F-28F43A032BB3}" type="datetimeFigureOut">
              <a:rPr lang="ru-RU" smtClean="0"/>
              <a:pPr/>
              <a:t>07.04.2016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84329-1349-43C6-8781-D212CA0185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52D96-21DF-41CA-982F-28F43A032BB3}" type="datetimeFigureOut">
              <a:rPr lang="ru-RU" smtClean="0"/>
              <a:pPr/>
              <a:t>07.04.2016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84329-1349-43C6-8781-D212CA0185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52D96-21DF-41CA-982F-28F43A032BB3}" type="datetimeFigureOut">
              <a:rPr lang="ru-RU" smtClean="0"/>
              <a:pPr/>
              <a:t>07.04.2016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84329-1349-43C6-8781-D212CA01855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C52D96-21DF-41CA-982F-28F43A032BB3}" type="datetimeFigureOut">
              <a:rPr lang="ru-RU" smtClean="0"/>
              <a:pPr/>
              <a:t>07.04.2016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F84329-1349-43C6-8781-D212CA01855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Relationship Id="rId5" Type="http://schemas.openxmlformats.org/officeDocument/2006/relationships/oleObject" Target="../embeddings/oleObject10.bin"/><Relationship Id="rId4" Type="http://schemas.openxmlformats.org/officeDocument/2006/relationships/oleObject" Target="../embeddings/oleObject9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4.bin"/><Relationship Id="rId5" Type="http://schemas.openxmlformats.org/officeDocument/2006/relationships/oleObject" Target="../embeddings/oleObject13.bin"/><Relationship Id="rId4" Type="http://schemas.openxmlformats.org/officeDocument/2006/relationships/oleObject" Target="../embeddings/oleObject12.bin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Урок математики в 5 классе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15 февраля </a:t>
            </a:r>
            <a:r>
              <a:rPr lang="ru-RU" dirty="0" smtClean="0"/>
              <a:t>2015 </a:t>
            </a:r>
            <a:r>
              <a:rPr lang="ru-RU" dirty="0" smtClean="0"/>
              <a:t>года</a:t>
            </a:r>
            <a:endParaRPr lang="ru-RU" dirty="0"/>
          </a:p>
        </p:txBody>
      </p:sp>
      <p:pic>
        <p:nvPicPr>
          <p:cNvPr id="4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88224" y="4149080"/>
            <a:ext cx="2288697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994122"/>
          </a:xfrm>
        </p:spPr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Задание 2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755576" y="1268760"/>
            <a:ext cx="7632848" cy="244827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  <a:defRPr/>
            </a:pP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>Сравните 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</a:rPr>
              <a:t>две дроби с одинаковыми числителями. Например,</a:t>
            </a:r>
          </a:p>
          <a:p>
            <a:pPr>
              <a:lnSpc>
                <a:spcPct val="90000"/>
              </a:lnSpc>
              <a:buNone/>
              <a:defRPr/>
            </a:pPr>
            <a:endParaRPr lang="ru-RU" sz="2800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lnSpc>
                <a:spcPct val="90000"/>
              </a:lnSpc>
              <a:buNone/>
              <a:defRPr/>
            </a:pPr>
            <a:endParaRPr lang="ru-RU" sz="2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lnSpc>
                <a:spcPct val="90000"/>
              </a:lnSpc>
              <a:buNone/>
              <a:defRPr/>
            </a:pP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>Приведите 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</a:rPr>
              <a:t>пример такого сравнения в </a:t>
            </a: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>жизни</a:t>
            </a:r>
            <a:endParaRPr lang="ru-RU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6147" name="Object 7"/>
          <p:cNvGraphicFramePr>
            <a:graphicFrameLocks noChangeAspect="1"/>
          </p:cNvGraphicFramePr>
          <p:nvPr/>
        </p:nvGraphicFramePr>
        <p:xfrm>
          <a:off x="2123728" y="2132856"/>
          <a:ext cx="1368425" cy="774700"/>
        </p:xfrm>
        <a:graphic>
          <a:graphicData uri="http://schemas.openxmlformats.org/presentationml/2006/ole">
            <p:oleObj spid="_x0000_s6147" name="Формула" r:id="rId3" imgW="368280" imgH="393480" progId="Equation.3">
              <p:embed/>
            </p:oleObj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611560" y="3645024"/>
            <a:ext cx="7992888" cy="2529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>Сделайте вывод:</a:t>
            </a:r>
            <a:endParaRPr lang="ru-RU" sz="2800" b="1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lnSpc>
                <a:spcPct val="90000"/>
              </a:lnSpc>
              <a:defRPr/>
            </a:pPr>
            <a:r>
              <a:rPr lang="ru-RU" sz="3200" b="1" i="1" dirty="0" smtClean="0">
                <a:solidFill>
                  <a:schemeClr val="accent1">
                    <a:lumMod val="75000"/>
                  </a:schemeClr>
                </a:solidFill>
              </a:rPr>
              <a:t>Из </a:t>
            </a:r>
            <a:r>
              <a:rPr lang="ru-RU" sz="3200" b="1" i="1" dirty="0">
                <a:solidFill>
                  <a:schemeClr val="accent1">
                    <a:lumMod val="75000"/>
                  </a:schemeClr>
                </a:solidFill>
              </a:rPr>
              <a:t>двух дробей с одинаковыми</a:t>
            </a:r>
            <a:r>
              <a:rPr lang="ru-RU" sz="3200" b="1" i="1" dirty="0" smtClean="0">
                <a:solidFill>
                  <a:schemeClr val="accent1">
                    <a:lumMod val="75000"/>
                  </a:schemeClr>
                </a:solidFill>
              </a:rPr>
              <a:t>…………………………..  меньше </a:t>
            </a:r>
            <a:r>
              <a:rPr lang="ru-RU" sz="3200" b="1" i="1" dirty="0">
                <a:solidFill>
                  <a:schemeClr val="accent1">
                    <a:lumMod val="75000"/>
                  </a:schemeClr>
                </a:solidFill>
              </a:rPr>
              <a:t>та, у </a:t>
            </a:r>
            <a:r>
              <a:rPr lang="ru-RU" sz="3200" b="1" i="1" dirty="0" smtClean="0">
                <a:solidFill>
                  <a:schemeClr val="accent1">
                    <a:lumMod val="75000"/>
                  </a:schemeClr>
                </a:solidFill>
              </a:rPr>
              <a:t>которой…………………………………………., </a:t>
            </a:r>
            <a:endParaRPr lang="ru-RU" sz="3200" b="1" i="1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lnSpc>
                <a:spcPct val="90000"/>
              </a:lnSpc>
              <a:defRPr/>
            </a:pPr>
            <a:r>
              <a:rPr lang="ru-RU" sz="3200" b="1" i="1" dirty="0">
                <a:solidFill>
                  <a:schemeClr val="accent1">
                    <a:lumMod val="75000"/>
                  </a:schemeClr>
                </a:solidFill>
              </a:rPr>
              <a:t>и больше та, у которой</a:t>
            </a:r>
            <a:r>
              <a:rPr lang="ru-RU" sz="3200" b="1" i="1" dirty="0" smtClean="0">
                <a:solidFill>
                  <a:schemeClr val="accent1">
                    <a:lumMod val="75000"/>
                  </a:schemeClr>
                </a:solidFill>
              </a:rPr>
              <a:t>……………………………</a:t>
            </a:r>
            <a:endParaRPr lang="ru-RU" sz="3200" b="1" i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Вывод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4" name="Rectangle 4"/>
          <p:cNvSpPr>
            <a:spLocks noGrp="1" noChangeArrowheads="1"/>
          </p:cNvSpPr>
          <p:nvPr>
            <p:ph idx="1"/>
          </p:nvPr>
        </p:nvSpPr>
        <p:spPr bwMode="auto">
          <a:xfrm>
            <a:off x="457200" y="1600200"/>
            <a:ext cx="8229600" cy="15573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None/>
            </a:pPr>
            <a:r>
              <a:rPr lang="ru-RU" sz="2800" dirty="0" smtClean="0"/>
              <a:t>Из </a:t>
            </a:r>
            <a:r>
              <a:rPr lang="ru-RU" sz="2800" dirty="0"/>
              <a:t>двух дробей с одинаковыми </a:t>
            </a:r>
            <a:r>
              <a:rPr lang="ru-RU" sz="2800" dirty="0">
                <a:solidFill>
                  <a:srgbClr val="F9300F"/>
                </a:solidFill>
              </a:rPr>
              <a:t>числителями</a:t>
            </a:r>
          </a:p>
          <a:p>
            <a:pPr>
              <a:buNone/>
            </a:pPr>
            <a:r>
              <a:rPr lang="ru-RU" sz="2800" dirty="0" smtClean="0"/>
              <a:t>меньше </a:t>
            </a:r>
            <a:r>
              <a:rPr lang="ru-RU" sz="2800" dirty="0"/>
              <a:t>та, у которой </a:t>
            </a:r>
            <a:r>
              <a:rPr lang="ru-RU" sz="2800" dirty="0">
                <a:solidFill>
                  <a:srgbClr val="F9300F"/>
                </a:solidFill>
              </a:rPr>
              <a:t>знаменатель больше</a:t>
            </a:r>
          </a:p>
          <a:p>
            <a:pPr>
              <a:buNone/>
            </a:pPr>
            <a:r>
              <a:rPr lang="ru-RU" sz="2800" dirty="0"/>
              <a:t>и больше та, у </a:t>
            </a:r>
            <a:r>
              <a:rPr lang="ru-RU" sz="2800" dirty="0">
                <a:solidFill>
                  <a:srgbClr val="4A0C02"/>
                </a:solidFill>
              </a:rPr>
              <a:t>которой</a:t>
            </a:r>
            <a:r>
              <a:rPr lang="ru-RU" sz="2800" dirty="0">
                <a:solidFill>
                  <a:srgbClr val="F9300F"/>
                </a:solidFill>
              </a:rPr>
              <a:t> знаменатель меньше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Задание 3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57200" y="1700808"/>
            <a:ext cx="8291264" cy="4425355"/>
          </a:xfrm>
        </p:spPr>
        <p:txBody>
          <a:bodyPr/>
          <a:lstStyle/>
          <a:p>
            <a:pPr>
              <a:buNone/>
              <a:defRPr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Сравните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правильную дробь и неправильную дробь.</a:t>
            </a:r>
          </a:p>
          <a:p>
            <a:pPr>
              <a:buNone/>
              <a:defRPr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№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672                                  </a:t>
            </a:r>
          </a:p>
          <a:p>
            <a:pPr>
              <a:buNone/>
              <a:defRPr/>
            </a:pP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Сделай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вывод:                                    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  <a:defRPr/>
            </a:pPr>
            <a:r>
              <a:rPr lang="ru-RU" b="1" i="1" dirty="0">
                <a:solidFill>
                  <a:schemeClr val="accent1">
                    <a:lumMod val="75000"/>
                  </a:schemeClr>
                </a:solidFill>
              </a:rPr>
              <a:t>   вывод: </a:t>
            </a:r>
            <a:r>
              <a:rPr lang="ru-RU" b="1" i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любая</a:t>
            </a:r>
            <a:r>
              <a:rPr lang="ru-RU" b="1" i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i="1" dirty="0">
                <a:solidFill>
                  <a:schemeClr val="accent1">
                    <a:lumMod val="75000"/>
                  </a:schemeClr>
                </a:solidFill>
              </a:rPr>
              <a:t>правильная дробь всегда </a:t>
            </a:r>
            <a:r>
              <a:rPr lang="ru-RU" i="1" dirty="0" smtClean="0">
                <a:solidFill>
                  <a:schemeClr val="accent1">
                    <a:lumMod val="75000"/>
                  </a:schemeClr>
                </a:solidFill>
              </a:rPr>
              <a:t>………………………………. неправильной </a:t>
            </a:r>
            <a:r>
              <a:rPr lang="ru-RU" i="1" dirty="0">
                <a:solidFill>
                  <a:schemeClr val="accent1">
                    <a:lumMod val="75000"/>
                  </a:schemeClr>
                </a:solidFill>
              </a:rPr>
              <a:t>дроби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/>
        <p:txBody>
          <a:bodyPr/>
          <a:lstStyle/>
          <a:p>
            <a:r>
              <a:rPr lang="ru-RU" dirty="0" smtClean="0"/>
              <a:t>Вывод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755576" y="1484784"/>
            <a:ext cx="7931224" cy="4641379"/>
          </a:xfrm>
        </p:spPr>
        <p:txBody>
          <a:bodyPr/>
          <a:lstStyle/>
          <a:p>
            <a:pPr>
              <a:spcBef>
                <a:spcPct val="50000"/>
              </a:spcBef>
              <a:buNone/>
            </a:pPr>
            <a:r>
              <a:rPr lang="ru-RU" dirty="0" smtClean="0"/>
              <a:t>Правильная дробь </a:t>
            </a:r>
            <a:r>
              <a:rPr lang="ru-RU" sz="4400" u="sng" dirty="0" smtClean="0">
                <a:solidFill>
                  <a:srgbClr val="F9300F"/>
                </a:solidFill>
              </a:rPr>
              <a:t>всегда меньше</a:t>
            </a:r>
            <a:r>
              <a:rPr lang="ru-RU" sz="4400" dirty="0" smtClean="0"/>
              <a:t> </a:t>
            </a:r>
          </a:p>
          <a:p>
            <a:pPr>
              <a:spcBef>
                <a:spcPct val="50000"/>
              </a:spcBef>
              <a:buNone/>
            </a:pPr>
            <a:r>
              <a:rPr lang="ru-RU" dirty="0" smtClean="0"/>
              <a:t>неправильной дроби.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Задание 4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395536" y="1412776"/>
            <a:ext cx="8291264" cy="4680520"/>
          </a:xfrm>
        </p:spPr>
        <p:txBody>
          <a:bodyPr/>
          <a:lstStyle/>
          <a:p>
            <a:pPr>
              <a:buNone/>
              <a:defRPr/>
            </a:pP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>Сравните 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</a:rPr>
              <a:t>правильную дробь с единицей и неправильную дробь с единицей.</a:t>
            </a:r>
          </a:p>
          <a:p>
            <a:pPr>
              <a:buNone/>
              <a:defRPr/>
            </a:pPr>
            <a:endParaRPr lang="ru-RU" b="1" dirty="0" smtClean="0"/>
          </a:p>
          <a:p>
            <a:pPr>
              <a:buNone/>
              <a:defRPr/>
            </a:pPr>
            <a:endParaRPr lang="ru-RU" sz="2000" b="1" dirty="0" smtClean="0"/>
          </a:p>
          <a:p>
            <a:pPr>
              <a:buNone/>
              <a:defRPr/>
            </a:pPr>
            <a:r>
              <a:rPr lang="ru-RU" sz="2000" i="1" dirty="0" smtClean="0">
                <a:solidFill>
                  <a:schemeClr val="accent1">
                    <a:lumMod val="75000"/>
                  </a:schemeClr>
                </a:solidFill>
              </a:rPr>
              <a:t>                        правильные дроби                  неправильные дроби</a:t>
            </a:r>
          </a:p>
          <a:p>
            <a:pPr>
              <a:buNone/>
              <a:defRPr/>
            </a:pPr>
            <a:r>
              <a:rPr lang="ru-RU" sz="3000" b="1" i="1" dirty="0" smtClean="0">
                <a:solidFill>
                  <a:schemeClr val="accent1">
                    <a:lumMod val="75000"/>
                  </a:schemeClr>
                </a:solidFill>
              </a:rPr>
              <a:t>Сделайте </a:t>
            </a:r>
            <a:r>
              <a:rPr lang="ru-RU" sz="3000" b="1" i="1" dirty="0">
                <a:solidFill>
                  <a:schemeClr val="accent1">
                    <a:lumMod val="75000"/>
                  </a:schemeClr>
                </a:solidFill>
              </a:rPr>
              <a:t>вывод: </a:t>
            </a:r>
            <a:r>
              <a:rPr lang="ru-RU" sz="3000" i="1" dirty="0">
                <a:solidFill>
                  <a:schemeClr val="accent1">
                    <a:lumMod val="75000"/>
                  </a:schemeClr>
                </a:solidFill>
              </a:rPr>
              <a:t>правильная дробь всегда………………..единицы.</a:t>
            </a:r>
          </a:p>
          <a:p>
            <a:pPr>
              <a:buNone/>
              <a:defRPr/>
            </a:pPr>
            <a:r>
              <a:rPr lang="ru-RU" sz="3000" i="1" dirty="0">
                <a:solidFill>
                  <a:schemeClr val="accent1">
                    <a:lumMod val="75000"/>
                  </a:schemeClr>
                </a:solidFill>
              </a:rPr>
              <a:t>Неправильная дробь…………………или………………единице</a:t>
            </a:r>
            <a:r>
              <a:rPr lang="ru-RU" sz="3000" i="1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  <a:endParaRPr lang="ru-RU" sz="3000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8" name="Line 11"/>
          <p:cNvSpPr>
            <a:spLocks noChangeShapeType="1"/>
          </p:cNvSpPr>
          <p:nvPr/>
        </p:nvSpPr>
        <p:spPr bwMode="auto">
          <a:xfrm>
            <a:off x="1331838" y="3068960"/>
            <a:ext cx="1008063" cy="0"/>
          </a:xfrm>
          <a:prstGeom prst="line">
            <a:avLst/>
          </a:prstGeom>
          <a:noFill/>
          <a:ln w="28575">
            <a:solidFill>
              <a:srgbClr val="80008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2" name="Text Box 19"/>
          <p:cNvSpPr txBox="1">
            <a:spLocks noChangeArrowheads="1"/>
          </p:cNvSpPr>
          <p:nvPr/>
        </p:nvSpPr>
        <p:spPr bwMode="auto">
          <a:xfrm>
            <a:off x="1115616" y="2564904"/>
            <a:ext cx="431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dirty="0">
                <a:solidFill>
                  <a:srgbClr val="C00000"/>
                </a:solidFill>
              </a:rPr>
              <a:t>0</a:t>
            </a:r>
          </a:p>
        </p:txBody>
      </p:sp>
      <p:sp>
        <p:nvSpPr>
          <p:cNvPr id="33" name="Text Box 20"/>
          <p:cNvSpPr txBox="1">
            <a:spLocks noChangeArrowheads="1"/>
          </p:cNvSpPr>
          <p:nvPr/>
        </p:nvSpPr>
        <p:spPr bwMode="auto">
          <a:xfrm>
            <a:off x="4211960" y="2492896"/>
            <a:ext cx="36004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dirty="0">
                <a:solidFill>
                  <a:srgbClr val="C00000"/>
                </a:solidFill>
              </a:rPr>
              <a:t>1</a:t>
            </a:r>
          </a:p>
        </p:txBody>
      </p:sp>
      <p:sp>
        <p:nvSpPr>
          <p:cNvPr id="37" name="Line 11"/>
          <p:cNvSpPr>
            <a:spLocks noChangeShapeType="1"/>
          </p:cNvSpPr>
          <p:nvPr/>
        </p:nvSpPr>
        <p:spPr bwMode="auto">
          <a:xfrm>
            <a:off x="2339901" y="3068960"/>
            <a:ext cx="1008062" cy="0"/>
          </a:xfrm>
          <a:prstGeom prst="line">
            <a:avLst/>
          </a:prstGeom>
          <a:noFill/>
          <a:ln w="28575">
            <a:solidFill>
              <a:srgbClr val="80008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8" name="Line 11"/>
          <p:cNvSpPr>
            <a:spLocks noChangeShapeType="1"/>
          </p:cNvSpPr>
          <p:nvPr/>
        </p:nvSpPr>
        <p:spPr bwMode="auto">
          <a:xfrm>
            <a:off x="3347963" y="3068960"/>
            <a:ext cx="1008063" cy="0"/>
          </a:xfrm>
          <a:prstGeom prst="line">
            <a:avLst/>
          </a:prstGeom>
          <a:noFill/>
          <a:ln w="28575">
            <a:solidFill>
              <a:srgbClr val="80008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9" name="Line 11"/>
          <p:cNvSpPr>
            <a:spLocks noChangeShapeType="1"/>
          </p:cNvSpPr>
          <p:nvPr/>
        </p:nvSpPr>
        <p:spPr bwMode="auto">
          <a:xfrm>
            <a:off x="4356026" y="3068960"/>
            <a:ext cx="1008062" cy="0"/>
          </a:xfrm>
          <a:prstGeom prst="line">
            <a:avLst/>
          </a:prstGeom>
          <a:noFill/>
          <a:ln w="28575">
            <a:solidFill>
              <a:srgbClr val="80008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0" name="Line 11"/>
          <p:cNvSpPr>
            <a:spLocks noChangeShapeType="1"/>
          </p:cNvSpPr>
          <p:nvPr/>
        </p:nvSpPr>
        <p:spPr bwMode="auto">
          <a:xfrm>
            <a:off x="5364088" y="3068960"/>
            <a:ext cx="1008063" cy="0"/>
          </a:xfrm>
          <a:prstGeom prst="line">
            <a:avLst/>
          </a:prstGeom>
          <a:noFill/>
          <a:ln w="28575">
            <a:solidFill>
              <a:srgbClr val="80008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41" name="Line 11"/>
          <p:cNvSpPr>
            <a:spLocks noChangeShapeType="1"/>
          </p:cNvSpPr>
          <p:nvPr/>
        </p:nvSpPr>
        <p:spPr bwMode="auto">
          <a:xfrm>
            <a:off x="6371679" y="3069555"/>
            <a:ext cx="1008063" cy="0"/>
          </a:xfrm>
          <a:prstGeom prst="line">
            <a:avLst/>
          </a:prstGeom>
          <a:noFill/>
          <a:ln w="28575">
            <a:solidFill>
              <a:srgbClr val="80008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cxnSp>
        <p:nvCxnSpPr>
          <p:cNvPr id="42" name="Прямая со стрелкой 41"/>
          <p:cNvCxnSpPr/>
          <p:nvPr/>
        </p:nvCxnSpPr>
        <p:spPr>
          <a:xfrm>
            <a:off x="6731719" y="3069555"/>
            <a:ext cx="720000" cy="0"/>
          </a:xfrm>
          <a:prstGeom prst="straightConnector1">
            <a:avLst/>
          </a:prstGeom>
          <a:ln w="28575">
            <a:solidFill>
              <a:srgbClr val="9C58AE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7172" name="Object 17"/>
          <p:cNvGraphicFramePr>
            <a:graphicFrameLocks noChangeAspect="1"/>
          </p:cNvGraphicFramePr>
          <p:nvPr/>
        </p:nvGraphicFramePr>
        <p:xfrm>
          <a:off x="2195736" y="2420888"/>
          <a:ext cx="288032" cy="577850"/>
        </p:xfrm>
        <a:graphic>
          <a:graphicData uri="http://schemas.openxmlformats.org/presentationml/2006/ole">
            <p:oleObj spid="_x0000_s7172" name="Формула" r:id="rId3" imgW="139680" imgH="393480" progId="Equation.3">
              <p:embed/>
            </p:oleObj>
          </a:graphicData>
        </a:graphic>
      </p:graphicFrame>
      <p:graphicFrame>
        <p:nvGraphicFramePr>
          <p:cNvPr id="7175" name="Object 17"/>
          <p:cNvGraphicFramePr>
            <a:graphicFrameLocks noChangeAspect="1"/>
          </p:cNvGraphicFramePr>
          <p:nvPr/>
        </p:nvGraphicFramePr>
        <p:xfrm>
          <a:off x="3203848" y="2420888"/>
          <a:ext cx="315913" cy="577850"/>
        </p:xfrm>
        <a:graphic>
          <a:graphicData uri="http://schemas.openxmlformats.org/presentationml/2006/ole">
            <p:oleObj spid="_x0000_s7175" name="Формула" r:id="rId4" imgW="152280" imgH="393480" progId="Equation.3">
              <p:embed/>
            </p:oleObj>
          </a:graphicData>
        </a:graphic>
      </p:graphicFrame>
      <p:sp>
        <p:nvSpPr>
          <p:cNvPr id="50" name="Дуга 49"/>
          <p:cNvSpPr/>
          <p:nvPr/>
        </p:nvSpPr>
        <p:spPr>
          <a:xfrm flipV="1">
            <a:off x="1331640" y="2708920"/>
            <a:ext cx="3024336" cy="576064"/>
          </a:xfrm>
          <a:prstGeom prst="arc">
            <a:avLst>
              <a:gd name="adj1" fmla="val 10850607"/>
              <a:gd name="adj2" fmla="val 21270672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Дуга 51"/>
          <p:cNvSpPr/>
          <p:nvPr/>
        </p:nvSpPr>
        <p:spPr>
          <a:xfrm flipV="1">
            <a:off x="4355976" y="2780928"/>
            <a:ext cx="4032448" cy="576064"/>
          </a:xfrm>
          <a:prstGeom prst="arc">
            <a:avLst>
              <a:gd name="adj1" fmla="val 10850607"/>
              <a:gd name="adj2" fmla="val 2066877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5220072" y="2420888"/>
          <a:ext cx="315913" cy="577850"/>
        </p:xfrm>
        <a:graphic>
          <a:graphicData uri="http://schemas.openxmlformats.org/presentationml/2006/ole">
            <p:oleObj spid="_x0000_s7176" name="Формула" r:id="rId5" imgW="152280" imgH="393480" progId="Equation.3">
              <p:embed/>
            </p:oleObj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/>
        <p:txBody>
          <a:bodyPr/>
          <a:lstStyle/>
          <a:p>
            <a:r>
              <a:rPr lang="ru-RU" dirty="0" smtClean="0"/>
              <a:t>Вывод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931224" cy="4637112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ru-RU" dirty="0" smtClean="0">
                <a:solidFill>
                  <a:srgbClr val="F9300F"/>
                </a:solidFill>
              </a:rPr>
              <a:t>Правильная </a:t>
            </a:r>
            <a:r>
              <a:rPr lang="ru-RU" dirty="0" smtClean="0"/>
              <a:t>дробь всегда </a:t>
            </a:r>
            <a:r>
              <a:rPr lang="ru-RU" dirty="0" smtClean="0">
                <a:solidFill>
                  <a:srgbClr val="F9300F"/>
                </a:solidFill>
              </a:rPr>
              <a:t>меньше единицы.</a:t>
            </a:r>
          </a:p>
          <a:p>
            <a:pPr>
              <a:spcBef>
                <a:spcPct val="50000"/>
              </a:spcBef>
              <a:buNone/>
            </a:pPr>
            <a:r>
              <a:rPr lang="ru-RU" dirty="0" smtClean="0">
                <a:solidFill>
                  <a:srgbClr val="F9300F"/>
                </a:solidFill>
              </a:rPr>
              <a:t>           </a:t>
            </a:r>
            <a:r>
              <a:rPr lang="ru-RU" dirty="0" smtClean="0"/>
              <a:t> &lt;  1               &lt; 1 </a:t>
            </a:r>
          </a:p>
          <a:p>
            <a:pPr>
              <a:spcBef>
                <a:spcPct val="50000"/>
              </a:spcBef>
            </a:pPr>
            <a:r>
              <a:rPr lang="ru-RU" dirty="0" smtClean="0">
                <a:solidFill>
                  <a:srgbClr val="F9300F"/>
                </a:solidFill>
              </a:rPr>
              <a:t>Неправильная</a:t>
            </a:r>
            <a:r>
              <a:rPr lang="ru-RU" dirty="0" smtClean="0"/>
              <a:t> дробь </a:t>
            </a:r>
            <a:r>
              <a:rPr lang="ru-RU" dirty="0" smtClean="0">
                <a:solidFill>
                  <a:srgbClr val="F9300F"/>
                </a:solidFill>
              </a:rPr>
              <a:t>больше </a:t>
            </a:r>
            <a:r>
              <a:rPr lang="ru-RU" dirty="0" smtClean="0"/>
              <a:t>или </a:t>
            </a:r>
            <a:r>
              <a:rPr lang="ru-RU" dirty="0" smtClean="0">
                <a:solidFill>
                  <a:srgbClr val="F9300F"/>
                </a:solidFill>
              </a:rPr>
              <a:t>равна единице.</a:t>
            </a:r>
          </a:p>
          <a:p>
            <a:pPr>
              <a:spcBef>
                <a:spcPct val="50000"/>
              </a:spcBef>
            </a:pPr>
            <a:r>
              <a:rPr lang="ru-RU" dirty="0">
                <a:solidFill>
                  <a:srgbClr val="F9300F"/>
                </a:solidFill>
              </a:rPr>
              <a:t> </a:t>
            </a:r>
            <a:r>
              <a:rPr lang="ru-RU" dirty="0" smtClean="0">
                <a:solidFill>
                  <a:srgbClr val="F9300F"/>
                </a:solidFill>
              </a:rPr>
              <a:t>       </a:t>
            </a:r>
            <a:r>
              <a:rPr lang="ru-RU" dirty="0" smtClean="0"/>
              <a:t>&gt; 1                = 1</a:t>
            </a:r>
          </a:p>
          <a:p>
            <a:pPr>
              <a:buNone/>
            </a:pPr>
            <a:r>
              <a:rPr lang="ru-RU" dirty="0" smtClean="0"/>
              <a:t>     </a:t>
            </a:r>
            <a:endParaRPr lang="ru-RU" dirty="0"/>
          </a:p>
        </p:txBody>
      </p:sp>
      <p:graphicFrame>
        <p:nvGraphicFramePr>
          <p:cNvPr id="8195" name="Object 17"/>
          <p:cNvGraphicFramePr>
            <a:graphicFrameLocks noChangeAspect="1"/>
          </p:cNvGraphicFramePr>
          <p:nvPr/>
        </p:nvGraphicFramePr>
        <p:xfrm>
          <a:off x="1187624" y="2708920"/>
          <a:ext cx="360040" cy="864096"/>
        </p:xfrm>
        <a:graphic>
          <a:graphicData uri="http://schemas.openxmlformats.org/presentationml/2006/ole">
            <p:oleObj spid="_x0000_s8195" name="Формула" r:id="rId3" imgW="139680" imgH="393480" progId="Equation.3">
              <p:embed/>
            </p:oleObj>
          </a:graphicData>
        </a:graphic>
      </p:graphicFrame>
      <p:graphicFrame>
        <p:nvGraphicFramePr>
          <p:cNvPr id="8197" name="Object 17"/>
          <p:cNvGraphicFramePr>
            <a:graphicFrameLocks noChangeAspect="1"/>
          </p:cNvGraphicFramePr>
          <p:nvPr/>
        </p:nvGraphicFramePr>
        <p:xfrm>
          <a:off x="3260725" y="2636838"/>
          <a:ext cx="392113" cy="865187"/>
        </p:xfrm>
        <a:graphic>
          <a:graphicData uri="http://schemas.openxmlformats.org/presentationml/2006/ole">
            <p:oleObj spid="_x0000_s8197" name="Формула" r:id="rId4" imgW="152280" imgH="393480" progId="Equation.3">
              <p:embed/>
            </p:oleObj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1115616" y="4653136"/>
          <a:ext cx="433038" cy="792088"/>
        </p:xfrm>
        <a:graphic>
          <a:graphicData uri="http://schemas.openxmlformats.org/presentationml/2006/ole">
            <p:oleObj spid="_x0000_s8198" name="Формула" r:id="rId5" imgW="152280" imgH="393480" progId="Equation.3">
              <p:embed/>
            </p:oleObj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3149600" y="4724400"/>
          <a:ext cx="396875" cy="792163"/>
        </p:xfrm>
        <a:graphic>
          <a:graphicData uri="http://schemas.openxmlformats.org/presentationml/2006/ole">
            <p:oleObj spid="_x0000_s8199" name="Формула" r:id="rId6" imgW="139680" imgH="393480" progId="Equation.3">
              <p:embed/>
            </p:oleObj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ПРАВИЛА СРАВНЕНИЯ ДРОБЕЙ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787208" cy="4637112"/>
          </a:xfrm>
        </p:spPr>
        <p:txBody>
          <a:bodyPr>
            <a:normAutofit fontScale="85000" lnSpcReduction="10000"/>
          </a:bodyPr>
          <a:lstStyle/>
          <a:p>
            <a:pPr>
              <a:defRPr/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Из двух дробей с одинаковыми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знаменателями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 меньше та, у которой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числитель меньше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; и больше та, у которой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числитель больше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.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defRPr/>
            </a:pP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Из двух дробей с одинаковыми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числителями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меньше та, у которой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знаменатель больше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; и больше та, у которой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знаменатель меньше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.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defRPr/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 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Правильная дробь всегда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меньше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 единицы.</a:t>
            </a:r>
          </a:p>
          <a:p>
            <a:pPr>
              <a:buNone/>
              <a:defRPr/>
            </a:pP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     Неправильная дробь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больше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или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равна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единице.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defRPr/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Правильная дробь всегда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меньше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 неправильной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1187624" y="620688"/>
            <a:ext cx="5760640" cy="5040560"/>
          </a:xfrm>
        </p:spPr>
        <p:txBody>
          <a:bodyPr>
            <a:normAutofit/>
          </a:bodyPr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dirty="0" smtClean="0">
                <a:solidFill>
                  <a:schemeClr val="tx2"/>
                </a:solidFill>
                <a:latin typeface="+mj-lt"/>
              </a:rPr>
              <a:t>Ну-ка, проверь, дружок,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dirty="0" smtClean="0">
                <a:solidFill>
                  <a:schemeClr val="tx2"/>
                </a:solidFill>
                <a:latin typeface="+mj-lt"/>
              </a:rPr>
              <a:t>Ты готов начать урок?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dirty="0" smtClean="0">
                <a:solidFill>
                  <a:schemeClr val="tx2"/>
                </a:solidFill>
                <a:latin typeface="+mj-lt"/>
              </a:rPr>
              <a:t>Всё ль на месте, 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dirty="0" smtClean="0">
                <a:solidFill>
                  <a:schemeClr val="tx2"/>
                </a:solidFill>
                <a:latin typeface="+mj-lt"/>
              </a:rPr>
              <a:t>Всё ль в порядке -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dirty="0" smtClean="0">
                <a:solidFill>
                  <a:schemeClr val="tx2"/>
                </a:solidFill>
                <a:latin typeface="+mj-lt"/>
              </a:rPr>
              <a:t>Ручка, книжка и тетрадка?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dirty="0" smtClean="0">
                <a:solidFill>
                  <a:schemeClr val="tx2"/>
                </a:solidFill>
                <a:latin typeface="+mj-lt"/>
              </a:rPr>
              <a:t>Все ли правильно сидят?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dirty="0" smtClean="0">
                <a:solidFill>
                  <a:schemeClr val="tx2"/>
                </a:solidFill>
                <a:latin typeface="+mj-lt"/>
              </a:rPr>
              <a:t>Все ль внимательно глядят?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dirty="0" smtClean="0">
                <a:solidFill>
                  <a:schemeClr val="tx2"/>
                </a:solidFill>
                <a:latin typeface="+mj-lt"/>
              </a:rPr>
              <a:t>Каждый хочет получать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dirty="0" smtClean="0">
                <a:solidFill>
                  <a:schemeClr val="tx2"/>
                </a:solidFill>
                <a:latin typeface="+mj-lt"/>
              </a:rPr>
              <a:t>Толька лишь оценку </a:t>
            </a:r>
            <a:r>
              <a:rPr lang="ru-RU" b="1" dirty="0" smtClean="0">
                <a:solidFill>
                  <a:schemeClr val="tx2"/>
                </a:solidFill>
                <a:latin typeface="+mj-lt"/>
              </a:rPr>
              <a:t>5!</a:t>
            </a:r>
          </a:p>
        </p:txBody>
      </p:sp>
      <p:pic>
        <p:nvPicPr>
          <p:cNvPr id="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88224" y="4149080"/>
            <a:ext cx="2288697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>
                <a:solidFill>
                  <a:srgbClr val="C00000"/>
                </a:solidFill>
              </a:rPr>
              <a:t>Изучаем – 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dirty="0">
                <a:solidFill>
                  <a:srgbClr val="C00000"/>
                </a:solidFill>
              </a:rPr>
              <a:t>З</a:t>
            </a:r>
            <a:r>
              <a:rPr lang="ru-RU" dirty="0" smtClean="0">
                <a:solidFill>
                  <a:srgbClr val="C00000"/>
                </a:solidFill>
              </a:rPr>
              <a:t>наем – 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rgbClr val="C00000"/>
                </a:solidFill>
              </a:rPr>
              <a:t>Умеем - 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555776" y="1052736"/>
            <a:ext cx="4968552" cy="720080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rgbClr val="002060"/>
                </a:solidFill>
              </a:rPr>
              <a:t>Обыкновенные дроби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339752" y="2204864"/>
            <a:ext cx="2664296" cy="864096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002060"/>
                </a:solidFill>
              </a:rPr>
              <a:t>Правильные дроби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364088" y="2204864"/>
            <a:ext cx="2664296" cy="792088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002060"/>
                </a:solidFill>
              </a:rPr>
              <a:t>Неправильные дроби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2123728" y="3861048"/>
            <a:ext cx="1656184" cy="864096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002060"/>
                </a:solidFill>
              </a:rPr>
              <a:t>Читать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067944" y="3861048"/>
            <a:ext cx="1872208" cy="864096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002060"/>
                </a:solidFill>
              </a:rPr>
              <a:t>Записывать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156176" y="3645024"/>
            <a:ext cx="2304256" cy="1512168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rgbClr val="002060"/>
                </a:solidFill>
              </a:rPr>
              <a:t>Изображать на координатном луче</a:t>
            </a:r>
            <a:endParaRPr lang="ru-RU" sz="24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>
            <a:normAutofit/>
          </a:bodyPr>
          <a:lstStyle/>
          <a:p>
            <a:r>
              <a:rPr lang="ru-RU" sz="4800" dirty="0" smtClean="0">
                <a:solidFill>
                  <a:srgbClr val="C00000"/>
                </a:solidFill>
              </a:rPr>
              <a:t>Прочитай дроби</a:t>
            </a:r>
            <a:endParaRPr lang="ru-RU" sz="4800" dirty="0">
              <a:solidFill>
                <a:srgbClr val="C00000"/>
              </a:solidFill>
            </a:endParaRPr>
          </a:p>
        </p:txBody>
      </p:sp>
      <p:graphicFrame>
        <p:nvGraphicFramePr>
          <p:cNvPr id="66607" name="Object 47"/>
          <p:cNvGraphicFramePr>
            <a:graphicFrameLocks noChangeAspect="1"/>
          </p:cNvGraphicFramePr>
          <p:nvPr>
            <p:ph idx="1"/>
          </p:nvPr>
        </p:nvGraphicFramePr>
        <p:xfrm>
          <a:off x="539552" y="2204864"/>
          <a:ext cx="7886994" cy="1368152"/>
        </p:xfrm>
        <a:graphic>
          <a:graphicData uri="http://schemas.openxmlformats.org/presentationml/2006/ole">
            <p:oleObj spid="_x0000_s1026" name="Формула" r:id="rId3" imgW="3314520" imgH="393480" progId="Equation.3">
              <p:embed/>
            </p:oleObj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11560" y="620688"/>
            <a:ext cx="820891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dirty="0" smtClean="0">
                <a:solidFill>
                  <a:srgbClr val="C00000"/>
                </a:solidFill>
              </a:rPr>
              <a:t>Назови правильные дроби</a:t>
            </a:r>
            <a:endParaRPr lang="ru-RU" sz="4800" dirty="0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9552" y="620688"/>
            <a:ext cx="78488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solidFill>
                  <a:srgbClr val="C00000"/>
                </a:solidFill>
              </a:rPr>
              <a:t>Назови неправильные дроби</a:t>
            </a:r>
            <a:endParaRPr lang="ru-RU" sz="4800" dirty="0">
              <a:solidFill>
                <a:srgbClr val="C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31032" y="620688"/>
            <a:ext cx="87129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solidFill>
                  <a:srgbClr val="C00000"/>
                </a:solidFill>
              </a:rPr>
              <a:t>Назови самую маленькую дробь</a:t>
            </a:r>
            <a:endParaRPr lang="ru-RU" sz="4800" dirty="0">
              <a:solidFill>
                <a:srgbClr val="C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95536" y="620688"/>
            <a:ext cx="85689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dirty="0" smtClean="0">
                <a:solidFill>
                  <a:srgbClr val="C00000"/>
                </a:solidFill>
              </a:rPr>
              <a:t>Назови самую большую дробь</a:t>
            </a:r>
            <a:endParaRPr lang="ru-RU" sz="48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6" grpId="0" build="allAtOnce"/>
      <p:bldP spid="7" grpId="0"/>
      <p:bldP spid="7" grpId="1"/>
      <p:bldP spid="8" grpId="0"/>
      <p:bldP spid="8" grpId="1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800" b="1" dirty="0" smtClean="0">
                <a:solidFill>
                  <a:srgbClr val="C00000"/>
                </a:solidFill>
              </a:rPr>
              <a:t>Проблема!</a:t>
            </a:r>
            <a:endParaRPr lang="ru-RU" sz="4800" b="1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69289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>
                <a:solidFill>
                  <a:srgbClr val="0070C0"/>
                </a:solidFill>
              </a:rPr>
              <a:t>Как сравнивать обыкновенные дроби?</a:t>
            </a:r>
          </a:p>
          <a:p>
            <a:pPr marL="514350" indent="-514350" algn="ctr">
              <a:buAutoNum type="arabicPlain" startAt="3"/>
            </a:pPr>
            <a:r>
              <a:rPr lang="ru-RU" dirty="0" smtClean="0">
                <a:solidFill>
                  <a:srgbClr val="0070C0"/>
                </a:solidFill>
              </a:rPr>
              <a:t>   2</a:t>
            </a:r>
          </a:p>
          <a:p>
            <a:pPr marL="514350" indent="-514350" algn="ctr">
              <a:buAutoNum type="arabicPlain" startAt="3"/>
            </a:pPr>
            <a:r>
              <a:rPr lang="ru-RU" dirty="0" smtClean="0">
                <a:solidFill>
                  <a:srgbClr val="0070C0"/>
                </a:solidFill>
              </a:rPr>
              <a:t>   3</a:t>
            </a:r>
          </a:p>
          <a:p>
            <a:pPr algn="ctr">
              <a:buNone/>
            </a:pPr>
            <a:r>
              <a:rPr lang="ru-RU" sz="4800" b="1" dirty="0" smtClean="0">
                <a:solidFill>
                  <a:srgbClr val="0070C0"/>
                </a:solidFill>
              </a:rPr>
              <a:t>&gt; , &lt; или =?</a:t>
            </a:r>
            <a:endParaRPr lang="ru-RU" sz="4800" b="1" dirty="0">
              <a:solidFill>
                <a:srgbClr val="0070C0"/>
              </a:solidFill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4067944" y="2780928"/>
            <a:ext cx="288032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4788024" y="2780928"/>
            <a:ext cx="288032" cy="0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Скругленный прямоугольник 8"/>
          <p:cNvSpPr/>
          <p:nvPr/>
        </p:nvSpPr>
        <p:spPr>
          <a:xfrm>
            <a:off x="755576" y="1412776"/>
            <a:ext cx="7704856" cy="3960440"/>
          </a:xfrm>
          <a:prstGeom prst="round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ru-RU" sz="4800" dirty="0" smtClean="0">
                <a:solidFill>
                  <a:srgbClr val="0070C0"/>
                </a:solidFill>
              </a:rPr>
              <a:t>Тема урока:</a:t>
            </a:r>
          </a:p>
          <a:p>
            <a:pPr algn="ctr">
              <a:buNone/>
            </a:pPr>
            <a:r>
              <a:rPr lang="ru-RU" sz="4800" b="1" i="1" dirty="0" smtClean="0">
                <a:solidFill>
                  <a:srgbClr val="C00000"/>
                </a:solidFill>
              </a:rPr>
              <a:t> «Сравнение обыкновенных дробей»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Цели урока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Научиться сравнивать обыкновенные дроби</a:t>
            </a:r>
          </a:p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Использовать полученные знания при </a:t>
            </a:r>
          </a:p>
          <a:p>
            <a:pPr>
              <a:buNone/>
            </a:pP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работе на уроке</a:t>
            </a:r>
          </a:p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Уметь применять знания в жизни</a:t>
            </a:r>
          </a:p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Получить удовольствие от работы на уроке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908720"/>
          </a:xfrm>
        </p:spPr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Задание 1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340768"/>
            <a:ext cx="8229600" cy="1512168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>№ 666 в учебнике. С помощью координатного луча сравните две дроби с одинаковыми знаменателями. </a:t>
            </a:r>
            <a:endParaRPr lang="ru-RU" sz="2800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>Прочитайте рассуждения Маши и Миши в № 667.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67544" y="3140968"/>
            <a:ext cx="7992888" cy="2529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>Сделайте вывод:</a:t>
            </a:r>
            <a:endParaRPr lang="ru-RU" sz="2800" b="1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lnSpc>
                <a:spcPct val="90000"/>
              </a:lnSpc>
              <a:defRPr/>
            </a:pPr>
            <a:r>
              <a:rPr lang="ru-RU" sz="3200" b="1" i="1" dirty="0" smtClean="0">
                <a:solidFill>
                  <a:schemeClr val="accent1">
                    <a:lumMod val="75000"/>
                  </a:schemeClr>
                </a:solidFill>
              </a:rPr>
              <a:t>Из </a:t>
            </a:r>
            <a:r>
              <a:rPr lang="ru-RU" sz="3200" b="1" i="1" dirty="0">
                <a:solidFill>
                  <a:schemeClr val="accent1">
                    <a:lumMod val="75000"/>
                  </a:schemeClr>
                </a:solidFill>
              </a:rPr>
              <a:t>двух дробей с одинаковыми</a:t>
            </a:r>
            <a:r>
              <a:rPr lang="ru-RU" sz="3200" b="1" i="1" dirty="0" smtClean="0">
                <a:solidFill>
                  <a:schemeClr val="accent1">
                    <a:lumMod val="75000"/>
                  </a:schemeClr>
                </a:solidFill>
              </a:rPr>
              <a:t>…………………………..  меньше </a:t>
            </a:r>
            <a:r>
              <a:rPr lang="ru-RU" sz="3200" b="1" i="1" dirty="0">
                <a:solidFill>
                  <a:schemeClr val="accent1">
                    <a:lumMod val="75000"/>
                  </a:schemeClr>
                </a:solidFill>
              </a:rPr>
              <a:t>та, у </a:t>
            </a:r>
            <a:r>
              <a:rPr lang="ru-RU" sz="3200" b="1" i="1" dirty="0" smtClean="0">
                <a:solidFill>
                  <a:schemeClr val="accent1">
                    <a:lumMod val="75000"/>
                  </a:schemeClr>
                </a:solidFill>
              </a:rPr>
              <a:t>которой…………………………………………., </a:t>
            </a:r>
            <a:endParaRPr lang="ru-RU" sz="3200" b="1" i="1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lnSpc>
                <a:spcPct val="90000"/>
              </a:lnSpc>
              <a:defRPr/>
            </a:pPr>
            <a:r>
              <a:rPr lang="ru-RU" sz="3200" b="1" i="1" dirty="0">
                <a:solidFill>
                  <a:schemeClr val="accent1">
                    <a:lumMod val="75000"/>
                  </a:schemeClr>
                </a:solidFill>
              </a:rPr>
              <a:t>и больше та, у которой</a:t>
            </a:r>
            <a:r>
              <a:rPr lang="ru-RU" sz="3200" b="1" i="1" dirty="0" smtClean="0">
                <a:solidFill>
                  <a:schemeClr val="accent1">
                    <a:lumMod val="75000"/>
                  </a:schemeClr>
                </a:solidFill>
              </a:rPr>
              <a:t>………………………….</a:t>
            </a:r>
            <a:endParaRPr lang="ru-RU" sz="3200" b="1" i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ru-RU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Еще раз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509120"/>
            <a:ext cx="8229600" cy="1617043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b="1" i="1" dirty="0">
                <a:solidFill>
                  <a:srgbClr val="0066FF"/>
                </a:solidFill>
              </a:rPr>
              <a:t>из двух дробей с одинаковыми знаменателями меньше та, у которой меньше числитель, и больше та, у которой больше числитель</a:t>
            </a:r>
            <a:endParaRPr lang="ru-RU" b="1" i="1" baseline="30000" dirty="0">
              <a:solidFill>
                <a:srgbClr val="0066FF"/>
              </a:solidFill>
              <a:latin typeface="Bookman Old Style" pitchFamily="18" charset="0"/>
            </a:endParaRPr>
          </a:p>
          <a:p>
            <a:pPr>
              <a:buNone/>
            </a:pPr>
            <a:endParaRPr lang="ru-RU" dirty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3" cstate="print"/>
          <a:srcRect l="2752" t="8696" r="4584"/>
          <a:stretch>
            <a:fillRect/>
          </a:stretch>
        </p:blipFill>
        <p:spPr bwMode="auto">
          <a:xfrm>
            <a:off x="971600" y="1556792"/>
            <a:ext cx="6696744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51557" name="Object 5"/>
          <p:cNvGraphicFramePr>
            <a:graphicFrameLocks noChangeAspect="1"/>
          </p:cNvGraphicFramePr>
          <p:nvPr/>
        </p:nvGraphicFramePr>
        <p:xfrm>
          <a:off x="4355976" y="3140968"/>
          <a:ext cx="657225" cy="1223962"/>
        </p:xfrm>
        <a:graphic>
          <a:graphicData uri="http://schemas.openxmlformats.org/presentationml/2006/ole">
            <p:oleObj spid="_x0000_s4098" name="Формула" r:id="rId4" imgW="152334" imgH="393529" progId="Equation.3">
              <p:embed/>
            </p:oleObj>
          </a:graphicData>
        </a:graphic>
      </p:graphicFrame>
      <p:graphicFrame>
        <p:nvGraphicFramePr>
          <p:cNvPr id="151558" name="Object 6"/>
          <p:cNvGraphicFramePr>
            <a:graphicFrameLocks noChangeAspect="1"/>
          </p:cNvGraphicFramePr>
          <p:nvPr/>
        </p:nvGraphicFramePr>
        <p:xfrm>
          <a:off x="6300192" y="3140968"/>
          <a:ext cx="603250" cy="1223962"/>
        </p:xfrm>
        <a:graphic>
          <a:graphicData uri="http://schemas.openxmlformats.org/presentationml/2006/ole">
            <p:oleObj spid="_x0000_s4099" name="Формула" r:id="rId5" imgW="139639" imgH="393529" progId="Equation.3">
              <p:embed/>
            </p:oleObj>
          </a:graphicData>
        </a:graphic>
      </p:graphicFrame>
      <p:graphicFrame>
        <p:nvGraphicFramePr>
          <p:cNvPr id="151559" name="Object 7"/>
          <p:cNvGraphicFramePr>
            <a:graphicFrameLocks noChangeAspect="1"/>
          </p:cNvGraphicFramePr>
          <p:nvPr/>
        </p:nvGraphicFramePr>
        <p:xfrm>
          <a:off x="4067944" y="3140968"/>
          <a:ext cx="3600400" cy="1223962"/>
        </p:xfrm>
        <a:graphic>
          <a:graphicData uri="http://schemas.openxmlformats.org/presentationml/2006/ole">
            <p:oleObj spid="_x0000_s4100" name="Формула" r:id="rId6" imgW="317225" imgH="393359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515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15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515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515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515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515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Line 11"/>
          <p:cNvSpPr>
            <a:spLocks noChangeShapeType="1"/>
          </p:cNvSpPr>
          <p:nvPr/>
        </p:nvSpPr>
        <p:spPr bwMode="auto">
          <a:xfrm>
            <a:off x="1476375" y="1700213"/>
            <a:ext cx="1008063" cy="0"/>
          </a:xfrm>
          <a:prstGeom prst="line">
            <a:avLst/>
          </a:prstGeom>
          <a:noFill/>
          <a:ln w="28575">
            <a:solidFill>
              <a:srgbClr val="80008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077" name="Text Box 16"/>
          <p:cNvSpPr txBox="1">
            <a:spLocks noChangeArrowheads="1"/>
          </p:cNvSpPr>
          <p:nvPr/>
        </p:nvSpPr>
        <p:spPr bwMode="auto">
          <a:xfrm>
            <a:off x="6372225" y="1700213"/>
            <a:ext cx="6477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>
                <a:solidFill>
                  <a:srgbClr val="00008E"/>
                </a:solidFill>
              </a:rPr>
              <a:t>Е </a:t>
            </a:r>
          </a:p>
        </p:txBody>
      </p:sp>
      <p:graphicFrame>
        <p:nvGraphicFramePr>
          <p:cNvPr id="3074" name="Object 17"/>
          <p:cNvGraphicFramePr>
            <a:graphicFrameLocks noChangeAspect="1"/>
          </p:cNvGraphicFramePr>
          <p:nvPr/>
        </p:nvGraphicFramePr>
        <p:xfrm>
          <a:off x="3276600" y="476250"/>
          <a:ext cx="582613" cy="1081088"/>
        </p:xfrm>
        <a:graphic>
          <a:graphicData uri="http://schemas.openxmlformats.org/presentationml/2006/ole">
            <p:oleObj spid="_x0000_s5122" name="Формула" r:id="rId4" imgW="152334" imgH="393529" progId="Equation.3">
              <p:embed/>
            </p:oleObj>
          </a:graphicData>
        </a:graphic>
      </p:graphicFrame>
      <p:sp>
        <p:nvSpPr>
          <p:cNvPr id="3078" name="Text Box 18"/>
          <p:cNvSpPr txBox="1">
            <a:spLocks noChangeArrowheads="1"/>
          </p:cNvSpPr>
          <p:nvPr/>
        </p:nvSpPr>
        <p:spPr bwMode="auto">
          <a:xfrm>
            <a:off x="1258888" y="1751013"/>
            <a:ext cx="6477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>
                <a:solidFill>
                  <a:srgbClr val="00008E"/>
                </a:solidFill>
              </a:rPr>
              <a:t>О </a:t>
            </a:r>
          </a:p>
        </p:txBody>
      </p:sp>
      <p:sp>
        <p:nvSpPr>
          <p:cNvPr id="3079" name="Text Box 19"/>
          <p:cNvSpPr txBox="1">
            <a:spLocks noChangeArrowheads="1"/>
          </p:cNvSpPr>
          <p:nvPr/>
        </p:nvSpPr>
        <p:spPr bwMode="auto">
          <a:xfrm>
            <a:off x="1258888" y="1041400"/>
            <a:ext cx="431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/>
              <a:t>0</a:t>
            </a:r>
          </a:p>
        </p:txBody>
      </p:sp>
      <p:sp>
        <p:nvSpPr>
          <p:cNvPr id="3080" name="Text Box 20"/>
          <p:cNvSpPr txBox="1">
            <a:spLocks noChangeArrowheads="1"/>
          </p:cNvSpPr>
          <p:nvPr/>
        </p:nvSpPr>
        <p:spPr bwMode="auto">
          <a:xfrm>
            <a:off x="6372225" y="900113"/>
            <a:ext cx="431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/>
              <a:t>1</a:t>
            </a:r>
          </a:p>
        </p:txBody>
      </p:sp>
      <p:graphicFrame>
        <p:nvGraphicFramePr>
          <p:cNvPr id="3075" name="Object 21"/>
          <p:cNvGraphicFramePr>
            <a:graphicFrameLocks noChangeAspect="1"/>
          </p:cNvGraphicFramePr>
          <p:nvPr/>
        </p:nvGraphicFramePr>
        <p:xfrm>
          <a:off x="4284663" y="476250"/>
          <a:ext cx="534987" cy="1081088"/>
        </p:xfrm>
        <a:graphic>
          <a:graphicData uri="http://schemas.openxmlformats.org/presentationml/2006/ole">
            <p:oleObj spid="_x0000_s5123" name="Формула" r:id="rId5" imgW="139639" imgH="393529" progId="Equation.3">
              <p:embed/>
            </p:oleObj>
          </a:graphicData>
        </a:graphic>
      </p:graphicFrame>
      <p:sp>
        <p:nvSpPr>
          <p:cNvPr id="152598" name="Text Box 22"/>
          <p:cNvSpPr txBox="1">
            <a:spLocks noChangeArrowheads="1"/>
          </p:cNvSpPr>
          <p:nvPr/>
        </p:nvSpPr>
        <p:spPr bwMode="auto">
          <a:xfrm>
            <a:off x="0" y="3284538"/>
            <a:ext cx="9144000" cy="155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 i="1" dirty="0">
                <a:solidFill>
                  <a:srgbClr val="0066FF"/>
                </a:solidFill>
              </a:rPr>
              <a:t>точка на координатном луче, имеющая меньшую координату, лежит слева от точки, имеющей большую координату</a:t>
            </a:r>
            <a:endParaRPr lang="ru-RU" sz="3200" b="1" i="1" baseline="30000" dirty="0">
              <a:solidFill>
                <a:srgbClr val="0066FF"/>
              </a:solidFill>
              <a:latin typeface="Bookman Old Style" pitchFamily="18" charset="0"/>
            </a:endParaRPr>
          </a:p>
        </p:txBody>
      </p:sp>
      <p:sp>
        <p:nvSpPr>
          <p:cNvPr id="3082" name="Text Box 24"/>
          <p:cNvSpPr txBox="1">
            <a:spLocks noChangeArrowheads="1"/>
          </p:cNvSpPr>
          <p:nvPr/>
        </p:nvSpPr>
        <p:spPr bwMode="auto">
          <a:xfrm>
            <a:off x="3276600" y="1773238"/>
            <a:ext cx="6477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 dirty="0">
                <a:solidFill>
                  <a:srgbClr val="00008E"/>
                </a:solidFill>
              </a:rPr>
              <a:t>А </a:t>
            </a:r>
          </a:p>
        </p:txBody>
      </p:sp>
      <p:sp>
        <p:nvSpPr>
          <p:cNvPr id="3083" name="Text Box 25"/>
          <p:cNvSpPr txBox="1">
            <a:spLocks noChangeArrowheads="1"/>
          </p:cNvSpPr>
          <p:nvPr/>
        </p:nvSpPr>
        <p:spPr bwMode="auto">
          <a:xfrm>
            <a:off x="4284663" y="1770063"/>
            <a:ext cx="6477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 dirty="0">
                <a:solidFill>
                  <a:srgbClr val="00008E"/>
                </a:solidFill>
              </a:rPr>
              <a:t>В </a:t>
            </a:r>
          </a:p>
        </p:txBody>
      </p:sp>
      <p:sp>
        <p:nvSpPr>
          <p:cNvPr id="3084" name="Line 11"/>
          <p:cNvSpPr>
            <a:spLocks noChangeShapeType="1"/>
          </p:cNvSpPr>
          <p:nvPr/>
        </p:nvSpPr>
        <p:spPr bwMode="auto">
          <a:xfrm>
            <a:off x="2484438" y="1700213"/>
            <a:ext cx="1008062" cy="0"/>
          </a:xfrm>
          <a:prstGeom prst="line">
            <a:avLst/>
          </a:prstGeom>
          <a:noFill/>
          <a:ln w="28575">
            <a:solidFill>
              <a:srgbClr val="80008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085" name="Line 11"/>
          <p:cNvSpPr>
            <a:spLocks noChangeShapeType="1"/>
          </p:cNvSpPr>
          <p:nvPr/>
        </p:nvSpPr>
        <p:spPr bwMode="auto">
          <a:xfrm>
            <a:off x="3492500" y="1700213"/>
            <a:ext cx="1008063" cy="0"/>
          </a:xfrm>
          <a:prstGeom prst="line">
            <a:avLst/>
          </a:prstGeom>
          <a:noFill/>
          <a:ln w="28575">
            <a:solidFill>
              <a:srgbClr val="80008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086" name="Line 11"/>
          <p:cNvSpPr>
            <a:spLocks noChangeShapeType="1"/>
          </p:cNvSpPr>
          <p:nvPr/>
        </p:nvSpPr>
        <p:spPr bwMode="auto">
          <a:xfrm>
            <a:off x="4500563" y="1700213"/>
            <a:ext cx="1008062" cy="0"/>
          </a:xfrm>
          <a:prstGeom prst="line">
            <a:avLst/>
          </a:prstGeom>
          <a:noFill/>
          <a:ln w="28575">
            <a:solidFill>
              <a:srgbClr val="80008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087" name="Line 11"/>
          <p:cNvSpPr>
            <a:spLocks noChangeShapeType="1"/>
          </p:cNvSpPr>
          <p:nvPr/>
        </p:nvSpPr>
        <p:spPr bwMode="auto">
          <a:xfrm>
            <a:off x="5508625" y="1700213"/>
            <a:ext cx="1008063" cy="0"/>
          </a:xfrm>
          <a:prstGeom prst="line">
            <a:avLst/>
          </a:prstGeom>
          <a:noFill/>
          <a:ln w="28575">
            <a:solidFill>
              <a:srgbClr val="80008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6" name="Line 11"/>
          <p:cNvSpPr>
            <a:spLocks noChangeShapeType="1"/>
          </p:cNvSpPr>
          <p:nvPr/>
        </p:nvSpPr>
        <p:spPr bwMode="auto">
          <a:xfrm>
            <a:off x="6516216" y="1700808"/>
            <a:ext cx="1008063" cy="0"/>
          </a:xfrm>
          <a:prstGeom prst="line">
            <a:avLst/>
          </a:prstGeom>
          <a:noFill/>
          <a:ln w="28575">
            <a:solidFill>
              <a:srgbClr val="800080"/>
            </a:solidFill>
            <a:round/>
            <a:headEnd type="oval" w="med" len="med"/>
            <a:tailEnd type="oval" w="med" len="med"/>
          </a:ln>
        </p:spPr>
        <p:txBody>
          <a:bodyPr/>
          <a:lstStyle/>
          <a:p>
            <a:endParaRPr lang="ru-RU"/>
          </a:p>
        </p:txBody>
      </p:sp>
      <p:cxnSp>
        <p:nvCxnSpPr>
          <p:cNvPr id="18" name="Прямая со стрелкой 17"/>
          <p:cNvCxnSpPr/>
          <p:nvPr/>
        </p:nvCxnSpPr>
        <p:spPr>
          <a:xfrm>
            <a:off x="6876256" y="1700808"/>
            <a:ext cx="720000" cy="0"/>
          </a:xfrm>
          <a:prstGeom prst="straightConnector1">
            <a:avLst/>
          </a:prstGeom>
          <a:ln w="28575">
            <a:solidFill>
              <a:srgbClr val="9C58AE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25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25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2598" grpId="0"/>
      <p:bldP spid="3082" grpId="0"/>
      <p:bldP spid="3083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459</Words>
  <Application>Microsoft Office PowerPoint</Application>
  <PresentationFormat>Экран (4:3)</PresentationFormat>
  <Paragraphs>99</Paragraphs>
  <Slides>16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8" baseType="lpstr">
      <vt:lpstr>Тема Office</vt:lpstr>
      <vt:lpstr>Формула</vt:lpstr>
      <vt:lpstr>Урок математики в 5 классе</vt:lpstr>
      <vt:lpstr>Слайд 2</vt:lpstr>
      <vt:lpstr>Слайд 3</vt:lpstr>
      <vt:lpstr>Прочитай дроби</vt:lpstr>
      <vt:lpstr>Проблема!</vt:lpstr>
      <vt:lpstr>Цели урока</vt:lpstr>
      <vt:lpstr>Задание 1</vt:lpstr>
      <vt:lpstr>Еще раз</vt:lpstr>
      <vt:lpstr>Слайд 9</vt:lpstr>
      <vt:lpstr>Задание 2</vt:lpstr>
      <vt:lpstr>Вывод</vt:lpstr>
      <vt:lpstr>Задание 3</vt:lpstr>
      <vt:lpstr>Вывод</vt:lpstr>
      <vt:lpstr>Задание 4</vt:lpstr>
      <vt:lpstr>Вывод</vt:lpstr>
      <vt:lpstr>ПРАВИЛА СРАВНЕНИЯ ДРОБЕЙ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Урок математики в 5 классе</dc:title>
  <dc:creator>Инга Романова</dc:creator>
  <cp:lastModifiedBy>Minutka15</cp:lastModifiedBy>
  <cp:revision>25</cp:revision>
  <dcterms:created xsi:type="dcterms:W3CDTF">2014-03-18T11:20:22Z</dcterms:created>
  <dcterms:modified xsi:type="dcterms:W3CDTF">2016-04-07T06:03:49Z</dcterms:modified>
</cp:coreProperties>
</file>