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298" r:id="rId10"/>
    <p:sldId id="291" r:id="rId11"/>
    <p:sldId id="292" r:id="rId12"/>
    <p:sldId id="293" r:id="rId13"/>
    <p:sldId id="294" r:id="rId14"/>
    <p:sldId id="295" r:id="rId15"/>
    <p:sldId id="289" r:id="rId16"/>
    <p:sldId id="290" r:id="rId17"/>
    <p:sldId id="287" r:id="rId18"/>
    <p:sldId id="258" r:id="rId19"/>
    <p:sldId id="259" r:id="rId20"/>
    <p:sldId id="274" r:id="rId21"/>
    <p:sldId id="296" r:id="rId22"/>
    <p:sldId id="297" r:id="rId23"/>
    <p:sldId id="261" r:id="rId24"/>
    <p:sldId id="260" r:id="rId25"/>
    <p:sldId id="279" r:id="rId26"/>
    <p:sldId id="275" r:id="rId27"/>
    <p:sldId id="262" r:id="rId28"/>
    <p:sldId id="263" r:id="rId29"/>
    <p:sldId id="264" r:id="rId30"/>
    <p:sldId id="288" r:id="rId31"/>
    <p:sldId id="280" r:id="rId32"/>
    <p:sldId id="281" r:id="rId33"/>
    <p:sldId id="269" r:id="rId34"/>
    <p:sldId id="270" r:id="rId35"/>
    <p:sldId id="272" r:id="rId36"/>
    <p:sldId id="271" r:id="rId37"/>
    <p:sldId id="276" r:id="rId38"/>
    <p:sldId id="277" r:id="rId39"/>
    <p:sldId id="273" r:id="rId40"/>
    <p:sldId id="278" r:id="rId41"/>
    <p:sldId id="286" r:id="rId42"/>
    <p:sldId id="282" r:id="rId43"/>
    <p:sldId id="283" r:id="rId44"/>
    <p:sldId id="284" r:id="rId45"/>
    <p:sldId id="267" r:id="rId46"/>
    <p:sldId id="266" r:id="rId47"/>
    <p:sldId id="268" r:id="rId48"/>
    <p:sldId id="30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7" autoAdjust="0"/>
  </p:normalViewPr>
  <p:slideViewPr>
    <p:cSldViewPr>
      <p:cViewPr varScale="1">
        <p:scale>
          <a:sx n="104" d="100"/>
          <a:sy n="104" d="100"/>
        </p:scale>
        <p:origin x="-1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09.01.2016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836712"/>
            <a:ext cx="7851648" cy="3096344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Развивающая предметно-пространственная среда в младшей группе «Почемучки» в соответствии с ФГОС </a:t>
            </a:r>
            <a:endParaRPr lang="ru-RU" sz="4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9304" y="4509120"/>
            <a:ext cx="7854696" cy="233853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2">
                    <a:lumMod val="90000"/>
                  </a:schemeClr>
                </a:solidFill>
                <a:latin typeface="+mj-lt"/>
              </a:rPr>
              <a:t>Выполнила:</a:t>
            </a:r>
          </a:p>
          <a:p>
            <a:r>
              <a:rPr lang="ru-RU" dirty="0" smtClean="0">
                <a:solidFill>
                  <a:schemeClr val="tx2">
                    <a:lumMod val="90000"/>
                  </a:schemeClr>
                </a:solidFill>
                <a:latin typeface="+mj-lt"/>
              </a:rPr>
              <a:t>Воспитатель </a:t>
            </a:r>
          </a:p>
          <a:p>
            <a:r>
              <a:rPr lang="ru-RU" dirty="0" smtClean="0">
                <a:solidFill>
                  <a:schemeClr val="tx2">
                    <a:lumMod val="90000"/>
                  </a:schemeClr>
                </a:solidFill>
                <a:latin typeface="+mj-lt"/>
              </a:rPr>
              <a:t>Карпухина Елена Сергеевна</a:t>
            </a:r>
          </a:p>
          <a:p>
            <a:r>
              <a:rPr lang="ru-RU" dirty="0" smtClean="0">
                <a:solidFill>
                  <a:schemeClr val="tx2">
                    <a:lumMod val="90000"/>
                  </a:schemeClr>
                </a:solidFill>
                <a:latin typeface="+mj-lt"/>
              </a:rPr>
              <a:t>СП детский сад «Ручеёк»</a:t>
            </a:r>
          </a:p>
          <a:p>
            <a:r>
              <a:rPr lang="ru-RU" dirty="0" smtClean="0">
                <a:solidFill>
                  <a:schemeClr val="tx2">
                    <a:lumMod val="90000"/>
                  </a:schemeClr>
                </a:solidFill>
                <a:latin typeface="+mj-lt"/>
              </a:rPr>
              <a:t>ГБОУ СОШ </a:t>
            </a:r>
            <a:r>
              <a:rPr lang="ru-RU" dirty="0" err="1" smtClean="0">
                <a:solidFill>
                  <a:schemeClr val="tx2">
                    <a:lumMod val="90000"/>
                  </a:schemeClr>
                </a:solidFill>
                <a:latin typeface="+mj-lt"/>
              </a:rPr>
              <a:t>с.Екатериновка</a:t>
            </a:r>
            <a:endParaRPr lang="ru-RU" dirty="0" smtClean="0">
              <a:solidFill>
                <a:schemeClr val="tx2">
                  <a:lumMod val="90000"/>
                </a:schemeClr>
              </a:solidFill>
              <a:latin typeface="+mj-lt"/>
            </a:endParaRPr>
          </a:p>
          <a:p>
            <a:r>
              <a:rPr lang="ru-RU" dirty="0" err="1" smtClean="0">
                <a:solidFill>
                  <a:schemeClr val="tx2">
                    <a:lumMod val="90000"/>
                  </a:schemeClr>
                </a:solidFill>
                <a:latin typeface="+mj-lt"/>
              </a:rPr>
              <a:t>М.р</a:t>
            </a:r>
            <a:r>
              <a:rPr lang="ru-RU" dirty="0" smtClean="0">
                <a:solidFill>
                  <a:schemeClr val="tx2">
                    <a:lumMod val="90000"/>
                  </a:schemeClr>
                </a:solidFill>
                <a:latin typeface="+mj-lt"/>
              </a:rPr>
              <a:t> Приволжский </a:t>
            </a:r>
          </a:p>
          <a:p>
            <a:r>
              <a:rPr lang="ru-RU" dirty="0" smtClean="0">
                <a:solidFill>
                  <a:schemeClr val="tx2">
                    <a:lumMod val="90000"/>
                  </a:schemeClr>
                </a:solidFill>
                <a:latin typeface="+mj-lt"/>
              </a:rPr>
              <a:t>Самарская область</a:t>
            </a:r>
            <a:endParaRPr lang="ru-RU" dirty="0">
              <a:solidFill>
                <a:schemeClr val="tx2">
                  <a:lumMod val="9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94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Оформление группы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248472" cy="318635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4944"/>
            <a:ext cx="4320481" cy="3240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107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80928"/>
            <a:ext cx="4320480" cy="3240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4381724" cy="335048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4756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845888"/>
            <a:ext cx="3744415" cy="280831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45888"/>
            <a:ext cx="3773138" cy="282985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41584"/>
            <a:ext cx="381463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05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4" y="1052736"/>
            <a:ext cx="4224469" cy="316835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08920"/>
            <a:ext cx="3915152" cy="371991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762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861048"/>
            <a:ext cx="3714845" cy="278613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2481"/>
            <a:ext cx="3861668" cy="289625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03" y="848209"/>
            <a:ext cx="3903403" cy="294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5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640960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Информационный центр для родителей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11736"/>
            <a:ext cx="4032451" cy="302433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014361" cy="301495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4892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3" y="874440"/>
            <a:ext cx="3788675" cy="284259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26" y="874440"/>
            <a:ext cx="3809204" cy="285690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61048"/>
            <a:ext cx="3707904" cy="278092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834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712968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Уголок патриотического воспитания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5184576" cy="388843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5940152" y="4293096"/>
            <a:ext cx="28803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Если не мы, то кто же,</a:t>
            </a: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Детям нашим поможет</a:t>
            </a: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Россию любить и знать!</a:t>
            </a: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Как важно не опоздать….</a:t>
            </a:r>
          </a:p>
        </p:txBody>
      </p:sp>
    </p:spTree>
    <p:extLst>
      <p:ext uri="{BB962C8B-B14F-4D97-AF65-F5344CB8AC3E}">
        <p14:creationId xmlns:p14="http://schemas.microsoft.com/office/powerpoint/2010/main" val="24476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chemeClr val="bg2">
                    <a:lumMod val="50000"/>
                  </a:schemeClr>
                </a:solidFill>
              </a:rPr>
              <a:t>Уголок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6000" dirty="0" smtClean="0">
                <a:solidFill>
                  <a:schemeClr val="bg2">
                    <a:lumMod val="50000"/>
                  </a:schemeClr>
                </a:solidFill>
              </a:rPr>
              <a:t>уединения</a:t>
            </a:r>
            <a:endParaRPr lang="ru-RU" sz="6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" y="2852936"/>
            <a:ext cx="4248472" cy="318635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68" y="2069992"/>
            <a:ext cx="4272476" cy="320435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343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347176"/>
            <a:ext cx="4032448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Звонок мамочке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8" y="1541936"/>
            <a:ext cx="4320481" cy="324036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14" y="1541928"/>
            <a:ext cx="4320481" cy="324036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5105759" y="478229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Мы рисуем</a:t>
            </a:r>
            <a:endParaRPr lang="ru-RU" sz="4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85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305800" cy="5821256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2">
                    <a:lumMod val="50000"/>
                  </a:schemeClr>
                </a:solidFill>
              </a:rPr>
              <a:t>Создавая развивающую предметно-пространственную среду любой возрастной группы в ДОУ, необходимо учитывать психологические основы конструктивного взаимодействия участников </a:t>
            </a:r>
            <a:r>
              <a:rPr lang="ru-RU" sz="3600" dirty="0" err="1">
                <a:solidFill>
                  <a:schemeClr val="bg2">
                    <a:lumMod val="50000"/>
                  </a:schemeClr>
                </a:solidFill>
              </a:rPr>
              <a:t>воспитательно</a:t>
            </a:r>
            <a:r>
              <a:rPr lang="ru-RU" sz="3600" dirty="0">
                <a:solidFill>
                  <a:schemeClr val="bg2">
                    <a:lumMod val="50000"/>
                  </a:schemeClr>
                </a:solidFill>
              </a:rPr>
              <a:t>-образовательного процесса, дизайн и эргономику современной среды дошкольного учреждения и психологические особенности возрастной группы, на которую нацелена данная среда.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6125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360" y="476672"/>
            <a:ext cx="8291264" cy="1143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Книжный уголок - Теремок сказок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4248472" cy="318635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00" y="2708920"/>
            <a:ext cx="4224469" cy="316835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6459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404664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Центр речевого развития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4224468" cy="316835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068960"/>
            <a:ext cx="4224469" cy="316835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989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496944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Центр художественно-эстетического развития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5736198" cy="430214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026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229200"/>
            <a:ext cx="8496944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Игра на музыкальных инструментах приносит радость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22314"/>
            <a:ext cx="4248472" cy="318635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2" y="1898313"/>
            <a:ext cx="4248472" cy="318635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404664"/>
            <a:ext cx="90773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78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97158"/>
            <a:ext cx="3816424" cy="273630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4825" y="836712"/>
            <a:ext cx="8784976" cy="1143000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chemeClr val="bg2">
                    <a:lumMod val="50000"/>
                  </a:schemeClr>
                </a:solidFill>
              </a:rPr>
              <a:t>Показываем сказку «Три поросёнка»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3994"/>
            <a:ext cx="3860595" cy="274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382" y="4133461"/>
            <a:ext cx="3774842" cy="266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25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3682752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Весёлая рукавичка 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38281"/>
            <a:ext cx="4248472" cy="318635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2" y="1668816"/>
            <a:ext cx="4224469" cy="316835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4955532" y="494116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Мы - супер герои</a:t>
            </a:r>
            <a:endParaRPr lang="ru-RU" sz="36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27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Центр развивающих игр</a:t>
            </a:r>
            <a:endParaRPr lang="ru-RU" sz="5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4296476" cy="322235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40" y="2852936"/>
            <a:ext cx="4392488" cy="330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36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280" y="1124744"/>
            <a:ext cx="8568952" cy="99898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Развиваем глазомер и мелкую моторику рук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128459" cy="309634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73" y="2636912"/>
            <a:ext cx="4128459" cy="309634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7201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Играем с прищепками</a:t>
            </a:r>
            <a:endParaRPr lang="ru-RU" sz="5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4224468" cy="316835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48" y="2852936"/>
            <a:ext cx="4224470" cy="316835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323528" y="5517232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«Ёжик»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0879" y="2117140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«Красивый цветок»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130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Кружок «Затейливые мастера»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49488"/>
            <a:ext cx="4032447" cy="302433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33" y="2170584"/>
            <a:ext cx="4078155" cy="305861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278545" y="544522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Собираем машину (материал: пластилин, счетные палочки, крышки от пластиковых бутылок)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442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904"/>
            <a:ext cx="8305800" cy="230425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Развивающая предметно- пространственная среда должна обеспечивать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296" y="2492896"/>
            <a:ext cx="74888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Возможность общения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совместной деятельности детей и взрослых.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Возможность двигательной активности детей.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Возможность для уединения.</a:t>
            </a:r>
          </a:p>
        </p:txBody>
      </p:sp>
    </p:spTree>
    <p:extLst>
      <p:ext uri="{BB962C8B-B14F-4D97-AF65-F5344CB8AC3E}">
        <p14:creationId xmlns:p14="http://schemas.microsoft.com/office/powerpoint/2010/main" val="3948711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Сортируем фасоль и пуговицы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4721"/>
            <a:ext cx="3995936" cy="299695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896"/>
            <a:ext cx="3995936" cy="299695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3107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592955" cy="128475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Центр познавательного развития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24944"/>
            <a:ext cx="4176464" cy="313234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4200467" cy="31503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106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64704"/>
            <a:ext cx="5688632" cy="63668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Собираем </a:t>
            </a:r>
            <a:r>
              <a:rPr lang="ru-RU" sz="4400" dirty="0" err="1" smtClean="0">
                <a:solidFill>
                  <a:schemeClr val="bg2">
                    <a:lumMod val="50000"/>
                  </a:schemeClr>
                </a:solidFill>
              </a:rPr>
              <a:t>пазлы</a:t>
            </a:r>
            <a:endParaRPr lang="ru-RU" sz="4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336704" cy="475252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7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Угол</a:t>
            </a:r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 ПДД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2896"/>
            <a:ext cx="4320480" cy="3240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4248472" cy="318635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7041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2" y="836712"/>
            <a:ext cx="889133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Изучаем правила дорожного движения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224468" cy="316835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2708920"/>
            <a:ext cx="4224469" cy="316835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9342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8640"/>
            <a:ext cx="4320480" cy="3240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248472" cy="318635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4080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710" y="1628800"/>
            <a:ext cx="4320480" cy="8527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Невнимание приводит к беде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0" y="2636912"/>
            <a:ext cx="4182568" cy="2664296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6" y="3068960"/>
            <a:ext cx="4203233" cy="273630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4728568" y="5805264"/>
            <a:ext cx="3954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Мы переходим дорогу правильно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830834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Знакомим детей с различными ситуациями на дороге</a:t>
            </a:r>
            <a:endParaRPr lang="ru-RU" sz="36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11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Центр физического развития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92" y="2441456"/>
            <a:ext cx="4089619" cy="306721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4089618" cy="306721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264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0322" y="1556792"/>
            <a:ext cx="4032448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Дорожка из пуговиц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29" y="2420888"/>
            <a:ext cx="4174152" cy="313061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9" y="1484784"/>
            <a:ext cx="4170025" cy="313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129" y="477766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Если день начать с зарядки, </a:t>
            </a:r>
            <a:br>
              <a:rPr lang="ru-RU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</a:b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Значит, будет всё в порядке. </a:t>
            </a:r>
            <a:br>
              <a:rPr lang="ru-RU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</a:b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Нам пилюли и микстуру </a:t>
            </a:r>
            <a:br>
              <a:rPr lang="ru-RU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</a:b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Заменяет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физкультура! </a:t>
            </a:r>
          </a:p>
        </p:txBody>
      </p:sp>
    </p:spTree>
    <p:extLst>
      <p:ext uri="{BB962C8B-B14F-4D97-AF65-F5344CB8AC3E}">
        <p14:creationId xmlns:p14="http://schemas.microsoft.com/office/powerpoint/2010/main" val="11658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3682752" cy="114073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Поехали в гости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4200466" cy="31503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28" y="2420888"/>
            <a:ext cx="4320480" cy="312433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4953736" y="5555477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Наш замечательный гараж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7672" y="602431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Игровая зона</a:t>
            </a:r>
            <a:endParaRPr lang="ru-RU" sz="48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152" y="1248184"/>
            <a:ext cx="8305800" cy="1143000"/>
          </a:xfrm>
        </p:spPr>
        <p:txBody>
          <a:bodyPr>
            <a:noAutofit/>
          </a:bodyPr>
          <a:lstStyle/>
          <a:p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Психолого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 – педагогические требования к созданию предметно-пространственной развивающей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среды: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6152" y="2564904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 Содержательно- насыщенной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Полифункциональной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Трансформируемой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Доступной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Безопасной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Вариативной</a:t>
            </a:r>
          </a:p>
        </p:txBody>
      </p:sp>
    </p:spTree>
    <p:extLst>
      <p:ext uri="{BB962C8B-B14F-4D97-AF65-F5344CB8AC3E}">
        <p14:creationId xmlns:p14="http://schemas.microsoft.com/office/powerpoint/2010/main" val="1412986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2" y="2011977"/>
            <a:ext cx="4184453" cy="313834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31119"/>
            <a:ext cx="4212466" cy="315934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395536" y="1052736"/>
            <a:ext cx="8136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Сюжетно</a:t>
            </a: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- ролевая игра «Семья»</a:t>
            </a:r>
            <a:endParaRPr lang="ru-RU" sz="4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95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Парикмахерская</a:t>
            </a:r>
            <a:endParaRPr lang="ru-RU" sz="5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4320480" cy="3240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320480" cy="3240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0368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Уголок природы-Зелёный сад</a:t>
            </a:r>
            <a:endParaRPr lang="ru-RU" sz="5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12" y="1969399"/>
            <a:ext cx="4326176" cy="324463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69398"/>
            <a:ext cx="4320480" cy="324035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899592" y="537321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Мы цветочки поливаем, пусть они растут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60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394" y="6206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Деревенский дворик</a:t>
            </a:r>
            <a:endParaRPr lang="ru-RU" sz="5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4243864" cy="318289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4187912" cy="3138769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269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48" y="62068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В гостях у бабушки и дедушки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85432"/>
            <a:ext cx="4176464" cy="313234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52936"/>
            <a:ext cx="4176464" cy="313234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5397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8960"/>
            <a:ext cx="4128458" cy="309634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4128459" cy="3096344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41224" y="836712"/>
            <a:ext cx="8568952" cy="1152128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Проект</a:t>
            </a:r>
            <a:b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«Лук-здоровью друг»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5517231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Знакомство с землёй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3984" y="249289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Посадка лука</a:t>
            </a:r>
            <a:endParaRPr lang="ru-RU" sz="2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84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4320480" cy="324036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320480" cy="3240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6944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Дидактическая игра «Овощи»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6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Вот какой вырос у нас лучок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4320479" cy="3240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4320480" cy="3240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823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305800" cy="44644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</a:rPr>
              <a:t>Вывод: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Развивающая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предметно – пространственная среда группы обеспечивает возможность общения и совместной деятельности детей, взрослых, содержательно насыщена, трансформируема, </a:t>
            </a:r>
            <a:r>
              <a:rPr lang="ru-RU" sz="31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полифункциональна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, вариативна, доступна и безопасна. 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Развивающую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предметно- </a:t>
            </a:r>
            <a:r>
              <a:rPr lang="ru-RU" sz="31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пространственную среду нашей группы я старалась оформить в соответствии с новыми требованиями </a:t>
            </a:r>
            <a:r>
              <a:rPr lang="ru-RU" sz="31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ФГОС.</a:t>
            </a:r>
          </a:p>
        </p:txBody>
      </p:sp>
    </p:spTree>
    <p:extLst>
      <p:ext uri="{BB962C8B-B14F-4D97-AF65-F5344CB8AC3E}">
        <p14:creationId xmlns:p14="http://schemas.microsoft.com/office/powerpoint/2010/main" val="2654166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Особенности организации развивающей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</a:rPr>
              <a:t>преметно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- пространственной среды в </a:t>
            </a:r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</a:rPr>
              <a:t>группе: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543400"/>
              </p:ext>
            </p:extLst>
          </p:nvPr>
        </p:nvGraphicFramePr>
        <p:xfrm>
          <a:off x="467544" y="2060848"/>
          <a:ext cx="8147049" cy="4023360"/>
        </p:xfrm>
        <a:graphic>
          <a:graphicData uri="http://schemas.openxmlformats.org/drawingml/2006/table">
            <a:tbl>
              <a:tblPr firstRow="1" bandRow="1"/>
              <a:tblGrid>
                <a:gridCol w="2715683"/>
                <a:gridCol w="2715683"/>
                <a:gridCol w="2715683"/>
              </a:tblGrid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Младший возраст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Средний возраст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Старший и подготовительный возраст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ru-RU" dirty="0" smtClean="0"/>
                        <a:t>-Накопление</a:t>
                      </a:r>
                      <a:r>
                        <a:rPr lang="ru-RU" baseline="0" dirty="0" smtClean="0"/>
                        <a:t> опыта предметно- познавательной и коммуникативной деятельности.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ru-RU" dirty="0" smtClean="0"/>
                        <a:t>- Формирование опыта совместного со сверстниками действия, развитие познавательных интересов</a:t>
                      </a:r>
                      <a:r>
                        <a:rPr lang="ru-RU" baseline="0" dirty="0" smtClean="0"/>
                        <a:t> и творческое отражение впечатлений в различных видах продуктивной деятельности.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ru-RU" dirty="0" smtClean="0"/>
                        <a:t>-Формирование</a:t>
                      </a:r>
                      <a:r>
                        <a:rPr lang="ru-RU" baseline="0" dirty="0" smtClean="0"/>
                        <a:t> познавательной активности, самостоятельности, ответственности и инициативы</a:t>
                      </a:r>
                    </a:p>
                    <a:p>
                      <a:r>
                        <a:rPr lang="ru-RU" baseline="0" dirty="0" smtClean="0"/>
                        <a:t>- Участие в преобразовании предметно- пространственной среды.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6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058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2">
                    <a:lumMod val="50000"/>
                  </a:schemeClr>
                </a:solidFill>
              </a:rPr>
              <a:t>Организация предметно-развивающей среды с учётом гендерного подхода.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844824"/>
            <a:ext cx="86409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Целью 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гендерного подхода в педагогике является воспитание детей разного пола, одинаково способных к самореализации и раскрытию своих потенциальных возможностей</a:t>
            </a:r>
          </a:p>
          <a:p>
            <a:endParaRPr lang="ru-RU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Для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реализации данной цели необходимо решение следующих задач:</a:t>
            </a: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1)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 накопление игрового материала (отдельно для мальчиков и девочек) для развития психофизического, умственного, речевого, нравственного потенциала дошкольников и их творческих способностей;</a:t>
            </a: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2)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подбор и изготовление дидактических игр, способствующих формированию гендерных представлений у детей и желание использовать полученные знания и умения в игровых ситуациях и быту</a:t>
            </a: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3)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организация предметно-развивающего пространства в группах, способствующего формированию гендерной идентичности и гендерной социализации дошкольников.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748381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305800" cy="136815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2">
                    <a:lumMod val="50000"/>
                  </a:schemeClr>
                </a:solidFill>
              </a:rPr>
              <a:t>Создавая предметно-развивающую среду необходимо помнить: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988840"/>
            <a:ext cx="8496944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1.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Среда должна выполнять образовательную, развивающую, воспитывающую, стимулирующую, организованную, коммуникативную функции. Но самое главное – она должна работать на развитие самостоятельности и самодеятельности ребенка.</a:t>
            </a:r>
          </a:p>
          <a:p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2.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Необходимо гибкое и вариативное использование пространства. Среда должна служить удовлетворению потребностей и интересов ребенка.</a:t>
            </a:r>
          </a:p>
          <a:p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3.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Форма и дизайн предметов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ориентированы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на безопасность и возраст детей.</a:t>
            </a:r>
          </a:p>
          <a:p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4.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Элементы декора должны быть легко сменяемыми.</a:t>
            </a:r>
          </a:p>
          <a:p>
            <a:endParaRPr lang="ru-RU" sz="19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58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305800" cy="5893264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ru-RU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5. 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В каждой группе необходимо предусмотреть место для детской экспериментальной деятельности</a:t>
            </a:r>
            <a: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.</a:t>
            </a:r>
            <a:br>
              <a:rPr lang="ru-RU" sz="22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ru-RU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6. 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Организуя предметную среду в групповом помещении необходимо учитывать закономерности психического развития, показатели их здоровья, психофизиологические и коммуникативные особенности, уровень общего и речевого развития, а также показатели эмоционально - </a:t>
            </a:r>
            <a:r>
              <a:rPr lang="ru-RU" sz="22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потребностной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сферы.</a:t>
            </a:r>
            <a:b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7. 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Цветовая палитра должна быть представлена теплыми, пастельными тонами.</a:t>
            </a:r>
            <a:b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8. 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При создании развивающего пространства в групповом помещении необходимо учитывать ведущую роль игровой деятельности.</a:t>
            </a:r>
            <a:b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/>
            </a:r>
            <a:b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9. </a:t>
            </a:r>
            <a:r>
              <a:rPr lang="ru-RU" sz="2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Предметно-развивающая среда группы должна меняться в зависимости от возрастных особенностей детей, периода обучения, образовательной программы.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984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104" y="33192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Содержание: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7552" y="1124744"/>
            <a:ext cx="81369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Оформление группы…............................................10-14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Информационный центр для родителей……………15-16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Уголок патриотического воспитания……………….….…..17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Уголок уединения………………………………………..........18-19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Книжный уголок-Теремок сказок………………..…………..20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Центр речевого развития………………………………….........21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Центр художественно-эстетического развития…….…22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Театрально-музыкальный центр………………….……..23-25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Центр развивающих игр…………………………………..….26-30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Центр познавательного развития………………….......31-32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Уголок ПДД……………………………………………………….....33-36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Центр физического развития…………………………….…37-38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Игровая зона………………………………………………….....…39-41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Уголок природы-Зелёный сад………………………….….42-44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Проект «Лук-здоровью друг»……………………………...45-47</a:t>
            </a:r>
          </a:p>
          <a:p>
            <a:r>
              <a:rPr lang="ru-RU" dirty="0" smtClean="0"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262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757</TotalTime>
  <Words>540</Words>
  <Application>Microsoft Office PowerPoint</Application>
  <PresentationFormat>Экран (4:3)</PresentationFormat>
  <Paragraphs>111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Поток</vt:lpstr>
      <vt:lpstr>Развивающая предметно-пространственная среда в младшей группе «Почемучки» в соответствии с ФГОС </vt:lpstr>
      <vt:lpstr>Создавая развивающую предметно-пространственную среду любой возрастной группы в ДОУ, необходимо учитывать психологические основы конструктивного взаимодействия участников воспитательно-образовательного процесса, дизайн и эргономику современной среды дошкольного учреждения и психологические особенности возрастной группы, на которую нацелена данная среда. </vt:lpstr>
      <vt:lpstr>Развивающая предметно- пространственная среда должна обеспечивать:</vt:lpstr>
      <vt:lpstr>Психолого – педагогические требования к созданию предметно-пространственной развивающей среды:</vt:lpstr>
      <vt:lpstr>Особенности организации развивающей преметно- пространственной среды в группе:</vt:lpstr>
      <vt:lpstr>Организация предметно-развивающей среды с учётом гендерного подхода.</vt:lpstr>
      <vt:lpstr>Создавая предметно-развивающую среду необходимо помнить: </vt:lpstr>
      <vt:lpstr> 5. В каждой группе необходимо предусмотреть место для детской экспериментальной деятельности.  6. Организуя предметную среду в групповом помещении необходимо учитывать закономерности психического развития, показатели их здоровья, психофизиологические и коммуникативные особенности, уровень общего и речевого развития, а также показатели эмоционально - потребностной сферы.  7. Цветовая палитра должна быть представлена теплыми, пастельными тонами.  8. При создании развивающего пространства в групповом помещении необходимо учитывать ведущую роль игровой деятельности.  9. Предметно-развивающая среда группы должна меняться в зависимости от возрастных особенностей детей, периода обучения, образовательной программы. </vt:lpstr>
      <vt:lpstr>Содержание:</vt:lpstr>
      <vt:lpstr>Оформление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Информационный центр для родителей</vt:lpstr>
      <vt:lpstr>Презентация PowerPoint</vt:lpstr>
      <vt:lpstr>Уголок патриотического воспитания</vt:lpstr>
      <vt:lpstr>Уголок уединения</vt:lpstr>
      <vt:lpstr>Звонок мамочке</vt:lpstr>
      <vt:lpstr>Книжный уголок - Теремок сказок</vt:lpstr>
      <vt:lpstr>Центр речевого развития</vt:lpstr>
      <vt:lpstr>Центр художественно-эстетического развития</vt:lpstr>
      <vt:lpstr>Игра на музыкальных инструментах приносит радость</vt:lpstr>
      <vt:lpstr>Показываем сказку «Три поросёнка» </vt:lpstr>
      <vt:lpstr>Весёлая рукавичка </vt:lpstr>
      <vt:lpstr>Центр развивающих игр</vt:lpstr>
      <vt:lpstr>Развиваем глазомер и мелкую моторику рук</vt:lpstr>
      <vt:lpstr>Играем с прищепками</vt:lpstr>
      <vt:lpstr>Кружок «Затейливые мастера»</vt:lpstr>
      <vt:lpstr>Сортируем фасоль и пуговицы</vt:lpstr>
      <vt:lpstr>Центр познавательного развития</vt:lpstr>
      <vt:lpstr>Собираем пазлы</vt:lpstr>
      <vt:lpstr>Уголок ПДД</vt:lpstr>
      <vt:lpstr>Изучаем правила дорожного движения</vt:lpstr>
      <vt:lpstr>Презентация PowerPoint</vt:lpstr>
      <vt:lpstr>Невнимание приводит к беде</vt:lpstr>
      <vt:lpstr>Центр физического развития</vt:lpstr>
      <vt:lpstr>Дорожка из пуговиц</vt:lpstr>
      <vt:lpstr>Поехали в гости</vt:lpstr>
      <vt:lpstr>Презентация PowerPoint</vt:lpstr>
      <vt:lpstr>Парикмахерская</vt:lpstr>
      <vt:lpstr>Уголок природы-Зелёный сад</vt:lpstr>
      <vt:lpstr>Деревенский дворик</vt:lpstr>
      <vt:lpstr>В гостях у бабушки и дедушки</vt:lpstr>
      <vt:lpstr>Проект «Лук-здоровью друг»</vt:lpstr>
      <vt:lpstr>Дидактическая игра «Овощи»</vt:lpstr>
      <vt:lpstr>Вот какой вырос у нас лучок</vt:lpstr>
      <vt:lpstr>Вывод: Развивающая предметно – пространственная среда группы обеспечивает возможность общения и совместной деятельности детей, взрослых, содержательно насыщена, трансформируема, полифункциональна, вариативна, доступна и безопасна. Развивающую предметно- пространственную среду нашей группы я старалась оформить в соответствии с новыми требованиями ФГОС.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предметно-пространственная среда в младшей группе «Почемучки» </dc:title>
  <cp:lastModifiedBy>User</cp:lastModifiedBy>
  <cp:revision>63</cp:revision>
  <dcterms:modified xsi:type="dcterms:W3CDTF">2016-01-09T10:17:32Z</dcterms:modified>
</cp:coreProperties>
</file>